
<file path=[Content_Types].xml><?xml version="1.0" encoding="utf-8"?>
<Types xmlns="http://schemas.openxmlformats.org/package/2006/content-types">
  <Default Extension="xml" ContentType="application/xml"/>
  <Default Extension="png" ContentType="image/png"/>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embeddings/oleObject5.bin" ContentType="application/vnd.openxmlformats-officedocument.oleObject"/>
  <Override PartName="/ppt/charts/chart2.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ppt/charts/chart3.xml" ContentType="application/vnd.openxmlformats-officedocument.drawingml.chart+xml"/>
  <Override PartName="/ppt/theme/themeOverride3.xml" ContentType="application/vnd.openxmlformats-officedocument.themeOverride+xml"/>
  <Override PartName="/ppt/drawings/drawing3.xml" ContentType="application/vnd.openxmlformats-officedocument.drawingml.chartshapes+xml"/>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notesSlides/notesSlide2.xml" ContentType="application/vnd.openxmlformats-officedocument.presentationml.notesSlide+xml"/>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embeddings/oleObject24.bin" ContentType="application/vnd.openxmlformats-officedocument.oleObject"/>
  <Override PartName="/ppt/embeddings/oleObject25.bin" ContentType="application/vnd.openxmlformats-officedocument.oleObject"/>
  <Override PartName="/ppt/embeddings/oleObject26.bin" ContentType="application/vnd.openxmlformats-officedocument.oleObject"/>
  <Override PartName="/ppt/embeddings/oleObject27.bin" ContentType="application/vnd.openxmlformats-officedocument.oleObject"/>
  <Override PartName="/ppt/embeddings/oleObject28.bin" ContentType="application/vnd.openxmlformats-officedocument.oleObject"/>
  <Override PartName="/ppt/embeddings/oleObject29.bin" ContentType="application/vnd.openxmlformats-officedocument.oleObject"/>
  <Override PartName="/ppt/embeddings/oleObject30.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bookmarkIdSeed="4">
  <p:sldMasterIdLst>
    <p:sldMasterId id="2147483649" r:id="rId1"/>
    <p:sldMasterId id="2147483661" r:id="rId2"/>
  </p:sldMasterIdLst>
  <p:notesMasterIdLst>
    <p:notesMasterId r:id="rId111"/>
  </p:notesMasterIdLst>
  <p:handoutMasterIdLst>
    <p:handoutMasterId r:id="rId112"/>
  </p:handoutMasterIdLst>
  <p:sldIdLst>
    <p:sldId id="440" r:id="rId3"/>
    <p:sldId id="520" r:id="rId4"/>
    <p:sldId id="626" r:id="rId5"/>
    <p:sldId id="524" r:id="rId6"/>
    <p:sldId id="528" r:id="rId7"/>
    <p:sldId id="529" r:id="rId8"/>
    <p:sldId id="525" r:id="rId9"/>
    <p:sldId id="526" r:id="rId10"/>
    <p:sldId id="624" r:id="rId11"/>
    <p:sldId id="635" r:id="rId12"/>
    <p:sldId id="636" r:id="rId13"/>
    <p:sldId id="662" r:id="rId14"/>
    <p:sldId id="457" r:id="rId15"/>
    <p:sldId id="509" r:id="rId16"/>
    <p:sldId id="510" r:id="rId17"/>
    <p:sldId id="511" r:id="rId18"/>
    <p:sldId id="458" r:id="rId19"/>
    <p:sldId id="637" r:id="rId20"/>
    <p:sldId id="459" r:id="rId21"/>
    <p:sldId id="630" r:id="rId22"/>
    <p:sldId id="462" r:id="rId23"/>
    <p:sldId id="663" r:id="rId24"/>
    <p:sldId id="665" r:id="rId25"/>
    <p:sldId id="464" r:id="rId26"/>
    <p:sldId id="513" r:id="rId27"/>
    <p:sldId id="514" r:id="rId28"/>
    <p:sldId id="515" r:id="rId29"/>
    <p:sldId id="465" r:id="rId30"/>
    <p:sldId id="466" r:id="rId31"/>
    <p:sldId id="467" r:id="rId32"/>
    <p:sldId id="468" r:id="rId33"/>
    <p:sldId id="469" r:id="rId34"/>
    <p:sldId id="470" r:id="rId35"/>
    <p:sldId id="471" r:id="rId36"/>
    <p:sldId id="641" r:id="rId37"/>
    <p:sldId id="642" r:id="rId38"/>
    <p:sldId id="483" r:id="rId39"/>
    <p:sldId id="486" r:id="rId40"/>
    <p:sldId id="501" r:id="rId41"/>
    <p:sldId id="502" r:id="rId42"/>
    <p:sldId id="508" r:id="rId43"/>
    <p:sldId id="507" r:id="rId44"/>
    <p:sldId id="643" r:id="rId45"/>
    <p:sldId id="487" r:id="rId46"/>
    <p:sldId id="531" r:id="rId47"/>
    <p:sldId id="645" r:id="rId48"/>
    <p:sldId id="646" r:id="rId49"/>
    <p:sldId id="657" r:id="rId50"/>
    <p:sldId id="644" r:id="rId51"/>
    <p:sldId id="532" r:id="rId52"/>
    <p:sldId id="647" r:id="rId53"/>
    <p:sldId id="533" r:id="rId54"/>
    <p:sldId id="536" r:id="rId55"/>
    <p:sldId id="537" r:id="rId56"/>
    <p:sldId id="538" r:id="rId57"/>
    <p:sldId id="539" r:id="rId58"/>
    <p:sldId id="540" r:id="rId59"/>
    <p:sldId id="543" r:id="rId60"/>
    <p:sldId id="544" r:id="rId61"/>
    <p:sldId id="545" r:id="rId62"/>
    <p:sldId id="547" r:id="rId63"/>
    <p:sldId id="548" r:id="rId64"/>
    <p:sldId id="549" r:id="rId65"/>
    <p:sldId id="550" r:id="rId66"/>
    <p:sldId id="666" r:id="rId67"/>
    <p:sldId id="553" r:id="rId68"/>
    <p:sldId id="554" r:id="rId69"/>
    <p:sldId id="555" r:id="rId70"/>
    <p:sldId id="556" r:id="rId71"/>
    <p:sldId id="557" r:id="rId72"/>
    <p:sldId id="558" r:id="rId73"/>
    <p:sldId id="559" r:id="rId74"/>
    <p:sldId id="560" r:id="rId75"/>
    <p:sldId id="561" r:id="rId76"/>
    <p:sldId id="562" r:id="rId77"/>
    <p:sldId id="563" r:id="rId78"/>
    <p:sldId id="564" r:id="rId79"/>
    <p:sldId id="565" r:id="rId80"/>
    <p:sldId id="648" r:id="rId81"/>
    <p:sldId id="649" r:id="rId82"/>
    <p:sldId id="650" r:id="rId83"/>
    <p:sldId id="651" r:id="rId84"/>
    <p:sldId id="653" r:id="rId85"/>
    <p:sldId id="654" r:id="rId86"/>
    <p:sldId id="656" r:id="rId87"/>
    <p:sldId id="659" r:id="rId88"/>
    <p:sldId id="660" r:id="rId89"/>
    <p:sldId id="578" r:id="rId90"/>
    <p:sldId id="579" r:id="rId91"/>
    <p:sldId id="580" r:id="rId92"/>
    <p:sldId id="581" r:id="rId93"/>
    <p:sldId id="582" r:id="rId94"/>
    <p:sldId id="583" r:id="rId95"/>
    <p:sldId id="584" r:id="rId96"/>
    <p:sldId id="585" r:id="rId97"/>
    <p:sldId id="586" r:id="rId98"/>
    <p:sldId id="587" r:id="rId99"/>
    <p:sldId id="588" r:id="rId100"/>
    <p:sldId id="589" r:id="rId101"/>
    <p:sldId id="590" r:id="rId102"/>
    <p:sldId id="615" r:id="rId103"/>
    <p:sldId id="616" r:id="rId104"/>
    <p:sldId id="617" r:id="rId105"/>
    <p:sldId id="618" r:id="rId106"/>
    <p:sldId id="619" r:id="rId107"/>
    <p:sldId id="620" r:id="rId108"/>
    <p:sldId id="621" r:id="rId109"/>
    <p:sldId id="661" r:id="rId110"/>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E7F3FF"/>
    <a:srgbClr val="FF6600"/>
    <a:srgbClr val="FFF9EF"/>
    <a:srgbClr val="FFFDF7"/>
    <a:srgbClr val="F9F6FC"/>
    <a:srgbClr val="F4ECFA"/>
    <a:srgbClr val="F0E6F8"/>
    <a:srgbClr val="F4F8E8"/>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7913" autoAdjust="0"/>
    <p:restoredTop sz="94660"/>
  </p:normalViewPr>
  <p:slideViewPr>
    <p:cSldViewPr>
      <p:cViewPr>
        <p:scale>
          <a:sx n="74" d="100"/>
          <a:sy n="74" d="100"/>
        </p:scale>
        <p:origin x="-1488" y="-92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8606"/>
    </p:cViewPr>
  </p:sorterViewPr>
  <p:notesViewPr>
    <p:cSldViewPr>
      <p:cViewPr varScale="1">
        <p:scale>
          <a:sx n="52" d="100"/>
          <a:sy n="52" d="100"/>
        </p:scale>
        <p:origin x="-2082" y="-10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01" Type="http://schemas.openxmlformats.org/officeDocument/2006/relationships/slide" Target="slides/slide99.xml"/><Relationship Id="rId102" Type="http://schemas.openxmlformats.org/officeDocument/2006/relationships/slide" Target="slides/slide100.xml"/><Relationship Id="rId103" Type="http://schemas.openxmlformats.org/officeDocument/2006/relationships/slide" Target="slides/slide101.xml"/><Relationship Id="rId104" Type="http://schemas.openxmlformats.org/officeDocument/2006/relationships/slide" Target="slides/slide102.xml"/><Relationship Id="rId105" Type="http://schemas.openxmlformats.org/officeDocument/2006/relationships/slide" Target="slides/slide103.xml"/><Relationship Id="rId106" Type="http://schemas.openxmlformats.org/officeDocument/2006/relationships/slide" Target="slides/slide104.xml"/><Relationship Id="rId107" Type="http://schemas.openxmlformats.org/officeDocument/2006/relationships/slide" Target="slides/slide105.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8" Type="http://schemas.openxmlformats.org/officeDocument/2006/relationships/slide" Target="slides/slide106.xml"/><Relationship Id="rId109" Type="http://schemas.openxmlformats.org/officeDocument/2006/relationships/slide" Target="slides/slide10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110" Type="http://schemas.openxmlformats.org/officeDocument/2006/relationships/slide" Target="slides/slide108.xml"/><Relationship Id="rId90" Type="http://schemas.openxmlformats.org/officeDocument/2006/relationships/slide" Target="slides/slide88.xml"/><Relationship Id="rId91" Type="http://schemas.openxmlformats.org/officeDocument/2006/relationships/slide" Target="slides/slide89.xml"/><Relationship Id="rId92" Type="http://schemas.openxmlformats.org/officeDocument/2006/relationships/slide" Target="slides/slide90.xml"/><Relationship Id="rId93" Type="http://schemas.openxmlformats.org/officeDocument/2006/relationships/slide" Target="slides/slide91.xml"/><Relationship Id="rId94" Type="http://schemas.openxmlformats.org/officeDocument/2006/relationships/slide" Target="slides/slide92.xml"/><Relationship Id="rId95" Type="http://schemas.openxmlformats.org/officeDocument/2006/relationships/slide" Target="slides/slide93.xml"/><Relationship Id="rId96" Type="http://schemas.openxmlformats.org/officeDocument/2006/relationships/slide" Target="slides/slide94.xml"/><Relationship Id="rId97" Type="http://schemas.openxmlformats.org/officeDocument/2006/relationships/slide" Target="slides/slide95.xml"/><Relationship Id="rId98" Type="http://schemas.openxmlformats.org/officeDocument/2006/relationships/slide" Target="slides/slide96.xml"/><Relationship Id="rId99" Type="http://schemas.openxmlformats.org/officeDocument/2006/relationships/slide" Target="slides/slide97.xml"/><Relationship Id="rId111" Type="http://schemas.openxmlformats.org/officeDocument/2006/relationships/notesMaster" Target="notesMasters/notesMaster1.xml"/><Relationship Id="rId112" Type="http://schemas.openxmlformats.org/officeDocument/2006/relationships/handoutMaster" Target="handoutMasters/handoutMaster1.xml"/><Relationship Id="rId113" Type="http://schemas.openxmlformats.org/officeDocument/2006/relationships/printerSettings" Target="printerSettings/printerSettings1.bin"/><Relationship Id="rId114" Type="http://schemas.openxmlformats.org/officeDocument/2006/relationships/presProps" Target="presProps.xml"/><Relationship Id="rId115" Type="http://schemas.openxmlformats.org/officeDocument/2006/relationships/viewProps" Target="viewProps.xml"/><Relationship Id="rId116" Type="http://schemas.openxmlformats.org/officeDocument/2006/relationships/theme" Target="theme/theme1.xml"/><Relationship Id="rId117" Type="http://schemas.openxmlformats.org/officeDocument/2006/relationships/tableStyles" Target="tableStyles.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100" Type="http://schemas.openxmlformats.org/officeDocument/2006/relationships/slide" Target="slides/slide98.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slide" Target="slides/slide83.xml"/><Relationship Id="rId86" Type="http://schemas.openxmlformats.org/officeDocument/2006/relationships/slide" Target="slides/slide84.xml"/><Relationship Id="rId87" Type="http://schemas.openxmlformats.org/officeDocument/2006/relationships/slide" Target="slides/slide85.xml"/><Relationship Id="rId88" Type="http://schemas.openxmlformats.org/officeDocument/2006/relationships/slide" Target="slides/slide86.xml"/><Relationship Id="rId89" Type="http://schemas.openxmlformats.org/officeDocument/2006/relationships/slide" Target="slides/slide87.xml"/></Relationships>
</file>

<file path=ppt/charts/_rels/char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file:///C:\Users\drose\Documents\deb\poi\conf%20and%20EM%20graphs2011.xlsx" TargetMode="External"/><Relationship Id="rId3"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oleObject" Target="file:///C:\Users\drose\Documents\deb\poi\conf%20and%20EM%20graphs2011.xlsx" TargetMode="External"/><Relationship Id="rId3"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1" Type="http://schemas.openxmlformats.org/officeDocument/2006/relationships/themeOverride" Target="../theme/themeOverride3.xml"/><Relationship Id="rId2" Type="http://schemas.openxmlformats.org/officeDocument/2006/relationships/oleObject" Target="file:///C:\Users\drose\Documents\deb\poi\conf%20and%20EM%20graphs2011.xlsx" TargetMode="External"/><Relationship Id="rId3" Type="http://schemas.openxmlformats.org/officeDocument/2006/relationships/chartUserShapes" Target="../drawings/drawing3.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roundedCorners val="1"/>
  <c:style val="2"/>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0279315509290153"/>
          <c:y val="0.219685209251756"/>
          <c:w val="0.972068449070984"/>
          <c:h val="0.658973405023403"/>
        </c:manualLayout>
      </c:layout>
      <c:lineChart>
        <c:grouping val="standard"/>
        <c:varyColors val="1"/>
        <c:ser>
          <c:idx val="0"/>
          <c:order val="0"/>
          <c:tx>
            <c:v>crude</c:v>
          </c:tx>
          <c:spPr>
            <a:ln>
              <a:prstDash val="dash"/>
            </a:ln>
          </c:spPr>
          <c:dLbls>
            <c:txPr>
              <a:bodyPr/>
              <a:lstStyle/>
              <a:p>
                <a:pPr>
                  <a:defRPr sz="1400"/>
                </a:pPr>
                <a:endParaRPr lang="en-US"/>
              </a:p>
            </c:txPr>
            <c:showLegendKey val="1"/>
            <c:showVal val="1"/>
            <c:showCatName val="1"/>
            <c:showSerName val="1"/>
            <c:showPercent val="1"/>
            <c:showBubbleSize val="1"/>
            <c:showLeaderLines val="0"/>
          </c:dLbls>
          <c:cat>
            <c:strRef>
              <c:f>Sheet1!$F$5:$F$6</c:f>
              <c:strCache>
                <c:ptCount val="2"/>
                <c:pt idx="0">
                  <c:v>Unexposed</c:v>
                </c:pt>
                <c:pt idx="1">
                  <c:v>Exposed</c:v>
                </c:pt>
              </c:strCache>
            </c:strRef>
          </c:cat>
          <c:val>
            <c:numRef>
              <c:f>(Sheet1!$A$6,Sheet1!$A$5)</c:f>
              <c:numCache>
                <c:formatCode>0.00</c:formatCode>
                <c:ptCount val="2"/>
                <c:pt idx="0">
                  <c:v>6.67</c:v>
                </c:pt>
                <c:pt idx="1">
                  <c:v>11.11</c:v>
                </c:pt>
              </c:numCache>
            </c:numRef>
          </c:val>
          <c:smooth val="1"/>
        </c:ser>
        <c:ser>
          <c:idx val="1"/>
          <c:order val="1"/>
          <c:tx>
            <c:v>cov_yes</c:v>
          </c:tx>
          <c:marker>
            <c:symbol val="circle"/>
            <c:size val="7"/>
          </c:marker>
          <c:dLbls>
            <c:txPr>
              <a:bodyPr/>
              <a:lstStyle/>
              <a:p>
                <a:pPr>
                  <a:defRPr sz="1400"/>
                </a:pPr>
                <a:endParaRPr lang="en-US"/>
              </a:p>
            </c:txPr>
            <c:showLegendKey val="1"/>
            <c:showVal val="1"/>
            <c:showCatName val="1"/>
            <c:showSerName val="1"/>
            <c:showPercent val="1"/>
            <c:showBubbleSize val="1"/>
            <c:showLeaderLines val="0"/>
          </c:dLbls>
          <c:cat>
            <c:strRef>
              <c:f>Sheet1!$F$5:$F$6</c:f>
              <c:strCache>
                <c:ptCount val="2"/>
                <c:pt idx="0">
                  <c:v>Unexposed</c:v>
                </c:pt>
                <c:pt idx="1">
                  <c:v>Exposed</c:v>
                </c:pt>
              </c:strCache>
            </c:strRef>
          </c:cat>
          <c:val>
            <c:numRef>
              <c:f>(Sheet1!$B$6,Sheet1!$B$5)</c:f>
              <c:numCache>
                <c:formatCode>0.00</c:formatCode>
                <c:ptCount val="2"/>
                <c:pt idx="0">
                  <c:v>10.0</c:v>
                </c:pt>
                <c:pt idx="1">
                  <c:v>16.67000000000001</c:v>
                </c:pt>
              </c:numCache>
            </c:numRef>
          </c:val>
          <c:smooth val="1"/>
        </c:ser>
        <c:ser>
          <c:idx val="2"/>
          <c:order val="2"/>
          <c:tx>
            <c:v>cov_no</c:v>
          </c:tx>
          <c:marker>
            <c:symbol val="square"/>
            <c:size val="7"/>
          </c:marker>
          <c:dLbls>
            <c:txPr>
              <a:bodyPr/>
              <a:lstStyle/>
              <a:p>
                <a:pPr>
                  <a:defRPr sz="1400"/>
                </a:pPr>
                <a:endParaRPr lang="en-US"/>
              </a:p>
            </c:txPr>
            <c:showLegendKey val="1"/>
            <c:showVal val="1"/>
            <c:showCatName val="1"/>
            <c:showSerName val="1"/>
            <c:showPercent val="1"/>
            <c:showBubbleSize val="1"/>
            <c:showLeaderLines val="0"/>
          </c:dLbls>
          <c:cat>
            <c:strRef>
              <c:f>Sheet1!$F$5:$F$6</c:f>
              <c:strCache>
                <c:ptCount val="2"/>
                <c:pt idx="0">
                  <c:v>Unexposed</c:v>
                </c:pt>
                <c:pt idx="1">
                  <c:v>Exposed</c:v>
                </c:pt>
              </c:strCache>
            </c:strRef>
          </c:cat>
          <c:val>
            <c:numRef>
              <c:f>(Sheet1!$B$8,Sheet1!$B$7)</c:f>
              <c:numCache>
                <c:formatCode>0.00</c:formatCode>
                <c:ptCount val="2"/>
                <c:pt idx="0">
                  <c:v>5.0</c:v>
                </c:pt>
                <c:pt idx="1">
                  <c:v>8.33</c:v>
                </c:pt>
              </c:numCache>
            </c:numRef>
          </c:val>
          <c:smooth val="1"/>
        </c:ser>
        <c:dLbls>
          <c:showLegendKey val="0"/>
          <c:showVal val="0"/>
          <c:showCatName val="0"/>
          <c:showSerName val="0"/>
          <c:showPercent val="0"/>
          <c:showBubbleSize val="0"/>
        </c:dLbls>
        <c:marker val="1"/>
        <c:smooth val="0"/>
        <c:axId val="585735704"/>
        <c:axId val="585738760"/>
      </c:lineChart>
      <c:catAx>
        <c:axId val="585735704"/>
        <c:scaling>
          <c:orientation val="minMax"/>
        </c:scaling>
        <c:delete val="1"/>
        <c:axPos val="b"/>
        <c:majorTickMark val="cross"/>
        <c:minorTickMark val="cross"/>
        <c:tickLblPos val="nextTo"/>
        <c:crossAx val="585738760"/>
        <c:crosses val="autoZero"/>
        <c:auto val="1"/>
        <c:lblAlgn val="ctr"/>
        <c:lblOffset val="0"/>
        <c:tickLblSkip val="1"/>
        <c:noMultiLvlLbl val="1"/>
      </c:catAx>
      <c:valAx>
        <c:axId val="585738760"/>
        <c:scaling>
          <c:logBase val="10.0"/>
          <c:orientation val="minMax"/>
          <c:max val="25.0"/>
          <c:min val="4.0"/>
        </c:scaling>
        <c:delete val="1"/>
        <c:axPos val="l"/>
        <c:majorGridlines/>
        <c:numFmt formatCode="General" sourceLinked="0"/>
        <c:majorTickMark val="none"/>
        <c:minorTickMark val="cross"/>
        <c:tickLblPos val="nextTo"/>
        <c:crossAx val="585735704"/>
        <c:crossesAt val="1.0"/>
        <c:crossBetween val="between"/>
      </c:valAx>
      <c:spPr>
        <a:ln w="28575"/>
      </c:spPr>
    </c:plotArea>
    <c:legend>
      <c:legendPos val="b"/>
      <c:layout>
        <c:manualLayout>
          <c:xMode val="edge"/>
          <c:yMode val="edge"/>
          <c:x val="0.00761184512952832"/>
          <c:y val="0.212498195007178"/>
          <c:w val="0.982035231361653"/>
          <c:h val="0.0884726787792305"/>
        </c:manualLayout>
      </c:layout>
      <c:overlay val="1"/>
      <c:spPr>
        <a:solidFill>
          <a:schemeClr val="bg1">
            <a:lumMod val="95000"/>
          </a:schemeClr>
        </a:solidFill>
        <a:ln>
          <a:solidFill>
            <a:srgbClr val="000000"/>
          </a:solidFill>
        </a:ln>
      </c:spPr>
      <c:txPr>
        <a:bodyPr/>
        <a:lstStyle/>
        <a:p>
          <a:pPr>
            <a:defRPr sz="1600"/>
          </a:pPr>
          <a:endParaRPr lang="en-US"/>
        </a:p>
      </c:txPr>
    </c:legend>
    <c:plotVisOnly val="1"/>
    <c:dispBlanksAs val="zero"/>
    <c:showDLblsOverMax val="1"/>
  </c:chart>
  <c:spPr>
    <a:ln>
      <a:solidFill>
        <a:srgbClr val="000000"/>
      </a:solidFill>
    </a:ln>
  </c:spPr>
  <c:externalData r:id="rId2">
    <c:autoUpdate val="1"/>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roundedCorners val="1"/>
  <c:style val="2"/>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00853483232852027"/>
          <c:y val="0.220559987004882"/>
          <c:w val="0.978298325788296"/>
          <c:h val="0.660087717048401"/>
        </c:manualLayout>
      </c:layout>
      <c:lineChart>
        <c:grouping val="standard"/>
        <c:varyColors val="1"/>
        <c:ser>
          <c:idx val="0"/>
          <c:order val="0"/>
          <c:tx>
            <c:v>crude</c:v>
          </c:tx>
          <c:spPr>
            <a:ln>
              <a:prstDash val="dash"/>
            </a:ln>
          </c:spPr>
          <c:dLbls>
            <c:txPr>
              <a:bodyPr/>
              <a:lstStyle/>
              <a:p>
                <a:pPr>
                  <a:defRPr sz="1400"/>
                </a:pPr>
                <a:endParaRPr lang="en-US"/>
              </a:p>
            </c:txPr>
            <c:showLegendKey val="1"/>
            <c:showVal val="1"/>
            <c:showCatName val="1"/>
            <c:showSerName val="1"/>
            <c:showPercent val="1"/>
            <c:showBubbleSize val="1"/>
            <c:showLeaderLines val="0"/>
          </c:dLbls>
          <c:cat>
            <c:strRef>
              <c:f>Sheet1!$F$5:$F$6</c:f>
              <c:strCache>
                <c:ptCount val="2"/>
                <c:pt idx="0">
                  <c:v>Unexposed</c:v>
                </c:pt>
                <c:pt idx="1">
                  <c:v>Exposed</c:v>
                </c:pt>
              </c:strCache>
            </c:strRef>
          </c:cat>
          <c:val>
            <c:numRef>
              <c:f>(Sheet1!$A$6,Sheet1!$A$5)</c:f>
              <c:numCache>
                <c:formatCode>0.00</c:formatCode>
                <c:ptCount val="2"/>
                <c:pt idx="0">
                  <c:v>6.67</c:v>
                </c:pt>
                <c:pt idx="1">
                  <c:v>11.11</c:v>
                </c:pt>
              </c:numCache>
            </c:numRef>
          </c:val>
          <c:smooth val="1"/>
        </c:ser>
        <c:ser>
          <c:idx val="1"/>
          <c:order val="1"/>
          <c:tx>
            <c:v>cov_yes</c:v>
          </c:tx>
          <c:marker>
            <c:symbol val="circle"/>
            <c:size val="7"/>
          </c:marker>
          <c:dLbls>
            <c:txPr>
              <a:bodyPr/>
              <a:lstStyle/>
              <a:p>
                <a:pPr>
                  <a:defRPr sz="1400"/>
                </a:pPr>
                <a:endParaRPr lang="en-US"/>
              </a:p>
            </c:txPr>
            <c:showLegendKey val="1"/>
            <c:showVal val="1"/>
            <c:showCatName val="1"/>
            <c:showSerName val="1"/>
            <c:showPercent val="1"/>
            <c:showBubbleSize val="1"/>
            <c:showLeaderLines val="0"/>
          </c:dLbls>
          <c:cat>
            <c:strRef>
              <c:f>Sheet1!$F$5:$F$6</c:f>
              <c:strCache>
                <c:ptCount val="2"/>
                <c:pt idx="0">
                  <c:v>Unexposed</c:v>
                </c:pt>
                <c:pt idx="1">
                  <c:v>Exposed</c:v>
                </c:pt>
              </c:strCache>
            </c:strRef>
          </c:cat>
          <c:val>
            <c:numRef>
              <c:f>(Sheet1!$C$6,Sheet1!$C$5)</c:f>
              <c:numCache>
                <c:formatCode>0.00</c:formatCode>
                <c:ptCount val="2"/>
                <c:pt idx="0">
                  <c:v>10.0</c:v>
                </c:pt>
                <c:pt idx="1">
                  <c:v>14.0</c:v>
                </c:pt>
              </c:numCache>
            </c:numRef>
          </c:val>
          <c:smooth val="1"/>
        </c:ser>
        <c:ser>
          <c:idx val="2"/>
          <c:order val="2"/>
          <c:tx>
            <c:v>cov_no</c:v>
          </c:tx>
          <c:marker>
            <c:symbol val="square"/>
            <c:size val="7"/>
          </c:marker>
          <c:dLbls>
            <c:txPr>
              <a:bodyPr/>
              <a:lstStyle/>
              <a:p>
                <a:pPr>
                  <a:defRPr sz="1400"/>
                </a:pPr>
                <a:endParaRPr lang="en-US"/>
              </a:p>
            </c:txPr>
            <c:showLegendKey val="1"/>
            <c:showVal val="1"/>
            <c:showCatName val="1"/>
            <c:showSerName val="1"/>
            <c:showPercent val="1"/>
            <c:showBubbleSize val="1"/>
            <c:showLeaderLines val="0"/>
          </c:dLbls>
          <c:cat>
            <c:strRef>
              <c:f>Sheet1!$F$5:$F$6</c:f>
              <c:strCache>
                <c:ptCount val="2"/>
                <c:pt idx="0">
                  <c:v>Unexposed</c:v>
                </c:pt>
                <c:pt idx="1">
                  <c:v>Exposed</c:v>
                </c:pt>
              </c:strCache>
            </c:strRef>
          </c:cat>
          <c:val>
            <c:numRef>
              <c:f>(Sheet1!$C$8,Sheet1!$C$7)</c:f>
              <c:numCache>
                <c:formatCode>0.00</c:formatCode>
                <c:ptCount val="2"/>
                <c:pt idx="0">
                  <c:v>5.63</c:v>
                </c:pt>
                <c:pt idx="1">
                  <c:v>7.5</c:v>
                </c:pt>
              </c:numCache>
            </c:numRef>
          </c:val>
          <c:smooth val="1"/>
        </c:ser>
        <c:dLbls>
          <c:showLegendKey val="0"/>
          <c:showVal val="0"/>
          <c:showCatName val="0"/>
          <c:showSerName val="0"/>
          <c:showPercent val="0"/>
          <c:showBubbleSize val="0"/>
        </c:dLbls>
        <c:marker val="1"/>
        <c:smooth val="0"/>
        <c:axId val="2455288"/>
        <c:axId val="611233224"/>
      </c:lineChart>
      <c:catAx>
        <c:axId val="2455288"/>
        <c:scaling>
          <c:orientation val="minMax"/>
        </c:scaling>
        <c:delete val="1"/>
        <c:axPos val="b"/>
        <c:majorTickMark val="cross"/>
        <c:minorTickMark val="cross"/>
        <c:tickLblPos val="nextTo"/>
        <c:crossAx val="611233224"/>
        <c:crosses val="autoZero"/>
        <c:auto val="1"/>
        <c:lblAlgn val="ctr"/>
        <c:lblOffset val="100"/>
        <c:noMultiLvlLbl val="1"/>
      </c:catAx>
      <c:valAx>
        <c:axId val="611233224"/>
        <c:scaling>
          <c:logBase val="10.0"/>
          <c:orientation val="minMax"/>
          <c:max val="25.0"/>
          <c:min val="4.0"/>
        </c:scaling>
        <c:delete val="1"/>
        <c:axPos val="l"/>
        <c:majorGridlines/>
        <c:numFmt formatCode="0.00" sourceLinked="1"/>
        <c:majorTickMark val="cross"/>
        <c:minorTickMark val="cross"/>
        <c:tickLblPos val="nextTo"/>
        <c:crossAx val="2455288"/>
        <c:crosses val="autoZero"/>
        <c:crossBetween val="between"/>
      </c:valAx>
    </c:plotArea>
    <c:legend>
      <c:legendPos val="t"/>
      <c:layout>
        <c:manualLayout>
          <c:xMode val="edge"/>
          <c:yMode val="edge"/>
          <c:x val="0.0108991825613079"/>
          <c:y val="0.208469055374593"/>
          <c:w val="0.971691304254545"/>
          <c:h val="0.0847059427017881"/>
        </c:manualLayout>
      </c:layout>
      <c:overlay val="1"/>
      <c:spPr>
        <a:solidFill>
          <a:schemeClr val="bg1">
            <a:lumMod val="95000"/>
          </a:schemeClr>
        </a:solidFill>
        <a:ln>
          <a:solidFill>
            <a:srgbClr val="000000"/>
          </a:solidFill>
        </a:ln>
      </c:spPr>
      <c:txPr>
        <a:bodyPr/>
        <a:lstStyle/>
        <a:p>
          <a:pPr>
            <a:defRPr sz="1600"/>
          </a:pPr>
          <a:endParaRPr lang="en-US"/>
        </a:p>
      </c:txPr>
    </c:legend>
    <c:plotVisOnly val="1"/>
    <c:dispBlanksAs val="zero"/>
    <c:showDLblsOverMax val="1"/>
  </c:chart>
  <c:spPr>
    <a:ln>
      <a:solidFill>
        <a:srgbClr val="000000"/>
      </a:solidFill>
    </a:ln>
  </c:spPr>
  <c:externalData r:id="rId2">
    <c:autoUpdate val="1"/>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roundedCorners val="1"/>
  <c:style val="2"/>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0128656375580171"/>
          <c:y val="0.220780196593073"/>
          <c:w val="0.979940388807331"/>
          <c:h val="0.659477467277376"/>
        </c:manualLayout>
      </c:layout>
      <c:lineChart>
        <c:grouping val="standard"/>
        <c:varyColors val="1"/>
        <c:ser>
          <c:idx val="0"/>
          <c:order val="0"/>
          <c:tx>
            <c:v>crude</c:v>
          </c:tx>
          <c:spPr>
            <a:ln>
              <a:prstDash val="dash"/>
            </a:ln>
          </c:spPr>
          <c:dLbls>
            <c:dLbl>
              <c:idx val="0"/>
              <c:layout>
                <c:manualLayout>
                  <c:x val="-0.117337164750958"/>
                  <c:y val="0.0129198966408269"/>
                </c:manualLayout>
              </c:layout>
              <c:showLegendKey val="1"/>
              <c:showVal val="1"/>
              <c:showCatName val="1"/>
              <c:showSerName val="1"/>
              <c:showPercent val="1"/>
              <c:showBubbleSize val="1"/>
            </c:dLbl>
            <c:txPr>
              <a:bodyPr/>
              <a:lstStyle/>
              <a:p>
                <a:pPr>
                  <a:defRPr sz="1400"/>
                </a:pPr>
                <a:endParaRPr lang="en-US"/>
              </a:p>
            </c:txPr>
            <c:showLegendKey val="1"/>
            <c:showVal val="1"/>
            <c:showCatName val="1"/>
            <c:showSerName val="1"/>
            <c:showPercent val="1"/>
            <c:showBubbleSize val="1"/>
            <c:showLeaderLines val="0"/>
          </c:dLbls>
          <c:cat>
            <c:strRef>
              <c:f>Sheet1!$F$5:$F$6</c:f>
              <c:strCache>
                <c:ptCount val="2"/>
                <c:pt idx="0">
                  <c:v>Unexposed</c:v>
                </c:pt>
                <c:pt idx="1">
                  <c:v>Exposed</c:v>
                </c:pt>
              </c:strCache>
            </c:strRef>
          </c:cat>
          <c:val>
            <c:numRef>
              <c:f>(Sheet1!$A$6,Sheet1!$A$5)</c:f>
              <c:numCache>
                <c:formatCode>0.00</c:formatCode>
                <c:ptCount val="2"/>
                <c:pt idx="0">
                  <c:v>6.67</c:v>
                </c:pt>
                <c:pt idx="1">
                  <c:v>11.11</c:v>
                </c:pt>
              </c:numCache>
            </c:numRef>
          </c:val>
          <c:smooth val="1"/>
        </c:ser>
        <c:ser>
          <c:idx val="1"/>
          <c:order val="1"/>
          <c:tx>
            <c:v>cov_yes</c:v>
          </c:tx>
          <c:marker>
            <c:symbol val="circle"/>
            <c:size val="7"/>
          </c:marker>
          <c:dLbls>
            <c:dLbl>
              <c:idx val="0"/>
              <c:layout>
                <c:manualLayout>
                  <c:x val="-0.114942528735632"/>
                  <c:y val="-0.0290697674418605"/>
                </c:manualLayout>
              </c:layout>
              <c:showLegendKey val="1"/>
              <c:showVal val="1"/>
              <c:showCatName val="1"/>
              <c:showSerName val="1"/>
              <c:showPercent val="1"/>
              <c:showBubbleSize val="1"/>
            </c:dLbl>
            <c:txPr>
              <a:bodyPr/>
              <a:lstStyle/>
              <a:p>
                <a:pPr>
                  <a:defRPr sz="1400"/>
                </a:pPr>
                <a:endParaRPr lang="en-US"/>
              </a:p>
            </c:txPr>
            <c:showLegendKey val="1"/>
            <c:showVal val="1"/>
            <c:showCatName val="1"/>
            <c:showSerName val="1"/>
            <c:showPercent val="1"/>
            <c:showBubbleSize val="1"/>
            <c:showLeaderLines val="0"/>
          </c:dLbls>
          <c:cat>
            <c:strRef>
              <c:f>Sheet1!$F$5:$F$6</c:f>
              <c:strCache>
                <c:ptCount val="2"/>
                <c:pt idx="0">
                  <c:v>Unexposed</c:v>
                </c:pt>
                <c:pt idx="1">
                  <c:v>Exposed</c:v>
                </c:pt>
              </c:strCache>
            </c:strRef>
          </c:cat>
          <c:val>
            <c:numRef>
              <c:f>(Sheet1!$D$6,Sheet1!$D$5)</c:f>
              <c:numCache>
                <c:formatCode>0.00</c:formatCode>
                <c:ptCount val="2"/>
                <c:pt idx="0">
                  <c:v>7.0</c:v>
                </c:pt>
                <c:pt idx="1">
                  <c:v>14.6</c:v>
                </c:pt>
              </c:numCache>
            </c:numRef>
          </c:val>
          <c:smooth val="1"/>
        </c:ser>
        <c:ser>
          <c:idx val="2"/>
          <c:order val="2"/>
          <c:tx>
            <c:v>cov_no</c:v>
          </c:tx>
          <c:marker>
            <c:symbol val="square"/>
            <c:size val="7"/>
          </c:marker>
          <c:dLbls>
            <c:dLbl>
              <c:idx val="0"/>
              <c:layout>
                <c:manualLayout>
                  <c:x val="-0.114942528735632"/>
                  <c:y val="0.0645994832041345"/>
                </c:manualLayout>
              </c:layout>
              <c:showLegendKey val="1"/>
              <c:showVal val="1"/>
              <c:showCatName val="1"/>
              <c:showSerName val="1"/>
              <c:showPercent val="1"/>
              <c:showBubbleSize val="1"/>
            </c:dLbl>
            <c:txPr>
              <a:bodyPr/>
              <a:lstStyle/>
              <a:p>
                <a:pPr>
                  <a:defRPr sz="1400"/>
                </a:pPr>
                <a:endParaRPr lang="en-US"/>
              </a:p>
            </c:txPr>
            <c:showLegendKey val="1"/>
            <c:showVal val="1"/>
            <c:showCatName val="1"/>
            <c:showSerName val="1"/>
            <c:showPercent val="1"/>
            <c:showBubbleSize val="1"/>
            <c:showLeaderLines val="0"/>
          </c:dLbls>
          <c:cat>
            <c:strRef>
              <c:f>Sheet1!$F$5:$F$6</c:f>
              <c:strCache>
                <c:ptCount val="2"/>
                <c:pt idx="0">
                  <c:v>Unexposed</c:v>
                </c:pt>
                <c:pt idx="1">
                  <c:v>Exposed</c:v>
                </c:pt>
              </c:strCache>
            </c:strRef>
          </c:cat>
          <c:val>
            <c:numRef>
              <c:f>(Sheet1!$D$8,Sheet1!$D$7)</c:f>
              <c:numCache>
                <c:formatCode>0.00</c:formatCode>
                <c:ptCount val="2"/>
                <c:pt idx="0">
                  <c:v>6.56</c:v>
                </c:pt>
                <c:pt idx="1">
                  <c:v>6.75</c:v>
                </c:pt>
              </c:numCache>
            </c:numRef>
          </c:val>
          <c:smooth val="1"/>
        </c:ser>
        <c:dLbls>
          <c:showLegendKey val="0"/>
          <c:showVal val="0"/>
          <c:showCatName val="0"/>
          <c:showSerName val="0"/>
          <c:showPercent val="0"/>
          <c:showBubbleSize val="0"/>
        </c:dLbls>
        <c:marker val="1"/>
        <c:smooth val="0"/>
        <c:axId val="610995864"/>
        <c:axId val="445438056"/>
      </c:lineChart>
      <c:catAx>
        <c:axId val="610995864"/>
        <c:scaling>
          <c:orientation val="minMax"/>
        </c:scaling>
        <c:delete val="1"/>
        <c:axPos val="b"/>
        <c:majorTickMark val="cross"/>
        <c:minorTickMark val="cross"/>
        <c:tickLblPos val="nextTo"/>
        <c:crossAx val="445438056"/>
        <c:crosses val="autoZero"/>
        <c:auto val="1"/>
        <c:lblAlgn val="ctr"/>
        <c:lblOffset val="100"/>
        <c:noMultiLvlLbl val="1"/>
      </c:catAx>
      <c:valAx>
        <c:axId val="445438056"/>
        <c:scaling>
          <c:logBase val="10.0"/>
          <c:orientation val="minMax"/>
          <c:max val="25.0"/>
          <c:min val="4.0"/>
        </c:scaling>
        <c:delete val="1"/>
        <c:axPos val="l"/>
        <c:majorGridlines/>
        <c:numFmt formatCode="0.00" sourceLinked="1"/>
        <c:majorTickMark val="cross"/>
        <c:minorTickMark val="cross"/>
        <c:tickLblPos val="nextTo"/>
        <c:crossAx val="610995864"/>
        <c:crosses val="autoZero"/>
        <c:crossBetween val="between"/>
      </c:valAx>
    </c:plotArea>
    <c:legend>
      <c:legendPos val="t"/>
      <c:layout>
        <c:manualLayout>
          <c:xMode val="edge"/>
          <c:yMode val="edge"/>
          <c:x val="0.0113783234722778"/>
          <c:y val="0.196294237730088"/>
          <c:w val="0.973476578139598"/>
          <c:h val="0.0893400579829482"/>
        </c:manualLayout>
      </c:layout>
      <c:overlay val="1"/>
      <c:spPr>
        <a:solidFill>
          <a:schemeClr val="bg1">
            <a:lumMod val="95000"/>
          </a:schemeClr>
        </a:solidFill>
        <a:ln>
          <a:solidFill>
            <a:srgbClr val="000000"/>
          </a:solidFill>
        </a:ln>
      </c:spPr>
      <c:txPr>
        <a:bodyPr/>
        <a:lstStyle/>
        <a:p>
          <a:pPr>
            <a:defRPr sz="1600"/>
          </a:pPr>
          <a:endParaRPr lang="en-US"/>
        </a:p>
      </c:txPr>
    </c:legend>
    <c:plotVisOnly val="1"/>
    <c:dispBlanksAs val="zero"/>
    <c:showDLblsOverMax val="1"/>
  </c:chart>
  <c:spPr>
    <a:ln>
      <a:solidFill>
        <a:srgbClr val="000000"/>
      </a:solidFill>
    </a:ln>
  </c:spPr>
  <c:externalData r:id="rId2">
    <c:autoUpdate val="1"/>
  </c:externalData>
  <c:userShapes r:id="rId3"/>
</c:chartSpac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 Id="rId2"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8.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44.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52.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72.emf"/><Relationship Id="rId2" Type="http://schemas.openxmlformats.org/officeDocument/2006/relationships/image" Target="../media/image73.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79.wmf"/><Relationship Id="rId2" Type="http://schemas.openxmlformats.org/officeDocument/2006/relationships/image" Target="../media/image80.wmf"/><Relationship Id="rId3" Type="http://schemas.openxmlformats.org/officeDocument/2006/relationships/image" Target="../media/image8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 Id="rId2"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emf"/><Relationship Id="rId2" Type="http://schemas.openxmlformats.org/officeDocument/2006/relationships/image" Target="../media/image13.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6.emf"/><Relationship Id="rId4" Type="http://schemas.openxmlformats.org/officeDocument/2006/relationships/image" Target="../media/image17.emf"/><Relationship Id="rId1" Type="http://schemas.openxmlformats.org/officeDocument/2006/relationships/image" Target="../media/image14.emf"/><Relationship Id="rId2" Type="http://schemas.openxmlformats.org/officeDocument/2006/relationships/image" Target="../media/image1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8.emf"/><Relationship Id="rId2" Type="http://schemas.openxmlformats.org/officeDocument/2006/relationships/image" Target="../media/image29.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0.emf"/><Relationship Id="rId2" Type="http://schemas.openxmlformats.org/officeDocument/2006/relationships/image" Target="../media/image31.e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4.emf"/><Relationship Id="rId4" Type="http://schemas.openxmlformats.org/officeDocument/2006/relationships/image" Target="../media/image35.emf"/><Relationship Id="rId5" Type="http://schemas.openxmlformats.org/officeDocument/2006/relationships/image" Target="../media/image36.emf"/><Relationship Id="rId6" Type="http://schemas.openxmlformats.org/officeDocument/2006/relationships/image" Target="../media/image37.emf"/><Relationship Id="rId1" Type="http://schemas.openxmlformats.org/officeDocument/2006/relationships/image" Target="../media/image32.emf"/><Relationship Id="rId2" Type="http://schemas.openxmlformats.org/officeDocument/2006/relationships/image" Target="../media/image33.emf"/></Relationships>
</file>

<file path=ppt/drawings/drawing1.xml><?xml version="1.0" encoding="utf-8"?>
<c:userShapes xmlns:c="http://schemas.openxmlformats.org/drawingml/2006/chart">
  <cdr:relSizeAnchor xmlns:cdr="http://schemas.openxmlformats.org/drawingml/2006/chartDrawing">
    <cdr:from>
      <cdr:x>0.03766</cdr:x>
      <cdr:y>0.00324</cdr:y>
    </cdr:from>
    <cdr:to>
      <cdr:x>0.98588</cdr:x>
      <cdr:y>0.13592</cdr:y>
    </cdr:to>
    <cdr:sp macro="" textlink="">
      <cdr:nvSpPr>
        <cdr:cNvPr id="2" name="TextBox 1"/>
        <cdr:cNvSpPr txBox="1"/>
      </cdr:nvSpPr>
      <cdr:spPr>
        <a:xfrm xmlns:a="http://schemas.openxmlformats.org/drawingml/2006/main">
          <a:off x="152399" y="11443"/>
          <a:ext cx="3836691" cy="468609"/>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pPr algn="ctr" rtl="0"/>
          <a:r>
            <a:rPr lang="en-US" sz="2000" i="0" baseline="0" dirty="0">
              <a:latin typeface="+mn-lt"/>
              <a:ea typeface="+mn-ea"/>
              <a:cs typeface="+mn-cs"/>
            </a:rPr>
            <a:t>No confounding or Effect Modification </a:t>
          </a:r>
        </a:p>
        <a:p xmlns:a="http://schemas.openxmlformats.org/drawingml/2006/main">
          <a:pPr algn="ctr" rtl="0"/>
          <a:r>
            <a:rPr lang="en-US" sz="2000" i="0" baseline="0" dirty="0">
              <a:latin typeface="+mn-lt"/>
              <a:ea typeface="+mn-ea"/>
              <a:cs typeface="+mn-cs"/>
            </a:rPr>
            <a:t>Parallel Lines</a:t>
          </a:r>
          <a:endParaRPr lang="en-US" sz="2000" dirty="0"/>
        </a:p>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0.00272</cdr:x>
      <cdr:y>0</cdr:y>
    </cdr:from>
    <cdr:to>
      <cdr:x>0.99727</cdr:x>
      <cdr:y>0.13354</cdr:y>
    </cdr:to>
    <cdr:sp macro="" textlink="">
      <cdr:nvSpPr>
        <cdr:cNvPr id="2" name="TextBox 1"/>
        <cdr:cNvSpPr txBox="1"/>
      </cdr:nvSpPr>
      <cdr:spPr>
        <a:xfrm xmlns:a="http://schemas.openxmlformats.org/drawingml/2006/main">
          <a:off x="9524" y="0"/>
          <a:ext cx="3476625" cy="39050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rtl="0"/>
          <a:r>
            <a:rPr lang="en-US" sz="2000" i="0" baseline="0" dirty="0">
              <a:latin typeface="Calibri"/>
            </a:rPr>
            <a:t>Confounding: Stratum-Specific Lines are Parallel </a:t>
          </a:r>
        </a:p>
        <a:p xmlns:a="http://schemas.openxmlformats.org/drawingml/2006/main">
          <a:pPr algn="ctr" rtl="0"/>
          <a:r>
            <a:rPr lang="en-US" sz="2000" i="0" baseline="0" dirty="0">
              <a:latin typeface="Calibri"/>
            </a:rPr>
            <a:t>with Each Other, but </a:t>
          </a:r>
          <a:r>
            <a:rPr lang="en-US" sz="2000" i="0" baseline="0" dirty="0" smtClean="0">
              <a:latin typeface="Calibri"/>
            </a:rPr>
            <a:t>Different </a:t>
          </a:r>
          <a:r>
            <a:rPr lang="en-US" sz="2000" i="0" baseline="0" dirty="0">
              <a:latin typeface="Calibri"/>
            </a:rPr>
            <a:t>than the Crude Line</a:t>
          </a:r>
          <a:endParaRPr lang="en-US" sz="2000" dirty="0"/>
        </a:p>
      </cdr:txBody>
    </cdr:sp>
  </cdr:relSizeAnchor>
</c:userShapes>
</file>

<file path=ppt/drawings/drawing3.xml><?xml version="1.0" encoding="utf-8"?>
<c:userShapes xmlns:c="http://schemas.openxmlformats.org/drawingml/2006/chart">
  <cdr:relSizeAnchor xmlns:cdr="http://schemas.openxmlformats.org/drawingml/2006/chartDrawing">
    <cdr:from>
      <cdr:x>0</cdr:x>
      <cdr:y>0</cdr:y>
    </cdr:from>
    <cdr:to>
      <cdr:x>0.99455</cdr:x>
      <cdr:y>0.13354</cdr:y>
    </cdr:to>
    <cdr:sp macro="" textlink="">
      <cdr:nvSpPr>
        <cdr:cNvPr id="2" name="TextBox 1"/>
        <cdr:cNvSpPr txBox="1"/>
      </cdr:nvSpPr>
      <cdr:spPr>
        <a:xfrm xmlns:a="http://schemas.openxmlformats.org/drawingml/2006/main">
          <a:off x="-990600" y="-152400"/>
          <a:ext cx="5274615" cy="52506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rtl="0"/>
          <a:r>
            <a:rPr lang="en-US" sz="2000" i="0" baseline="0" dirty="0">
              <a:latin typeface="Calibri"/>
            </a:rPr>
            <a:t>Effect Modification</a:t>
          </a:r>
        </a:p>
        <a:p xmlns:a="http://schemas.openxmlformats.org/drawingml/2006/main">
          <a:pPr algn="ctr" rtl="0"/>
          <a:r>
            <a:rPr lang="en-US" sz="2000" i="0" baseline="0" dirty="0">
              <a:latin typeface="Calibri"/>
            </a:rPr>
            <a:t>Stratum-Specific Lines are Not Parallel</a:t>
          </a:r>
          <a:endParaRPr lang="en-US" sz="20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393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423939"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423940" name="Rectangle 4"/>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423941" name="Rectangle 5"/>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D8B2D7D-0395-4B6B-8D6E-D56AB9AF6BBF}" type="slidenum">
              <a:rPr lang="en-US"/>
              <a:pPr/>
              <a:t>‹#›</a:t>
            </a:fld>
            <a:endParaRPr lang="en-US" dirty="0"/>
          </a:p>
        </p:txBody>
      </p:sp>
    </p:spTree>
    <p:extLst>
      <p:ext uri="{BB962C8B-B14F-4D97-AF65-F5344CB8AC3E}">
        <p14:creationId xmlns:p14="http://schemas.microsoft.com/office/powerpoint/2010/main" val="25399198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dirty="0"/>
          </a:p>
        </p:txBody>
      </p:sp>
      <p:sp>
        <p:nvSpPr>
          <p:cNvPr id="45059"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45060"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ffectLst/>
        </p:spPr>
      </p:sp>
      <p:sp>
        <p:nvSpPr>
          <p:cNvPr id="45061"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5062"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dirty="0"/>
          </a:p>
        </p:txBody>
      </p:sp>
      <p:sp>
        <p:nvSpPr>
          <p:cNvPr id="45063"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2F2ED81-A942-4820-832D-357705EFF99B}" type="slidenum">
              <a:rPr lang="en-US"/>
              <a:pPr/>
              <a:t>‹#›</a:t>
            </a:fld>
            <a:endParaRPr lang="en-US" dirty="0"/>
          </a:p>
        </p:txBody>
      </p:sp>
    </p:spTree>
    <p:extLst>
      <p:ext uri="{BB962C8B-B14F-4D97-AF65-F5344CB8AC3E}">
        <p14:creationId xmlns:p14="http://schemas.microsoft.com/office/powerpoint/2010/main" val="179783431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8E60D7-AD21-424F-A61B-EBF32654B709}" type="slidenum">
              <a:rPr lang="en-US"/>
              <a:pPr/>
              <a:t>0</a:t>
            </a:fld>
            <a:endParaRPr lang="en-US" dirty="0"/>
          </a:p>
        </p:txBody>
      </p:sp>
      <p:sp>
        <p:nvSpPr>
          <p:cNvPr id="317442" name="Rectangle 2"/>
          <p:cNvSpPr>
            <a:spLocks noGrp="1" noRot="1" noChangeAspect="1" noChangeArrowheads="1" noTextEdit="1"/>
          </p:cNvSpPr>
          <p:nvPr>
            <p:ph type="sldImg"/>
          </p:nvPr>
        </p:nvSpPr>
        <p:spPr>
          <a:ln/>
        </p:spPr>
      </p:sp>
      <p:sp>
        <p:nvSpPr>
          <p:cNvPr id="31744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3DC63F-0E5C-4440-BF17-BAD6650218E0}" type="slidenum">
              <a:rPr lang="en-US"/>
              <a:pPr/>
              <a:t>28</a:t>
            </a:fld>
            <a:endParaRPr lang="en-US" dirty="0"/>
          </a:p>
        </p:txBody>
      </p:sp>
      <p:sp>
        <p:nvSpPr>
          <p:cNvPr id="345090" name="Rectangle 2"/>
          <p:cNvSpPr>
            <a:spLocks noGrp="1" noRot="1" noChangeAspect="1" noChangeArrowheads="1" noTextEdit="1"/>
          </p:cNvSpPr>
          <p:nvPr>
            <p:ph type="sldImg"/>
          </p:nvPr>
        </p:nvSpPr>
        <p:spPr>
          <a:ln/>
        </p:spPr>
      </p:sp>
      <p:sp>
        <p:nvSpPr>
          <p:cNvPr id="34509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125DDE-DAB9-4A07-9638-9525697E6947}" type="slidenum">
              <a:rPr lang="en-US"/>
              <a:pPr/>
              <a:t>42</a:t>
            </a:fld>
            <a:endParaRPr lang="en-US" dirty="0"/>
          </a:p>
        </p:txBody>
      </p:sp>
      <p:sp>
        <p:nvSpPr>
          <p:cNvPr id="354306" name="Rectangle 2"/>
          <p:cNvSpPr>
            <a:spLocks noGrp="1" noRot="1" noChangeAspect="1" noChangeArrowheads="1" noTextEdit="1"/>
          </p:cNvSpPr>
          <p:nvPr>
            <p:ph type="sldImg"/>
          </p:nvPr>
        </p:nvSpPr>
        <p:spPr>
          <a:ln/>
        </p:spPr>
      </p:sp>
      <p:sp>
        <p:nvSpPr>
          <p:cNvPr id="35430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C826BE2A-C400-417A-A314-BB7F6BCF7C0B}" type="slidenum">
              <a:rPr lang="en-US" smtClean="0"/>
              <a:pPr/>
              <a:t>48</a:t>
            </a:fld>
            <a:endParaRPr lang="en-US" dirty="0"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558467-598C-423C-B4D4-BF6E06FCD8BB}" type="slidenum">
              <a:rPr lang="en-US"/>
              <a:pPr/>
              <a:t>54</a:t>
            </a:fld>
            <a:endParaRPr lang="en-US" dirty="0"/>
          </a:p>
        </p:txBody>
      </p:sp>
      <p:sp>
        <p:nvSpPr>
          <p:cNvPr id="381954" name="Rectangle 2"/>
          <p:cNvSpPr>
            <a:spLocks noGrp="1" noRot="1" noChangeAspect="1" noChangeArrowheads="1" noTextEdit="1"/>
          </p:cNvSpPr>
          <p:nvPr>
            <p:ph type="sldImg"/>
          </p:nvPr>
        </p:nvSpPr>
        <p:spPr>
          <a:xfrm>
            <a:off x="1266825" y="815975"/>
            <a:ext cx="4325938" cy="3246438"/>
          </a:xfrm>
          <a:ln w="12700" cap="flat">
            <a:solidFill>
              <a:schemeClr val="tx1"/>
            </a:solidFill>
          </a:ln>
        </p:spPr>
      </p:sp>
      <p:sp>
        <p:nvSpPr>
          <p:cNvPr id="381955" name="Rectangle 3"/>
          <p:cNvSpPr>
            <a:spLocks noGrp="1" noChangeArrowheads="1"/>
          </p:cNvSpPr>
          <p:nvPr>
            <p:ph type="body" idx="1"/>
          </p:nvPr>
        </p:nvSpPr>
        <p:spPr>
          <a:xfrm>
            <a:off x="912813" y="4419018"/>
            <a:ext cx="5032375" cy="3913849"/>
          </a:xfrm>
          <a:ln/>
        </p:spPr>
        <p:txBody>
          <a:bodyPr lIns="92069" tIns="46036" rIns="92069" bIns="46036"/>
          <a:lstStyle/>
          <a:p>
            <a:pPr marL="228600" indent="-228600"/>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5714" name="Rectangle 2"/>
          <p:cNvSpPr>
            <a:spLocks noGrp="1" noChangeArrowheads="1"/>
          </p:cNvSpPr>
          <p:nvPr>
            <p:ph type="ctrTitle"/>
          </p:nvPr>
        </p:nvSpPr>
        <p:spPr>
          <a:xfrm>
            <a:off x="914400" y="1524000"/>
            <a:ext cx="7623175" cy="1752600"/>
          </a:xfrm>
          <a:noFill/>
        </p:spPr>
        <p:txBody>
          <a:bodyPr anchor="t"/>
          <a:lstStyle>
            <a:lvl1pPr>
              <a:defRPr sz="4000"/>
            </a:lvl1pPr>
          </a:lstStyle>
          <a:p>
            <a:r>
              <a:rPr lang="en-US" altLang="en-US"/>
              <a:t>Click to edit Master title style</a:t>
            </a:r>
          </a:p>
        </p:txBody>
      </p:sp>
      <p:sp>
        <p:nvSpPr>
          <p:cNvPr id="115715" name="Rectangle 3"/>
          <p:cNvSpPr>
            <a:spLocks noGrp="1" noChangeArrowheads="1"/>
          </p:cNvSpPr>
          <p:nvPr>
            <p:ph type="subTitle" idx="1"/>
          </p:nvPr>
        </p:nvSpPr>
        <p:spPr>
          <a:xfrm>
            <a:off x="1981200" y="3810000"/>
            <a:ext cx="6553200" cy="1752600"/>
          </a:xfrm>
        </p:spPr>
        <p:txBody>
          <a:bodyPr/>
          <a:lstStyle>
            <a:lvl1pPr>
              <a:defRPr sz="2600"/>
            </a:lvl1pPr>
          </a:lstStyle>
          <a:p>
            <a:r>
              <a:rPr lang="en-US" altLang="en-US"/>
              <a:t>Click to edit Master subtitle style</a:t>
            </a:r>
          </a:p>
        </p:txBody>
      </p:sp>
      <p:sp>
        <p:nvSpPr>
          <p:cNvPr id="115716" name="Rectangle 4"/>
          <p:cNvSpPr>
            <a:spLocks noGrp="1" noChangeArrowheads="1"/>
          </p:cNvSpPr>
          <p:nvPr>
            <p:ph type="dt" sz="half" idx="2"/>
          </p:nvPr>
        </p:nvSpPr>
        <p:spPr>
          <a:xfrm>
            <a:off x="457200" y="6243638"/>
            <a:ext cx="2133600" cy="457200"/>
          </a:xfrm>
        </p:spPr>
        <p:txBody>
          <a:bodyPr/>
          <a:lstStyle>
            <a:lvl1pPr>
              <a:defRPr>
                <a:latin typeface="Garamond" pitchFamily="18" charset="0"/>
              </a:defRPr>
            </a:lvl1pPr>
          </a:lstStyle>
          <a:p>
            <a:endParaRPr lang="en-US" altLang="en-US" dirty="0"/>
          </a:p>
        </p:txBody>
      </p:sp>
      <p:sp>
        <p:nvSpPr>
          <p:cNvPr id="115717" name="Rectangle 5"/>
          <p:cNvSpPr>
            <a:spLocks noGrp="1" noChangeArrowheads="1"/>
          </p:cNvSpPr>
          <p:nvPr>
            <p:ph type="ftr" sz="quarter" idx="3"/>
          </p:nvPr>
        </p:nvSpPr>
        <p:spPr>
          <a:xfrm>
            <a:off x="3124200" y="6243638"/>
            <a:ext cx="2895600" cy="457200"/>
          </a:xfrm>
        </p:spPr>
        <p:txBody>
          <a:bodyPr/>
          <a:lstStyle>
            <a:lvl1pPr>
              <a:defRPr>
                <a:latin typeface="Garamond" pitchFamily="18" charset="0"/>
              </a:defRPr>
            </a:lvl1pPr>
          </a:lstStyle>
          <a:p>
            <a:endParaRPr lang="en-US" altLang="en-US" dirty="0"/>
          </a:p>
        </p:txBody>
      </p:sp>
      <p:sp>
        <p:nvSpPr>
          <p:cNvPr id="115718" name="Rectangle 6"/>
          <p:cNvSpPr>
            <a:spLocks noGrp="1" noChangeArrowheads="1"/>
          </p:cNvSpPr>
          <p:nvPr>
            <p:ph type="sldNum" sz="quarter" idx="4"/>
          </p:nvPr>
        </p:nvSpPr>
        <p:spPr>
          <a:xfrm>
            <a:off x="6553200" y="6243638"/>
            <a:ext cx="2133600" cy="457200"/>
          </a:xfrm>
        </p:spPr>
        <p:txBody>
          <a:bodyPr/>
          <a:lstStyle>
            <a:lvl1pPr>
              <a:defRPr>
                <a:latin typeface="Garamond" pitchFamily="18" charset="0"/>
              </a:defRPr>
            </a:lvl1pPr>
          </a:lstStyle>
          <a:p>
            <a:fld id="{8DF22944-B476-4492-952D-F23FB6AE66F6}" type="slidenum">
              <a:rPr lang="en-US" altLang="en-US"/>
              <a:pPr/>
              <a:t>‹#›</a:t>
            </a:fld>
            <a:endParaRPr lang="en-US" altLang="en-US" dirty="0"/>
          </a:p>
        </p:txBody>
      </p:sp>
      <p:sp>
        <p:nvSpPr>
          <p:cNvPr id="115719"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n-US" dirty="0"/>
          </a:p>
        </p:txBody>
      </p:sp>
      <p:sp>
        <p:nvSpPr>
          <p:cNvPr id="115720" name="Line 8"/>
          <p:cNvSpPr>
            <a:spLocks noChangeShapeType="1"/>
          </p:cNvSpPr>
          <p:nvPr/>
        </p:nvSpPr>
        <p:spPr bwMode="auto">
          <a:xfrm>
            <a:off x="1981200" y="3657600"/>
            <a:ext cx="6511925" cy="0"/>
          </a:xfrm>
          <a:prstGeom prst="line">
            <a:avLst/>
          </a:prstGeom>
          <a:noFill/>
          <a:ln w="19050">
            <a:solidFill>
              <a:schemeClr val="accent1"/>
            </a:solidFill>
            <a:round/>
            <a:headEnd/>
            <a:tailEnd/>
          </a:ln>
          <a:effectLst/>
        </p:spPr>
        <p:txBody>
          <a:bodyPr/>
          <a:lstStyle/>
          <a:p>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F23D8CEE-8BD5-4367-8809-122AD917B972}" type="slidenum">
              <a:rPr lang="en-US" altLang="en-US"/>
              <a:pPr/>
              <a:t>‹#›</a:t>
            </a:fld>
            <a:endParaRPr lang="en-US"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533400"/>
            <a:ext cx="207645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33400"/>
            <a:ext cx="607695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C13EC468-C03C-405A-85B5-A71737149FE3}" type="slidenum">
              <a:rPr lang="en-US" altLang="en-US"/>
              <a:pPr/>
              <a:t>‹#›</a:t>
            </a:fld>
            <a:endParaRPr lang="en-US"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5714" name="Rectangle 2"/>
          <p:cNvSpPr>
            <a:spLocks noGrp="1" noChangeArrowheads="1"/>
          </p:cNvSpPr>
          <p:nvPr>
            <p:ph type="ctrTitle"/>
          </p:nvPr>
        </p:nvSpPr>
        <p:spPr>
          <a:xfrm>
            <a:off x="914400" y="1524000"/>
            <a:ext cx="7623175" cy="1752600"/>
          </a:xfrm>
          <a:noFill/>
        </p:spPr>
        <p:txBody>
          <a:bodyPr anchor="t"/>
          <a:lstStyle>
            <a:lvl1pPr>
              <a:defRPr sz="4000"/>
            </a:lvl1pPr>
          </a:lstStyle>
          <a:p>
            <a:r>
              <a:rPr lang="en-US" altLang="en-US"/>
              <a:t>Click to edit Master title style</a:t>
            </a:r>
          </a:p>
        </p:txBody>
      </p:sp>
      <p:sp>
        <p:nvSpPr>
          <p:cNvPr id="115715" name="Rectangle 3"/>
          <p:cNvSpPr>
            <a:spLocks noGrp="1" noChangeArrowheads="1"/>
          </p:cNvSpPr>
          <p:nvPr>
            <p:ph type="subTitle" idx="1"/>
          </p:nvPr>
        </p:nvSpPr>
        <p:spPr>
          <a:xfrm>
            <a:off x="1981200" y="3810000"/>
            <a:ext cx="6553200" cy="1752600"/>
          </a:xfrm>
        </p:spPr>
        <p:txBody>
          <a:bodyPr/>
          <a:lstStyle>
            <a:lvl1pPr>
              <a:defRPr sz="2600"/>
            </a:lvl1pPr>
          </a:lstStyle>
          <a:p>
            <a:r>
              <a:rPr lang="en-US" altLang="en-US"/>
              <a:t>Click to edit Master subtitle style</a:t>
            </a:r>
          </a:p>
        </p:txBody>
      </p:sp>
      <p:sp>
        <p:nvSpPr>
          <p:cNvPr id="115716" name="Rectangle 4"/>
          <p:cNvSpPr>
            <a:spLocks noGrp="1" noChangeArrowheads="1"/>
          </p:cNvSpPr>
          <p:nvPr>
            <p:ph type="dt" sz="half" idx="2"/>
          </p:nvPr>
        </p:nvSpPr>
        <p:spPr>
          <a:xfrm>
            <a:off x="457200" y="6243638"/>
            <a:ext cx="2133600" cy="457200"/>
          </a:xfrm>
        </p:spPr>
        <p:txBody>
          <a:bodyPr/>
          <a:lstStyle>
            <a:lvl1pPr>
              <a:defRPr>
                <a:latin typeface="Garamond" pitchFamily="18" charset="0"/>
              </a:defRPr>
            </a:lvl1pPr>
          </a:lstStyle>
          <a:p>
            <a:endParaRPr lang="en-US" altLang="en-US" dirty="0"/>
          </a:p>
        </p:txBody>
      </p:sp>
      <p:sp>
        <p:nvSpPr>
          <p:cNvPr id="115717" name="Rectangle 5"/>
          <p:cNvSpPr>
            <a:spLocks noGrp="1" noChangeArrowheads="1"/>
          </p:cNvSpPr>
          <p:nvPr>
            <p:ph type="ftr" sz="quarter" idx="3"/>
          </p:nvPr>
        </p:nvSpPr>
        <p:spPr>
          <a:xfrm>
            <a:off x="3124200" y="6243638"/>
            <a:ext cx="2895600" cy="457200"/>
          </a:xfrm>
        </p:spPr>
        <p:txBody>
          <a:bodyPr/>
          <a:lstStyle>
            <a:lvl1pPr>
              <a:defRPr>
                <a:latin typeface="Garamond" pitchFamily="18" charset="0"/>
              </a:defRPr>
            </a:lvl1pPr>
          </a:lstStyle>
          <a:p>
            <a:endParaRPr lang="en-US" altLang="en-US" dirty="0"/>
          </a:p>
        </p:txBody>
      </p:sp>
      <p:sp>
        <p:nvSpPr>
          <p:cNvPr id="115718" name="Rectangle 6"/>
          <p:cNvSpPr>
            <a:spLocks noGrp="1" noChangeArrowheads="1"/>
          </p:cNvSpPr>
          <p:nvPr>
            <p:ph type="sldNum" sz="quarter" idx="4"/>
          </p:nvPr>
        </p:nvSpPr>
        <p:spPr>
          <a:xfrm>
            <a:off x="6553200" y="6243638"/>
            <a:ext cx="2133600" cy="457200"/>
          </a:xfrm>
        </p:spPr>
        <p:txBody>
          <a:bodyPr/>
          <a:lstStyle>
            <a:lvl1pPr>
              <a:defRPr>
                <a:latin typeface="Garamond" pitchFamily="18" charset="0"/>
              </a:defRPr>
            </a:lvl1pPr>
          </a:lstStyle>
          <a:p>
            <a:fld id="{B4E1E404-D3BC-4061-BD9F-D8A93DD52EFB}" type="slidenum">
              <a:rPr lang="en-US" altLang="en-US"/>
              <a:pPr/>
              <a:t>‹#›</a:t>
            </a:fld>
            <a:endParaRPr lang="en-US" altLang="en-US" dirty="0"/>
          </a:p>
        </p:txBody>
      </p:sp>
      <p:sp>
        <p:nvSpPr>
          <p:cNvPr id="115719"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n-US" dirty="0"/>
          </a:p>
        </p:txBody>
      </p:sp>
      <p:sp>
        <p:nvSpPr>
          <p:cNvPr id="115720" name="Line 8"/>
          <p:cNvSpPr>
            <a:spLocks noChangeShapeType="1"/>
          </p:cNvSpPr>
          <p:nvPr/>
        </p:nvSpPr>
        <p:spPr bwMode="auto">
          <a:xfrm>
            <a:off x="1981200" y="3657600"/>
            <a:ext cx="6511925" cy="0"/>
          </a:xfrm>
          <a:prstGeom prst="line">
            <a:avLst/>
          </a:prstGeom>
          <a:noFill/>
          <a:ln w="19050">
            <a:solidFill>
              <a:schemeClr val="accent1"/>
            </a:solidFill>
            <a:round/>
            <a:headEnd/>
            <a:tailEnd/>
          </a:ln>
          <a:effectLst/>
        </p:spPr>
        <p:txBody>
          <a:bodyPr/>
          <a:lstStyle/>
          <a:p>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2A8CF945-96F3-46B3-B3B8-D4950203B11D}" type="slidenum">
              <a:rPr lang="en-US" altLang="en-US"/>
              <a:pPr/>
              <a:t>‹#›</a:t>
            </a:fld>
            <a:endParaRPr lang="en-US"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90817C6A-43B2-4D06-A8A8-0324DFFD1A00}" type="slidenum">
              <a:rPr lang="en-US" altLang="en-US"/>
              <a:pPr/>
              <a:t>‹#›</a:t>
            </a:fld>
            <a:endParaRPr lang="en-US"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767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600200"/>
            <a:ext cx="40767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69A29DF2-BF28-48B8-9D24-C3A61EB68A13}" type="slidenum">
              <a:rPr lang="en-US" altLang="en-US"/>
              <a:pPr/>
              <a:t>‹#›</a:t>
            </a:fld>
            <a:endParaRPr lang="en-US"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dirty="0"/>
          </a:p>
        </p:txBody>
      </p:sp>
      <p:sp>
        <p:nvSpPr>
          <p:cNvPr id="8" name="Footer Placeholder 7"/>
          <p:cNvSpPr>
            <a:spLocks noGrp="1"/>
          </p:cNvSpPr>
          <p:nvPr>
            <p:ph type="ftr" sz="quarter" idx="11"/>
          </p:nvPr>
        </p:nvSpPr>
        <p:spPr/>
        <p:txBody>
          <a:bodyPr/>
          <a:lstStyle>
            <a:lvl1pPr>
              <a:defRPr/>
            </a:lvl1pPr>
          </a:lstStyle>
          <a:p>
            <a:endParaRPr lang="en-US" altLang="en-US" dirty="0"/>
          </a:p>
        </p:txBody>
      </p:sp>
      <p:sp>
        <p:nvSpPr>
          <p:cNvPr id="9" name="Slide Number Placeholder 8"/>
          <p:cNvSpPr>
            <a:spLocks noGrp="1"/>
          </p:cNvSpPr>
          <p:nvPr>
            <p:ph type="sldNum" sz="quarter" idx="12"/>
          </p:nvPr>
        </p:nvSpPr>
        <p:spPr/>
        <p:txBody>
          <a:bodyPr/>
          <a:lstStyle>
            <a:lvl1pPr>
              <a:defRPr/>
            </a:lvl1pPr>
          </a:lstStyle>
          <a:p>
            <a:fld id="{C5A0C447-4920-4430-8CA4-52934277BE77}" type="slidenum">
              <a:rPr lang="en-US" altLang="en-US"/>
              <a:pPr/>
              <a:t>‹#›</a:t>
            </a:fld>
            <a:endParaRPr lang="en-US"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dirty="0"/>
          </a:p>
        </p:txBody>
      </p:sp>
      <p:sp>
        <p:nvSpPr>
          <p:cNvPr id="4" name="Footer Placeholder 3"/>
          <p:cNvSpPr>
            <a:spLocks noGrp="1"/>
          </p:cNvSpPr>
          <p:nvPr>
            <p:ph type="ftr" sz="quarter" idx="11"/>
          </p:nvPr>
        </p:nvSpPr>
        <p:spPr/>
        <p:txBody>
          <a:bodyPr/>
          <a:lstStyle>
            <a:lvl1pPr>
              <a:defRPr/>
            </a:lvl1pPr>
          </a:lstStyle>
          <a:p>
            <a:endParaRPr lang="en-US" altLang="en-US" dirty="0"/>
          </a:p>
        </p:txBody>
      </p:sp>
      <p:sp>
        <p:nvSpPr>
          <p:cNvPr id="5" name="Slide Number Placeholder 4"/>
          <p:cNvSpPr>
            <a:spLocks noGrp="1"/>
          </p:cNvSpPr>
          <p:nvPr>
            <p:ph type="sldNum" sz="quarter" idx="12"/>
          </p:nvPr>
        </p:nvSpPr>
        <p:spPr/>
        <p:txBody>
          <a:bodyPr/>
          <a:lstStyle>
            <a:lvl1pPr>
              <a:defRPr/>
            </a:lvl1pPr>
          </a:lstStyle>
          <a:p>
            <a:fld id="{A0ACE746-0B20-4510-82D3-BAE7BC00F6BC}" type="slidenum">
              <a:rPr lang="en-US" altLang="en-US"/>
              <a:pPr/>
              <a:t>‹#›</a:t>
            </a:fld>
            <a:endParaRPr lang="en-US"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dirty="0"/>
          </a:p>
        </p:txBody>
      </p:sp>
      <p:sp>
        <p:nvSpPr>
          <p:cNvPr id="3" name="Footer Placeholder 2"/>
          <p:cNvSpPr>
            <a:spLocks noGrp="1"/>
          </p:cNvSpPr>
          <p:nvPr>
            <p:ph type="ftr" sz="quarter" idx="11"/>
          </p:nvPr>
        </p:nvSpPr>
        <p:spPr/>
        <p:txBody>
          <a:bodyPr/>
          <a:lstStyle>
            <a:lvl1pPr>
              <a:defRPr/>
            </a:lvl1pPr>
          </a:lstStyle>
          <a:p>
            <a:endParaRPr lang="en-US" altLang="en-US" dirty="0"/>
          </a:p>
        </p:txBody>
      </p:sp>
      <p:sp>
        <p:nvSpPr>
          <p:cNvPr id="4" name="Slide Number Placeholder 3"/>
          <p:cNvSpPr>
            <a:spLocks noGrp="1"/>
          </p:cNvSpPr>
          <p:nvPr>
            <p:ph type="sldNum" sz="quarter" idx="12"/>
          </p:nvPr>
        </p:nvSpPr>
        <p:spPr/>
        <p:txBody>
          <a:bodyPr/>
          <a:lstStyle>
            <a:lvl1pPr>
              <a:defRPr/>
            </a:lvl1pPr>
          </a:lstStyle>
          <a:p>
            <a:fld id="{F7C2AE01-30BA-4530-9FB6-4DA23F60E3BE}" type="slidenum">
              <a:rPr lang="en-US" altLang="en-US"/>
              <a:pPr/>
              <a:t>‹#›</a:t>
            </a:fld>
            <a:endParaRPr lang="en-US"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BEB14942-B128-434B-935B-EC05CD51EE4E}" type="slidenum">
              <a:rPr lang="en-US" altLang="en-US"/>
              <a:pPr/>
              <a:t>‹#›</a:t>
            </a:fld>
            <a:endParaRPr lang="en-US"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44F4F89F-0C24-4456-B091-EA5A2F406DCD}" type="slidenum">
              <a:rPr lang="en-US" altLang="en-US"/>
              <a:pPr/>
              <a:t>‹#›</a:t>
            </a:fld>
            <a:endParaRPr lang="en-US"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A9E47A44-1BAA-4D56-848F-72AD52EE8597}" type="slidenum">
              <a:rPr lang="en-US" altLang="en-US"/>
              <a:pPr/>
              <a:t>‹#›</a:t>
            </a:fld>
            <a:endParaRPr lang="en-US"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FDCEA3B4-EAFA-4C39-BAB8-69528320B6BF}" type="slidenum">
              <a:rPr lang="en-US" altLang="en-US"/>
              <a:pPr/>
              <a:t>‹#›</a:t>
            </a:fld>
            <a:endParaRPr lang="en-US"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533400"/>
            <a:ext cx="207645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33400"/>
            <a:ext cx="607695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EDDA1BB5-4D7E-4337-AA87-D500A0412CAB}" type="slidenum">
              <a:rPr lang="en-US" altLang="en-US"/>
              <a:pPr/>
              <a:t>‹#›</a:t>
            </a:fld>
            <a:endParaRPr lang="en-US"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200400" y="533400"/>
            <a:ext cx="38100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767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600200"/>
            <a:ext cx="40767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400800"/>
            <a:ext cx="2133600" cy="300038"/>
          </a:xfrm>
        </p:spPr>
        <p:txBody>
          <a:bodyPr/>
          <a:lstStyle>
            <a:lvl1pPr>
              <a:defRPr/>
            </a:lvl1pPr>
          </a:lstStyle>
          <a:p>
            <a:endParaRPr lang="en-US" altLang="en-US" dirty="0"/>
          </a:p>
        </p:txBody>
      </p:sp>
      <p:sp>
        <p:nvSpPr>
          <p:cNvPr id="6" name="Footer Placeholder 5"/>
          <p:cNvSpPr>
            <a:spLocks noGrp="1"/>
          </p:cNvSpPr>
          <p:nvPr>
            <p:ph type="ftr" sz="quarter" idx="11"/>
          </p:nvPr>
        </p:nvSpPr>
        <p:spPr>
          <a:xfrm>
            <a:off x="3124200" y="6400800"/>
            <a:ext cx="2895600" cy="304800"/>
          </a:xfrm>
        </p:spPr>
        <p:txBody>
          <a:bodyPr/>
          <a:lstStyle>
            <a:lvl1pPr>
              <a:defRPr/>
            </a:lvl1pPr>
          </a:lstStyle>
          <a:p>
            <a:endParaRPr lang="en-US" altLang="en-US" dirty="0"/>
          </a:p>
        </p:txBody>
      </p:sp>
      <p:sp>
        <p:nvSpPr>
          <p:cNvPr id="7" name="Slide Number Placeholder 6"/>
          <p:cNvSpPr>
            <a:spLocks noGrp="1"/>
          </p:cNvSpPr>
          <p:nvPr>
            <p:ph type="sldNum" sz="quarter" idx="12"/>
          </p:nvPr>
        </p:nvSpPr>
        <p:spPr>
          <a:xfrm>
            <a:off x="6553200" y="6400800"/>
            <a:ext cx="2133600" cy="300038"/>
          </a:xfrm>
        </p:spPr>
        <p:txBody>
          <a:bodyPr/>
          <a:lstStyle>
            <a:lvl1pPr>
              <a:defRPr/>
            </a:lvl1pPr>
          </a:lstStyle>
          <a:p>
            <a:fld id="{23655DEA-4613-4CB8-BF34-615372E3F680}" type="slidenum">
              <a:rPr lang="en-US" altLang="en-US"/>
              <a:pPr/>
              <a:t>‹#›</a:t>
            </a:fld>
            <a:endParaRPr lang="en-US"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200400" y="533400"/>
            <a:ext cx="38100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767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86300" y="1600200"/>
            <a:ext cx="4076700" cy="2209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86300" y="3962400"/>
            <a:ext cx="4076700" cy="2209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400800"/>
            <a:ext cx="2133600" cy="300038"/>
          </a:xfrm>
        </p:spPr>
        <p:txBody>
          <a:bodyPr/>
          <a:lstStyle>
            <a:lvl1pPr>
              <a:defRPr/>
            </a:lvl1pPr>
          </a:lstStyle>
          <a:p>
            <a:endParaRPr lang="en-US" altLang="en-US" dirty="0"/>
          </a:p>
        </p:txBody>
      </p:sp>
      <p:sp>
        <p:nvSpPr>
          <p:cNvPr id="7" name="Footer Placeholder 6"/>
          <p:cNvSpPr>
            <a:spLocks noGrp="1"/>
          </p:cNvSpPr>
          <p:nvPr>
            <p:ph type="ftr" sz="quarter" idx="11"/>
          </p:nvPr>
        </p:nvSpPr>
        <p:spPr>
          <a:xfrm>
            <a:off x="3124200" y="6400800"/>
            <a:ext cx="2895600" cy="304800"/>
          </a:xfrm>
        </p:spPr>
        <p:txBody>
          <a:bodyPr/>
          <a:lstStyle>
            <a:lvl1pPr>
              <a:defRPr/>
            </a:lvl1pPr>
          </a:lstStyle>
          <a:p>
            <a:endParaRPr lang="en-US" altLang="en-US" dirty="0"/>
          </a:p>
        </p:txBody>
      </p:sp>
      <p:sp>
        <p:nvSpPr>
          <p:cNvPr id="8" name="Slide Number Placeholder 7"/>
          <p:cNvSpPr>
            <a:spLocks noGrp="1"/>
          </p:cNvSpPr>
          <p:nvPr>
            <p:ph type="sldNum" sz="quarter" idx="12"/>
          </p:nvPr>
        </p:nvSpPr>
        <p:spPr>
          <a:xfrm>
            <a:off x="6553200" y="6400800"/>
            <a:ext cx="2133600" cy="300038"/>
          </a:xfrm>
        </p:spPr>
        <p:txBody>
          <a:bodyPr/>
          <a:lstStyle>
            <a:lvl1pPr>
              <a:defRPr/>
            </a:lvl1pPr>
          </a:lstStyle>
          <a:p>
            <a:fld id="{5EC12CFD-8864-4CF1-92B2-2BD8ABCE324A}" type="slidenum">
              <a:rPr lang="en-US" altLang="en-US"/>
              <a:pPr/>
              <a:t>‹#›</a:t>
            </a:fld>
            <a:endParaRPr lang="en-US"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dirty="0"/>
          </a:p>
        </p:txBody>
      </p:sp>
      <p:sp>
        <p:nvSpPr>
          <p:cNvPr id="6" name="Slide Number Placeholder 5"/>
          <p:cNvSpPr>
            <a:spLocks noGrp="1"/>
          </p:cNvSpPr>
          <p:nvPr>
            <p:ph type="sldNum" sz="quarter" idx="12"/>
          </p:nvPr>
        </p:nvSpPr>
        <p:spPr/>
        <p:txBody>
          <a:bodyPr/>
          <a:lstStyle>
            <a:lvl1pPr>
              <a:defRPr/>
            </a:lvl1pPr>
          </a:lstStyle>
          <a:p>
            <a:fld id="{68443025-9BCB-4C7C-ACE3-F08CDC50A63A}" type="slidenum">
              <a:rPr lang="en-US" altLang="en-US"/>
              <a:pPr/>
              <a:t>‹#›</a:t>
            </a:fld>
            <a:endParaRPr lang="en-US"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767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600200"/>
            <a:ext cx="40767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03DD575A-77C7-48E9-A7DD-B223811BBDCA}" type="slidenum">
              <a:rPr lang="en-US" altLang="en-US"/>
              <a:pPr/>
              <a:t>‹#›</a:t>
            </a:fld>
            <a:endParaRPr lang="en-US"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dirty="0"/>
          </a:p>
        </p:txBody>
      </p:sp>
      <p:sp>
        <p:nvSpPr>
          <p:cNvPr id="8" name="Footer Placeholder 7"/>
          <p:cNvSpPr>
            <a:spLocks noGrp="1"/>
          </p:cNvSpPr>
          <p:nvPr>
            <p:ph type="ftr" sz="quarter" idx="11"/>
          </p:nvPr>
        </p:nvSpPr>
        <p:spPr/>
        <p:txBody>
          <a:bodyPr/>
          <a:lstStyle>
            <a:lvl1pPr>
              <a:defRPr/>
            </a:lvl1pPr>
          </a:lstStyle>
          <a:p>
            <a:endParaRPr lang="en-US" altLang="en-US" dirty="0"/>
          </a:p>
        </p:txBody>
      </p:sp>
      <p:sp>
        <p:nvSpPr>
          <p:cNvPr id="9" name="Slide Number Placeholder 8"/>
          <p:cNvSpPr>
            <a:spLocks noGrp="1"/>
          </p:cNvSpPr>
          <p:nvPr>
            <p:ph type="sldNum" sz="quarter" idx="12"/>
          </p:nvPr>
        </p:nvSpPr>
        <p:spPr/>
        <p:txBody>
          <a:bodyPr/>
          <a:lstStyle>
            <a:lvl1pPr>
              <a:defRPr/>
            </a:lvl1pPr>
          </a:lstStyle>
          <a:p>
            <a:fld id="{05F54E1B-1117-4F03-A9EF-182A2F57AC89}" type="slidenum">
              <a:rPr lang="en-US" altLang="en-US"/>
              <a:pPr/>
              <a:t>‹#›</a:t>
            </a:fld>
            <a:endParaRPr lang="en-US"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dirty="0"/>
          </a:p>
        </p:txBody>
      </p:sp>
      <p:sp>
        <p:nvSpPr>
          <p:cNvPr id="4" name="Footer Placeholder 3"/>
          <p:cNvSpPr>
            <a:spLocks noGrp="1"/>
          </p:cNvSpPr>
          <p:nvPr>
            <p:ph type="ftr" sz="quarter" idx="11"/>
          </p:nvPr>
        </p:nvSpPr>
        <p:spPr/>
        <p:txBody>
          <a:bodyPr/>
          <a:lstStyle>
            <a:lvl1pPr>
              <a:defRPr/>
            </a:lvl1pPr>
          </a:lstStyle>
          <a:p>
            <a:endParaRPr lang="en-US" altLang="en-US" dirty="0"/>
          </a:p>
        </p:txBody>
      </p:sp>
      <p:sp>
        <p:nvSpPr>
          <p:cNvPr id="5" name="Slide Number Placeholder 4"/>
          <p:cNvSpPr>
            <a:spLocks noGrp="1"/>
          </p:cNvSpPr>
          <p:nvPr>
            <p:ph type="sldNum" sz="quarter" idx="12"/>
          </p:nvPr>
        </p:nvSpPr>
        <p:spPr/>
        <p:txBody>
          <a:bodyPr/>
          <a:lstStyle>
            <a:lvl1pPr>
              <a:defRPr/>
            </a:lvl1pPr>
          </a:lstStyle>
          <a:p>
            <a:fld id="{2F90B908-E073-498B-833A-4A411E770A85}" type="slidenum">
              <a:rPr lang="en-US" altLang="en-US"/>
              <a:pPr/>
              <a:t>‹#›</a:t>
            </a:fld>
            <a:endParaRPr lang="en-US"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dirty="0"/>
          </a:p>
        </p:txBody>
      </p:sp>
      <p:sp>
        <p:nvSpPr>
          <p:cNvPr id="3" name="Footer Placeholder 2"/>
          <p:cNvSpPr>
            <a:spLocks noGrp="1"/>
          </p:cNvSpPr>
          <p:nvPr>
            <p:ph type="ftr" sz="quarter" idx="11"/>
          </p:nvPr>
        </p:nvSpPr>
        <p:spPr/>
        <p:txBody>
          <a:bodyPr/>
          <a:lstStyle>
            <a:lvl1pPr>
              <a:defRPr/>
            </a:lvl1pPr>
          </a:lstStyle>
          <a:p>
            <a:endParaRPr lang="en-US" altLang="en-US" dirty="0"/>
          </a:p>
        </p:txBody>
      </p:sp>
      <p:sp>
        <p:nvSpPr>
          <p:cNvPr id="4" name="Slide Number Placeholder 3"/>
          <p:cNvSpPr>
            <a:spLocks noGrp="1"/>
          </p:cNvSpPr>
          <p:nvPr>
            <p:ph type="sldNum" sz="quarter" idx="12"/>
          </p:nvPr>
        </p:nvSpPr>
        <p:spPr/>
        <p:txBody>
          <a:bodyPr/>
          <a:lstStyle>
            <a:lvl1pPr>
              <a:defRPr/>
            </a:lvl1pPr>
          </a:lstStyle>
          <a:p>
            <a:fld id="{17DD669C-9D4D-4F28-9F10-7FE01C5019D7}" type="slidenum">
              <a:rPr lang="en-US" altLang="en-US"/>
              <a:pPr/>
              <a:t>‹#›</a:t>
            </a:fld>
            <a:endParaRPr lang="en-US"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BA7802B0-63CE-4074-B688-BF1B6C124982}" type="slidenum">
              <a:rPr lang="en-US" altLang="en-US"/>
              <a:pPr/>
              <a:t>‹#›</a:t>
            </a:fld>
            <a:endParaRPr lang="en-US"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endParaRPr lang="en-US" altLang="en-US" dirty="0"/>
          </a:p>
        </p:txBody>
      </p:sp>
      <p:sp>
        <p:nvSpPr>
          <p:cNvPr id="7" name="Slide Number Placeholder 6"/>
          <p:cNvSpPr>
            <a:spLocks noGrp="1"/>
          </p:cNvSpPr>
          <p:nvPr>
            <p:ph type="sldNum" sz="quarter" idx="12"/>
          </p:nvPr>
        </p:nvSpPr>
        <p:spPr/>
        <p:txBody>
          <a:bodyPr/>
          <a:lstStyle>
            <a:lvl1pPr>
              <a:defRPr/>
            </a:lvl1pPr>
          </a:lstStyle>
          <a:p>
            <a:fld id="{85D8B4CF-99B5-4887-B4D3-BDDDB7442A6B}" type="slidenum">
              <a:rPr lang="en-US" altLang="en-US"/>
              <a:pPr/>
              <a:t>‹#›</a:t>
            </a:fld>
            <a:endParaRPr lang="en-US"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emf"/><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Relationship Id="rId14" Type="http://schemas.openxmlformats.org/officeDocument/2006/relationships/theme" Target="../theme/theme2.xml"/><Relationship Id="rId15" Type="http://schemas.openxmlformats.org/officeDocument/2006/relationships/image" Target="../media/image2.emf"/><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4690" name="Rectangle 2"/>
          <p:cNvSpPr>
            <a:spLocks noGrp="1" noChangeArrowheads="1"/>
          </p:cNvSpPr>
          <p:nvPr>
            <p:ph type="body" idx="1"/>
          </p:nvPr>
        </p:nvSpPr>
        <p:spPr bwMode="auto">
          <a:xfrm>
            <a:off x="457200" y="1600200"/>
            <a:ext cx="8305800" cy="457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14691" name="Rectangle 3"/>
          <p:cNvSpPr>
            <a:spLocks noGrp="1" noChangeArrowheads="1"/>
          </p:cNvSpPr>
          <p:nvPr>
            <p:ph type="dt" sz="half" idx="2"/>
          </p:nvPr>
        </p:nvSpPr>
        <p:spPr bwMode="auto">
          <a:xfrm>
            <a:off x="457200" y="6400800"/>
            <a:ext cx="2133600" cy="3000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n-lt"/>
              </a:defRPr>
            </a:lvl1pPr>
          </a:lstStyle>
          <a:p>
            <a:endParaRPr lang="en-US" altLang="en-US" dirty="0"/>
          </a:p>
        </p:txBody>
      </p:sp>
      <p:sp>
        <p:nvSpPr>
          <p:cNvPr id="114692" name="Rectangle 4"/>
          <p:cNvSpPr>
            <a:spLocks noGrp="1" noChangeArrowheads="1"/>
          </p:cNvSpPr>
          <p:nvPr>
            <p:ph type="ftr" sz="quarter" idx="3"/>
          </p:nvPr>
        </p:nvSpPr>
        <p:spPr bwMode="auto">
          <a:xfrm>
            <a:off x="3124200" y="6400800"/>
            <a:ext cx="28956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n-lt"/>
              </a:defRPr>
            </a:lvl1pPr>
          </a:lstStyle>
          <a:p>
            <a:endParaRPr lang="en-US" altLang="en-US" dirty="0"/>
          </a:p>
        </p:txBody>
      </p:sp>
      <p:sp>
        <p:nvSpPr>
          <p:cNvPr id="114693" name="Rectangle 5"/>
          <p:cNvSpPr>
            <a:spLocks noGrp="1" noChangeArrowheads="1"/>
          </p:cNvSpPr>
          <p:nvPr>
            <p:ph type="sldNum" sz="quarter" idx="4"/>
          </p:nvPr>
        </p:nvSpPr>
        <p:spPr bwMode="auto">
          <a:xfrm>
            <a:off x="6553200" y="6400800"/>
            <a:ext cx="2133600" cy="3000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n-lt"/>
              </a:defRPr>
            </a:lvl1pPr>
          </a:lstStyle>
          <a:p>
            <a:fld id="{71E6CCA1-89C7-401A-8638-2B69691CFCDD}" type="slidenum">
              <a:rPr lang="en-US" altLang="en-US"/>
              <a:pPr/>
              <a:t>‹#›</a:t>
            </a:fld>
            <a:endParaRPr lang="en-US" altLang="en-US" dirty="0"/>
          </a:p>
        </p:txBody>
      </p:sp>
      <p:sp>
        <p:nvSpPr>
          <p:cNvPr id="114694" name="Freeform 6"/>
          <p:cNvSpPr>
            <a:spLocks noChangeArrowheads="1"/>
          </p:cNvSpPr>
          <p:nvPr/>
        </p:nvSpPr>
        <p:spPr bwMode="auto">
          <a:xfrm>
            <a:off x="457200" y="304800"/>
            <a:ext cx="8226425"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en-US" dirty="0"/>
          </a:p>
        </p:txBody>
      </p:sp>
      <p:sp>
        <p:nvSpPr>
          <p:cNvPr id="114695" name="Line 7"/>
          <p:cNvSpPr>
            <a:spLocks noChangeShapeType="1"/>
          </p:cNvSpPr>
          <p:nvPr/>
        </p:nvSpPr>
        <p:spPr bwMode="auto">
          <a:xfrm>
            <a:off x="457200" y="6324600"/>
            <a:ext cx="8229600" cy="0"/>
          </a:xfrm>
          <a:prstGeom prst="line">
            <a:avLst/>
          </a:prstGeom>
          <a:noFill/>
          <a:ln w="19050">
            <a:solidFill>
              <a:schemeClr val="accent1"/>
            </a:solidFill>
            <a:round/>
            <a:headEnd/>
            <a:tailEnd/>
          </a:ln>
          <a:effectLst/>
        </p:spPr>
        <p:txBody>
          <a:bodyPr/>
          <a:lstStyle/>
          <a:p>
            <a:endParaRPr lang="en-US" dirty="0"/>
          </a:p>
        </p:txBody>
      </p:sp>
      <p:sp>
        <p:nvSpPr>
          <p:cNvPr id="114696" name="Rectangle 8"/>
          <p:cNvSpPr>
            <a:spLocks noGrp="1" noChangeArrowheads="1"/>
          </p:cNvSpPr>
          <p:nvPr>
            <p:ph type="title"/>
          </p:nvPr>
        </p:nvSpPr>
        <p:spPr bwMode="auto">
          <a:xfrm>
            <a:off x="3200400" y="533400"/>
            <a:ext cx="3810000" cy="685800"/>
          </a:xfrm>
          <a:prstGeom prst="rect">
            <a:avLst/>
          </a:prstGeom>
          <a:solidFill>
            <a:srgbClr val="F6F0F0"/>
          </a:solid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grpSp>
        <p:nvGrpSpPr>
          <p:cNvPr id="114697" name="Group 9"/>
          <p:cNvGrpSpPr>
            <a:grpSpLocks/>
          </p:cNvGrpSpPr>
          <p:nvPr userDrawn="1"/>
        </p:nvGrpSpPr>
        <p:grpSpPr bwMode="auto">
          <a:xfrm>
            <a:off x="530225" y="382588"/>
            <a:ext cx="1146175" cy="871537"/>
            <a:chOff x="910" y="192"/>
            <a:chExt cx="722" cy="549"/>
          </a:xfrm>
        </p:grpSpPr>
        <p:sp>
          <p:nvSpPr>
            <p:cNvPr id="114698" name="AutoShape 10"/>
            <p:cNvSpPr>
              <a:spLocks noChangeAspect="1" noChangeArrowheads="1" noTextEdit="1"/>
            </p:cNvSpPr>
            <p:nvPr userDrawn="1"/>
          </p:nvSpPr>
          <p:spPr bwMode="auto">
            <a:xfrm>
              <a:off x="912" y="192"/>
              <a:ext cx="720" cy="549"/>
            </a:xfrm>
            <a:prstGeom prst="rect">
              <a:avLst/>
            </a:prstGeom>
            <a:noFill/>
            <a:ln w="9525">
              <a:solidFill>
                <a:srgbClr val="800080"/>
              </a:solidFill>
              <a:miter lim="800000"/>
              <a:headEnd/>
              <a:tailEnd/>
            </a:ln>
          </p:spPr>
          <p:txBody>
            <a:bodyPr anchor="ctr"/>
            <a:lstStyle/>
            <a:p>
              <a:endParaRPr lang="en-US" dirty="0"/>
            </a:p>
          </p:txBody>
        </p:sp>
        <p:sp>
          <p:nvSpPr>
            <p:cNvPr id="114699" name="Freeform 11"/>
            <p:cNvSpPr>
              <a:spLocks/>
            </p:cNvSpPr>
            <p:nvPr userDrawn="1"/>
          </p:nvSpPr>
          <p:spPr bwMode="auto">
            <a:xfrm>
              <a:off x="1012" y="284"/>
              <a:ext cx="557" cy="346"/>
            </a:xfrm>
            <a:custGeom>
              <a:avLst/>
              <a:gdLst/>
              <a:ahLst/>
              <a:cxnLst>
                <a:cxn ang="0">
                  <a:pos x="127" y="5193"/>
                </a:cxn>
                <a:cxn ang="0">
                  <a:pos x="267" y="5158"/>
                </a:cxn>
                <a:cxn ang="0">
                  <a:pos x="407" y="5117"/>
                </a:cxn>
                <a:cxn ang="0">
                  <a:pos x="547" y="5068"/>
                </a:cxn>
                <a:cxn ang="0">
                  <a:pos x="688" y="5011"/>
                </a:cxn>
                <a:cxn ang="0">
                  <a:pos x="828" y="4944"/>
                </a:cxn>
                <a:cxn ang="0">
                  <a:pos x="969" y="4865"/>
                </a:cxn>
                <a:cxn ang="0">
                  <a:pos x="1109" y="4774"/>
                </a:cxn>
                <a:cxn ang="0">
                  <a:pos x="1250" y="4667"/>
                </a:cxn>
                <a:cxn ang="0">
                  <a:pos x="1390" y="4545"/>
                </a:cxn>
                <a:cxn ang="0">
                  <a:pos x="1530" y="4405"/>
                </a:cxn>
                <a:cxn ang="0">
                  <a:pos x="1671" y="4246"/>
                </a:cxn>
                <a:cxn ang="0">
                  <a:pos x="1811" y="4065"/>
                </a:cxn>
                <a:cxn ang="0">
                  <a:pos x="1951" y="3863"/>
                </a:cxn>
                <a:cxn ang="0">
                  <a:pos x="2091" y="3639"/>
                </a:cxn>
                <a:cxn ang="0">
                  <a:pos x="2232" y="3394"/>
                </a:cxn>
                <a:cxn ang="0">
                  <a:pos x="2372" y="3127"/>
                </a:cxn>
                <a:cxn ang="0">
                  <a:pos x="2512" y="2841"/>
                </a:cxn>
                <a:cxn ang="0">
                  <a:pos x="2653" y="2539"/>
                </a:cxn>
                <a:cxn ang="0">
                  <a:pos x="2793" y="2225"/>
                </a:cxn>
                <a:cxn ang="0">
                  <a:pos x="2934" y="1905"/>
                </a:cxn>
                <a:cxn ang="0">
                  <a:pos x="3074" y="1586"/>
                </a:cxn>
                <a:cxn ang="0">
                  <a:pos x="3214" y="1274"/>
                </a:cxn>
                <a:cxn ang="0">
                  <a:pos x="3355" y="979"/>
                </a:cxn>
                <a:cxn ang="0">
                  <a:pos x="3494" y="707"/>
                </a:cxn>
                <a:cxn ang="0">
                  <a:pos x="3635" y="471"/>
                </a:cxn>
                <a:cxn ang="0">
                  <a:pos x="3775" y="275"/>
                </a:cxn>
                <a:cxn ang="0">
                  <a:pos x="3916" y="128"/>
                </a:cxn>
                <a:cxn ang="0">
                  <a:pos x="4056" y="35"/>
                </a:cxn>
                <a:cxn ang="0">
                  <a:pos x="4196" y="0"/>
                </a:cxn>
                <a:cxn ang="0">
                  <a:pos x="4337" y="23"/>
                </a:cxn>
                <a:cxn ang="0">
                  <a:pos x="4477" y="105"/>
                </a:cxn>
                <a:cxn ang="0">
                  <a:pos x="4618" y="241"/>
                </a:cxn>
                <a:cxn ang="0">
                  <a:pos x="4758" y="427"/>
                </a:cxn>
                <a:cxn ang="0">
                  <a:pos x="4899" y="657"/>
                </a:cxn>
                <a:cxn ang="0">
                  <a:pos x="5039" y="922"/>
                </a:cxn>
                <a:cxn ang="0">
                  <a:pos x="5178" y="1213"/>
                </a:cxn>
                <a:cxn ang="0">
                  <a:pos x="5319" y="1523"/>
                </a:cxn>
                <a:cxn ang="0">
                  <a:pos x="5459" y="1841"/>
                </a:cxn>
                <a:cxn ang="0">
                  <a:pos x="5600" y="2162"/>
                </a:cxn>
                <a:cxn ang="0">
                  <a:pos x="5740" y="2477"/>
                </a:cxn>
                <a:cxn ang="0">
                  <a:pos x="5881" y="2782"/>
                </a:cxn>
                <a:cxn ang="0">
                  <a:pos x="6021" y="3071"/>
                </a:cxn>
                <a:cxn ang="0">
                  <a:pos x="6161" y="3342"/>
                </a:cxn>
                <a:cxn ang="0">
                  <a:pos x="6302" y="3592"/>
                </a:cxn>
                <a:cxn ang="0">
                  <a:pos x="6442" y="3821"/>
                </a:cxn>
                <a:cxn ang="0">
                  <a:pos x="6583" y="4027"/>
                </a:cxn>
                <a:cxn ang="0">
                  <a:pos x="6723" y="4211"/>
                </a:cxn>
                <a:cxn ang="0">
                  <a:pos x="6862" y="4375"/>
                </a:cxn>
                <a:cxn ang="0">
                  <a:pos x="7003" y="4519"/>
                </a:cxn>
                <a:cxn ang="0">
                  <a:pos x="7143" y="4644"/>
                </a:cxn>
                <a:cxn ang="0">
                  <a:pos x="7284" y="4754"/>
                </a:cxn>
                <a:cxn ang="0">
                  <a:pos x="7424" y="4849"/>
                </a:cxn>
                <a:cxn ang="0">
                  <a:pos x="7565" y="4929"/>
                </a:cxn>
                <a:cxn ang="0">
                  <a:pos x="7705" y="4999"/>
                </a:cxn>
                <a:cxn ang="0">
                  <a:pos x="7845" y="5058"/>
                </a:cxn>
                <a:cxn ang="0">
                  <a:pos x="7986" y="5108"/>
                </a:cxn>
                <a:cxn ang="0">
                  <a:pos x="8126" y="5150"/>
                </a:cxn>
                <a:cxn ang="0">
                  <a:pos x="8267" y="5186"/>
                </a:cxn>
                <a:cxn ang="0">
                  <a:pos x="8406" y="5217"/>
                </a:cxn>
              </a:cxnLst>
              <a:rect l="0" t="0" r="r" b="b"/>
              <a:pathLst>
                <a:path w="8421" h="5220">
                  <a:moveTo>
                    <a:pt x="0" y="5220"/>
                  </a:moveTo>
                  <a:lnTo>
                    <a:pt x="15" y="5217"/>
                  </a:lnTo>
                  <a:lnTo>
                    <a:pt x="28" y="5214"/>
                  </a:lnTo>
                  <a:lnTo>
                    <a:pt x="43" y="5211"/>
                  </a:lnTo>
                  <a:lnTo>
                    <a:pt x="56" y="5208"/>
                  </a:lnTo>
                  <a:lnTo>
                    <a:pt x="71" y="5205"/>
                  </a:lnTo>
                  <a:lnTo>
                    <a:pt x="85" y="5202"/>
                  </a:lnTo>
                  <a:lnTo>
                    <a:pt x="99" y="5200"/>
                  </a:lnTo>
                  <a:lnTo>
                    <a:pt x="113" y="5197"/>
                  </a:lnTo>
                  <a:lnTo>
                    <a:pt x="127" y="5193"/>
                  </a:lnTo>
                  <a:lnTo>
                    <a:pt x="141" y="5189"/>
                  </a:lnTo>
                  <a:lnTo>
                    <a:pt x="155" y="5186"/>
                  </a:lnTo>
                  <a:lnTo>
                    <a:pt x="169" y="5183"/>
                  </a:lnTo>
                  <a:lnTo>
                    <a:pt x="183" y="5180"/>
                  </a:lnTo>
                  <a:lnTo>
                    <a:pt x="197" y="5176"/>
                  </a:lnTo>
                  <a:lnTo>
                    <a:pt x="210" y="5173"/>
                  </a:lnTo>
                  <a:lnTo>
                    <a:pt x="225" y="5170"/>
                  </a:lnTo>
                  <a:lnTo>
                    <a:pt x="240" y="5166"/>
                  </a:lnTo>
                  <a:lnTo>
                    <a:pt x="253" y="5161"/>
                  </a:lnTo>
                  <a:lnTo>
                    <a:pt x="267" y="5158"/>
                  </a:lnTo>
                  <a:lnTo>
                    <a:pt x="281" y="5154"/>
                  </a:lnTo>
                  <a:lnTo>
                    <a:pt x="295" y="5150"/>
                  </a:lnTo>
                  <a:lnTo>
                    <a:pt x="309" y="5147"/>
                  </a:lnTo>
                  <a:lnTo>
                    <a:pt x="323" y="5143"/>
                  </a:lnTo>
                  <a:lnTo>
                    <a:pt x="337" y="5139"/>
                  </a:lnTo>
                  <a:lnTo>
                    <a:pt x="351" y="5135"/>
                  </a:lnTo>
                  <a:lnTo>
                    <a:pt x="365" y="5130"/>
                  </a:lnTo>
                  <a:lnTo>
                    <a:pt x="379" y="5126"/>
                  </a:lnTo>
                  <a:lnTo>
                    <a:pt x="393" y="5121"/>
                  </a:lnTo>
                  <a:lnTo>
                    <a:pt x="407" y="5117"/>
                  </a:lnTo>
                  <a:lnTo>
                    <a:pt x="422" y="5113"/>
                  </a:lnTo>
                  <a:lnTo>
                    <a:pt x="435" y="5108"/>
                  </a:lnTo>
                  <a:lnTo>
                    <a:pt x="450" y="5103"/>
                  </a:lnTo>
                  <a:lnTo>
                    <a:pt x="463" y="5098"/>
                  </a:lnTo>
                  <a:lnTo>
                    <a:pt x="478" y="5094"/>
                  </a:lnTo>
                  <a:lnTo>
                    <a:pt x="491" y="5089"/>
                  </a:lnTo>
                  <a:lnTo>
                    <a:pt x="506" y="5084"/>
                  </a:lnTo>
                  <a:lnTo>
                    <a:pt x="519" y="5079"/>
                  </a:lnTo>
                  <a:lnTo>
                    <a:pt x="534" y="5073"/>
                  </a:lnTo>
                  <a:lnTo>
                    <a:pt x="547" y="5068"/>
                  </a:lnTo>
                  <a:lnTo>
                    <a:pt x="562" y="5063"/>
                  </a:lnTo>
                  <a:lnTo>
                    <a:pt x="576" y="5058"/>
                  </a:lnTo>
                  <a:lnTo>
                    <a:pt x="590" y="5053"/>
                  </a:lnTo>
                  <a:lnTo>
                    <a:pt x="604" y="5046"/>
                  </a:lnTo>
                  <a:lnTo>
                    <a:pt x="618" y="5041"/>
                  </a:lnTo>
                  <a:lnTo>
                    <a:pt x="632" y="5035"/>
                  </a:lnTo>
                  <a:lnTo>
                    <a:pt x="646" y="5029"/>
                  </a:lnTo>
                  <a:lnTo>
                    <a:pt x="660" y="5024"/>
                  </a:lnTo>
                  <a:lnTo>
                    <a:pt x="674" y="5017"/>
                  </a:lnTo>
                  <a:lnTo>
                    <a:pt x="688" y="5011"/>
                  </a:lnTo>
                  <a:lnTo>
                    <a:pt x="702" y="5005"/>
                  </a:lnTo>
                  <a:lnTo>
                    <a:pt x="716" y="4999"/>
                  </a:lnTo>
                  <a:lnTo>
                    <a:pt x="731" y="4993"/>
                  </a:lnTo>
                  <a:lnTo>
                    <a:pt x="744" y="4985"/>
                  </a:lnTo>
                  <a:lnTo>
                    <a:pt x="759" y="4979"/>
                  </a:lnTo>
                  <a:lnTo>
                    <a:pt x="772" y="4972"/>
                  </a:lnTo>
                  <a:lnTo>
                    <a:pt x="787" y="4966"/>
                  </a:lnTo>
                  <a:lnTo>
                    <a:pt x="800" y="4958"/>
                  </a:lnTo>
                  <a:lnTo>
                    <a:pt x="815" y="4951"/>
                  </a:lnTo>
                  <a:lnTo>
                    <a:pt x="828" y="4944"/>
                  </a:lnTo>
                  <a:lnTo>
                    <a:pt x="843" y="4937"/>
                  </a:lnTo>
                  <a:lnTo>
                    <a:pt x="856" y="4929"/>
                  </a:lnTo>
                  <a:lnTo>
                    <a:pt x="871" y="4922"/>
                  </a:lnTo>
                  <a:lnTo>
                    <a:pt x="884" y="4914"/>
                  </a:lnTo>
                  <a:lnTo>
                    <a:pt x="899" y="4907"/>
                  </a:lnTo>
                  <a:lnTo>
                    <a:pt x="913" y="4898"/>
                  </a:lnTo>
                  <a:lnTo>
                    <a:pt x="927" y="4890"/>
                  </a:lnTo>
                  <a:lnTo>
                    <a:pt x="941" y="4882"/>
                  </a:lnTo>
                  <a:lnTo>
                    <a:pt x="955" y="4873"/>
                  </a:lnTo>
                  <a:lnTo>
                    <a:pt x="969" y="4865"/>
                  </a:lnTo>
                  <a:lnTo>
                    <a:pt x="983" y="4857"/>
                  </a:lnTo>
                  <a:lnTo>
                    <a:pt x="997" y="4849"/>
                  </a:lnTo>
                  <a:lnTo>
                    <a:pt x="1011" y="4839"/>
                  </a:lnTo>
                  <a:lnTo>
                    <a:pt x="1025" y="4830"/>
                  </a:lnTo>
                  <a:lnTo>
                    <a:pt x="1038" y="4822"/>
                  </a:lnTo>
                  <a:lnTo>
                    <a:pt x="1053" y="4812"/>
                  </a:lnTo>
                  <a:lnTo>
                    <a:pt x="1067" y="4803"/>
                  </a:lnTo>
                  <a:lnTo>
                    <a:pt x="1081" y="4794"/>
                  </a:lnTo>
                  <a:lnTo>
                    <a:pt x="1095" y="4783"/>
                  </a:lnTo>
                  <a:lnTo>
                    <a:pt x="1109" y="4774"/>
                  </a:lnTo>
                  <a:lnTo>
                    <a:pt x="1123" y="4764"/>
                  </a:lnTo>
                  <a:lnTo>
                    <a:pt x="1137" y="4754"/>
                  </a:lnTo>
                  <a:lnTo>
                    <a:pt x="1151" y="4744"/>
                  </a:lnTo>
                  <a:lnTo>
                    <a:pt x="1165" y="4734"/>
                  </a:lnTo>
                  <a:lnTo>
                    <a:pt x="1179" y="4722"/>
                  </a:lnTo>
                  <a:lnTo>
                    <a:pt x="1193" y="4712"/>
                  </a:lnTo>
                  <a:lnTo>
                    <a:pt x="1207" y="4701"/>
                  </a:lnTo>
                  <a:lnTo>
                    <a:pt x="1221" y="4690"/>
                  </a:lnTo>
                  <a:lnTo>
                    <a:pt x="1235" y="4679"/>
                  </a:lnTo>
                  <a:lnTo>
                    <a:pt x="1250" y="4667"/>
                  </a:lnTo>
                  <a:lnTo>
                    <a:pt x="1263" y="4656"/>
                  </a:lnTo>
                  <a:lnTo>
                    <a:pt x="1278" y="4644"/>
                  </a:lnTo>
                  <a:lnTo>
                    <a:pt x="1291" y="4633"/>
                  </a:lnTo>
                  <a:lnTo>
                    <a:pt x="1306" y="4621"/>
                  </a:lnTo>
                  <a:lnTo>
                    <a:pt x="1319" y="4608"/>
                  </a:lnTo>
                  <a:lnTo>
                    <a:pt x="1334" y="4597"/>
                  </a:lnTo>
                  <a:lnTo>
                    <a:pt x="1347" y="4583"/>
                  </a:lnTo>
                  <a:lnTo>
                    <a:pt x="1362" y="4571"/>
                  </a:lnTo>
                  <a:lnTo>
                    <a:pt x="1375" y="4558"/>
                  </a:lnTo>
                  <a:lnTo>
                    <a:pt x="1390" y="4545"/>
                  </a:lnTo>
                  <a:lnTo>
                    <a:pt x="1404" y="4533"/>
                  </a:lnTo>
                  <a:lnTo>
                    <a:pt x="1418" y="4519"/>
                  </a:lnTo>
                  <a:lnTo>
                    <a:pt x="1432" y="4506"/>
                  </a:lnTo>
                  <a:lnTo>
                    <a:pt x="1446" y="4491"/>
                  </a:lnTo>
                  <a:lnTo>
                    <a:pt x="1460" y="4478"/>
                  </a:lnTo>
                  <a:lnTo>
                    <a:pt x="1474" y="4463"/>
                  </a:lnTo>
                  <a:lnTo>
                    <a:pt x="1488" y="4450"/>
                  </a:lnTo>
                  <a:lnTo>
                    <a:pt x="1502" y="4435"/>
                  </a:lnTo>
                  <a:lnTo>
                    <a:pt x="1516" y="4420"/>
                  </a:lnTo>
                  <a:lnTo>
                    <a:pt x="1530" y="4405"/>
                  </a:lnTo>
                  <a:lnTo>
                    <a:pt x="1544" y="4390"/>
                  </a:lnTo>
                  <a:lnTo>
                    <a:pt x="1559" y="4375"/>
                  </a:lnTo>
                  <a:lnTo>
                    <a:pt x="1572" y="4360"/>
                  </a:lnTo>
                  <a:lnTo>
                    <a:pt x="1587" y="4344"/>
                  </a:lnTo>
                  <a:lnTo>
                    <a:pt x="1600" y="4327"/>
                  </a:lnTo>
                  <a:lnTo>
                    <a:pt x="1615" y="4312"/>
                  </a:lnTo>
                  <a:lnTo>
                    <a:pt x="1628" y="4295"/>
                  </a:lnTo>
                  <a:lnTo>
                    <a:pt x="1643" y="4279"/>
                  </a:lnTo>
                  <a:lnTo>
                    <a:pt x="1656" y="4262"/>
                  </a:lnTo>
                  <a:lnTo>
                    <a:pt x="1671" y="4246"/>
                  </a:lnTo>
                  <a:lnTo>
                    <a:pt x="1684" y="4229"/>
                  </a:lnTo>
                  <a:lnTo>
                    <a:pt x="1699" y="4211"/>
                  </a:lnTo>
                  <a:lnTo>
                    <a:pt x="1712" y="4194"/>
                  </a:lnTo>
                  <a:lnTo>
                    <a:pt x="1727" y="4176"/>
                  </a:lnTo>
                  <a:lnTo>
                    <a:pt x="1741" y="4159"/>
                  </a:lnTo>
                  <a:lnTo>
                    <a:pt x="1755" y="4140"/>
                  </a:lnTo>
                  <a:lnTo>
                    <a:pt x="1769" y="4121"/>
                  </a:lnTo>
                  <a:lnTo>
                    <a:pt x="1783" y="4103"/>
                  </a:lnTo>
                  <a:lnTo>
                    <a:pt x="1797" y="4084"/>
                  </a:lnTo>
                  <a:lnTo>
                    <a:pt x="1811" y="4065"/>
                  </a:lnTo>
                  <a:lnTo>
                    <a:pt x="1825" y="4047"/>
                  </a:lnTo>
                  <a:lnTo>
                    <a:pt x="1838" y="4027"/>
                  </a:lnTo>
                  <a:lnTo>
                    <a:pt x="1853" y="4007"/>
                  </a:lnTo>
                  <a:lnTo>
                    <a:pt x="1866" y="3988"/>
                  </a:lnTo>
                  <a:lnTo>
                    <a:pt x="1881" y="3967"/>
                  </a:lnTo>
                  <a:lnTo>
                    <a:pt x="1895" y="3947"/>
                  </a:lnTo>
                  <a:lnTo>
                    <a:pt x="1909" y="3926"/>
                  </a:lnTo>
                  <a:lnTo>
                    <a:pt x="1923" y="3906"/>
                  </a:lnTo>
                  <a:lnTo>
                    <a:pt x="1937" y="3885"/>
                  </a:lnTo>
                  <a:lnTo>
                    <a:pt x="1951" y="3863"/>
                  </a:lnTo>
                  <a:lnTo>
                    <a:pt x="1965" y="3843"/>
                  </a:lnTo>
                  <a:lnTo>
                    <a:pt x="1979" y="3821"/>
                  </a:lnTo>
                  <a:lnTo>
                    <a:pt x="1993" y="3799"/>
                  </a:lnTo>
                  <a:lnTo>
                    <a:pt x="2007" y="3776"/>
                  </a:lnTo>
                  <a:lnTo>
                    <a:pt x="2021" y="3754"/>
                  </a:lnTo>
                  <a:lnTo>
                    <a:pt x="2035" y="3732"/>
                  </a:lnTo>
                  <a:lnTo>
                    <a:pt x="2049" y="3709"/>
                  </a:lnTo>
                  <a:lnTo>
                    <a:pt x="2063" y="3686"/>
                  </a:lnTo>
                  <a:lnTo>
                    <a:pt x="2078" y="3663"/>
                  </a:lnTo>
                  <a:lnTo>
                    <a:pt x="2091" y="3639"/>
                  </a:lnTo>
                  <a:lnTo>
                    <a:pt x="2106" y="3616"/>
                  </a:lnTo>
                  <a:lnTo>
                    <a:pt x="2119" y="3592"/>
                  </a:lnTo>
                  <a:lnTo>
                    <a:pt x="2134" y="3568"/>
                  </a:lnTo>
                  <a:lnTo>
                    <a:pt x="2147" y="3544"/>
                  </a:lnTo>
                  <a:lnTo>
                    <a:pt x="2162" y="3519"/>
                  </a:lnTo>
                  <a:lnTo>
                    <a:pt x="2175" y="3494"/>
                  </a:lnTo>
                  <a:lnTo>
                    <a:pt x="2190" y="3469"/>
                  </a:lnTo>
                  <a:lnTo>
                    <a:pt x="2203" y="3445"/>
                  </a:lnTo>
                  <a:lnTo>
                    <a:pt x="2218" y="3419"/>
                  </a:lnTo>
                  <a:lnTo>
                    <a:pt x="2232" y="3394"/>
                  </a:lnTo>
                  <a:lnTo>
                    <a:pt x="2246" y="3368"/>
                  </a:lnTo>
                  <a:lnTo>
                    <a:pt x="2260" y="3342"/>
                  </a:lnTo>
                  <a:lnTo>
                    <a:pt x="2274" y="3315"/>
                  </a:lnTo>
                  <a:lnTo>
                    <a:pt x="2288" y="3289"/>
                  </a:lnTo>
                  <a:lnTo>
                    <a:pt x="2302" y="3262"/>
                  </a:lnTo>
                  <a:lnTo>
                    <a:pt x="2316" y="3235"/>
                  </a:lnTo>
                  <a:lnTo>
                    <a:pt x="2330" y="3208"/>
                  </a:lnTo>
                  <a:lnTo>
                    <a:pt x="2344" y="3181"/>
                  </a:lnTo>
                  <a:lnTo>
                    <a:pt x="2358" y="3155"/>
                  </a:lnTo>
                  <a:lnTo>
                    <a:pt x="2372" y="3127"/>
                  </a:lnTo>
                  <a:lnTo>
                    <a:pt x="2387" y="3099"/>
                  </a:lnTo>
                  <a:lnTo>
                    <a:pt x="2400" y="3071"/>
                  </a:lnTo>
                  <a:lnTo>
                    <a:pt x="2415" y="3043"/>
                  </a:lnTo>
                  <a:lnTo>
                    <a:pt x="2428" y="3015"/>
                  </a:lnTo>
                  <a:lnTo>
                    <a:pt x="2443" y="2986"/>
                  </a:lnTo>
                  <a:lnTo>
                    <a:pt x="2456" y="2958"/>
                  </a:lnTo>
                  <a:lnTo>
                    <a:pt x="2471" y="2929"/>
                  </a:lnTo>
                  <a:lnTo>
                    <a:pt x="2484" y="2900"/>
                  </a:lnTo>
                  <a:lnTo>
                    <a:pt x="2499" y="2870"/>
                  </a:lnTo>
                  <a:lnTo>
                    <a:pt x="2512" y="2841"/>
                  </a:lnTo>
                  <a:lnTo>
                    <a:pt x="2527" y="2812"/>
                  </a:lnTo>
                  <a:lnTo>
                    <a:pt x="2540" y="2782"/>
                  </a:lnTo>
                  <a:lnTo>
                    <a:pt x="2555" y="2751"/>
                  </a:lnTo>
                  <a:lnTo>
                    <a:pt x="2569" y="2721"/>
                  </a:lnTo>
                  <a:lnTo>
                    <a:pt x="2583" y="2691"/>
                  </a:lnTo>
                  <a:lnTo>
                    <a:pt x="2597" y="2661"/>
                  </a:lnTo>
                  <a:lnTo>
                    <a:pt x="2611" y="2631"/>
                  </a:lnTo>
                  <a:lnTo>
                    <a:pt x="2625" y="2600"/>
                  </a:lnTo>
                  <a:lnTo>
                    <a:pt x="2639" y="2569"/>
                  </a:lnTo>
                  <a:lnTo>
                    <a:pt x="2653" y="2539"/>
                  </a:lnTo>
                  <a:lnTo>
                    <a:pt x="2666" y="2508"/>
                  </a:lnTo>
                  <a:lnTo>
                    <a:pt x="2681" y="2477"/>
                  </a:lnTo>
                  <a:lnTo>
                    <a:pt x="2694" y="2446"/>
                  </a:lnTo>
                  <a:lnTo>
                    <a:pt x="2709" y="2415"/>
                  </a:lnTo>
                  <a:lnTo>
                    <a:pt x="2723" y="2384"/>
                  </a:lnTo>
                  <a:lnTo>
                    <a:pt x="2737" y="2352"/>
                  </a:lnTo>
                  <a:lnTo>
                    <a:pt x="2751" y="2320"/>
                  </a:lnTo>
                  <a:lnTo>
                    <a:pt x="2765" y="2288"/>
                  </a:lnTo>
                  <a:lnTo>
                    <a:pt x="2779" y="2257"/>
                  </a:lnTo>
                  <a:lnTo>
                    <a:pt x="2793" y="2225"/>
                  </a:lnTo>
                  <a:lnTo>
                    <a:pt x="2807" y="2193"/>
                  </a:lnTo>
                  <a:lnTo>
                    <a:pt x="2821" y="2162"/>
                  </a:lnTo>
                  <a:lnTo>
                    <a:pt x="2835" y="2130"/>
                  </a:lnTo>
                  <a:lnTo>
                    <a:pt x="2849" y="2098"/>
                  </a:lnTo>
                  <a:lnTo>
                    <a:pt x="2863" y="2066"/>
                  </a:lnTo>
                  <a:lnTo>
                    <a:pt x="2877" y="2033"/>
                  </a:lnTo>
                  <a:lnTo>
                    <a:pt x="2891" y="2001"/>
                  </a:lnTo>
                  <a:lnTo>
                    <a:pt x="2906" y="1969"/>
                  </a:lnTo>
                  <a:lnTo>
                    <a:pt x="2919" y="1937"/>
                  </a:lnTo>
                  <a:lnTo>
                    <a:pt x="2934" y="1905"/>
                  </a:lnTo>
                  <a:lnTo>
                    <a:pt x="2947" y="1873"/>
                  </a:lnTo>
                  <a:lnTo>
                    <a:pt x="2962" y="1841"/>
                  </a:lnTo>
                  <a:lnTo>
                    <a:pt x="2975" y="1809"/>
                  </a:lnTo>
                  <a:lnTo>
                    <a:pt x="2990" y="1778"/>
                  </a:lnTo>
                  <a:lnTo>
                    <a:pt x="3003" y="1745"/>
                  </a:lnTo>
                  <a:lnTo>
                    <a:pt x="3018" y="1713"/>
                  </a:lnTo>
                  <a:lnTo>
                    <a:pt x="3031" y="1681"/>
                  </a:lnTo>
                  <a:lnTo>
                    <a:pt x="3046" y="1649"/>
                  </a:lnTo>
                  <a:lnTo>
                    <a:pt x="3060" y="1617"/>
                  </a:lnTo>
                  <a:lnTo>
                    <a:pt x="3074" y="1586"/>
                  </a:lnTo>
                  <a:lnTo>
                    <a:pt x="3088" y="1554"/>
                  </a:lnTo>
                  <a:lnTo>
                    <a:pt x="3102" y="1523"/>
                  </a:lnTo>
                  <a:lnTo>
                    <a:pt x="3116" y="1490"/>
                  </a:lnTo>
                  <a:lnTo>
                    <a:pt x="3130" y="1459"/>
                  </a:lnTo>
                  <a:lnTo>
                    <a:pt x="3144" y="1428"/>
                  </a:lnTo>
                  <a:lnTo>
                    <a:pt x="3158" y="1397"/>
                  </a:lnTo>
                  <a:lnTo>
                    <a:pt x="3172" y="1366"/>
                  </a:lnTo>
                  <a:lnTo>
                    <a:pt x="3186" y="1335"/>
                  </a:lnTo>
                  <a:lnTo>
                    <a:pt x="3200" y="1304"/>
                  </a:lnTo>
                  <a:lnTo>
                    <a:pt x="3214" y="1274"/>
                  </a:lnTo>
                  <a:lnTo>
                    <a:pt x="3228" y="1244"/>
                  </a:lnTo>
                  <a:lnTo>
                    <a:pt x="3243" y="1213"/>
                  </a:lnTo>
                  <a:lnTo>
                    <a:pt x="3256" y="1183"/>
                  </a:lnTo>
                  <a:lnTo>
                    <a:pt x="3271" y="1153"/>
                  </a:lnTo>
                  <a:lnTo>
                    <a:pt x="3284" y="1124"/>
                  </a:lnTo>
                  <a:lnTo>
                    <a:pt x="3299" y="1094"/>
                  </a:lnTo>
                  <a:lnTo>
                    <a:pt x="3312" y="1065"/>
                  </a:lnTo>
                  <a:lnTo>
                    <a:pt x="3327" y="1036"/>
                  </a:lnTo>
                  <a:lnTo>
                    <a:pt x="3340" y="1007"/>
                  </a:lnTo>
                  <a:lnTo>
                    <a:pt x="3355" y="979"/>
                  </a:lnTo>
                  <a:lnTo>
                    <a:pt x="3368" y="950"/>
                  </a:lnTo>
                  <a:lnTo>
                    <a:pt x="3383" y="922"/>
                  </a:lnTo>
                  <a:lnTo>
                    <a:pt x="3397" y="894"/>
                  </a:lnTo>
                  <a:lnTo>
                    <a:pt x="3411" y="867"/>
                  </a:lnTo>
                  <a:lnTo>
                    <a:pt x="3425" y="840"/>
                  </a:lnTo>
                  <a:lnTo>
                    <a:pt x="3439" y="813"/>
                  </a:lnTo>
                  <a:lnTo>
                    <a:pt x="3453" y="786"/>
                  </a:lnTo>
                  <a:lnTo>
                    <a:pt x="3466" y="759"/>
                  </a:lnTo>
                  <a:lnTo>
                    <a:pt x="3481" y="733"/>
                  </a:lnTo>
                  <a:lnTo>
                    <a:pt x="3494" y="707"/>
                  </a:lnTo>
                  <a:lnTo>
                    <a:pt x="3509" y="682"/>
                  </a:lnTo>
                  <a:lnTo>
                    <a:pt x="3522" y="657"/>
                  </a:lnTo>
                  <a:lnTo>
                    <a:pt x="3537" y="633"/>
                  </a:lnTo>
                  <a:lnTo>
                    <a:pt x="3551" y="609"/>
                  </a:lnTo>
                  <a:lnTo>
                    <a:pt x="3565" y="584"/>
                  </a:lnTo>
                  <a:lnTo>
                    <a:pt x="3579" y="561"/>
                  </a:lnTo>
                  <a:lnTo>
                    <a:pt x="3593" y="537"/>
                  </a:lnTo>
                  <a:lnTo>
                    <a:pt x="3607" y="514"/>
                  </a:lnTo>
                  <a:lnTo>
                    <a:pt x="3621" y="493"/>
                  </a:lnTo>
                  <a:lnTo>
                    <a:pt x="3635" y="471"/>
                  </a:lnTo>
                  <a:lnTo>
                    <a:pt x="3649" y="449"/>
                  </a:lnTo>
                  <a:lnTo>
                    <a:pt x="3663" y="427"/>
                  </a:lnTo>
                  <a:lnTo>
                    <a:pt x="3677" y="407"/>
                  </a:lnTo>
                  <a:lnTo>
                    <a:pt x="3691" y="387"/>
                  </a:lnTo>
                  <a:lnTo>
                    <a:pt x="3705" y="367"/>
                  </a:lnTo>
                  <a:lnTo>
                    <a:pt x="3719" y="348"/>
                  </a:lnTo>
                  <a:lnTo>
                    <a:pt x="3734" y="329"/>
                  </a:lnTo>
                  <a:lnTo>
                    <a:pt x="3747" y="310"/>
                  </a:lnTo>
                  <a:lnTo>
                    <a:pt x="3762" y="293"/>
                  </a:lnTo>
                  <a:lnTo>
                    <a:pt x="3775" y="275"/>
                  </a:lnTo>
                  <a:lnTo>
                    <a:pt x="3790" y="258"/>
                  </a:lnTo>
                  <a:lnTo>
                    <a:pt x="3803" y="241"/>
                  </a:lnTo>
                  <a:lnTo>
                    <a:pt x="3818" y="225"/>
                  </a:lnTo>
                  <a:lnTo>
                    <a:pt x="3831" y="210"/>
                  </a:lnTo>
                  <a:lnTo>
                    <a:pt x="3846" y="195"/>
                  </a:lnTo>
                  <a:lnTo>
                    <a:pt x="3859" y="181"/>
                  </a:lnTo>
                  <a:lnTo>
                    <a:pt x="3874" y="166"/>
                  </a:lnTo>
                  <a:lnTo>
                    <a:pt x="3888" y="153"/>
                  </a:lnTo>
                  <a:lnTo>
                    <a:pt x="3902" y="140"/>
                  </a:lnTo>
                  <a:lnTo>
                    <a:pt x="3916" y="128"/>
                  </a:lnTo>
                  <a:lnTo>
                    <a:pt x="3930" y="117"/>
                  </a:lnTo>
                  <a:lnTo>
                    <a:pt x="3944" y="105"/>
                  </a:lnTo>
                  <a:lnTo>
                    <a:pt x="3958" y="94"/>
                  </a:lnTo>
                  <a:lnTo>
                    <a:pt x="3972" y="84"/>
                  </a:lnTo>
                  <a:lnTo>
                    <a:pt x="3986" y="74"/>
                  </a:lnTo>
                  <a:lnTo>
                    <a:pt x="4000" y="66"/>
                  </a:lnTo>
                  <a:lnTo>
                    <a:pt x="4014" y="57"/>
                  </a:lnTo>
                  <a:lnTo>
                    <a:pt x="4028" y="49"/>
                  </a:lnTo>
                  <a:lnTo>
                    <a:pt x="4042" y="42"/>
                  </a:lnTo>
                  <a:lnTo>
                    <a:pt x="4056" y="35"/>
                  </a:lnTo>
                  <a:lnTo>
                    <a:pt x="4071" y="29"/>
                  </a:lnTo>
                  <a:lnTo>
                    <a:pt x="4084" y="23"/>
                  </a:lnTo>
                  <a:lnTo>
                    <a:pt x="4099" y="18"/>
                  </a:lnTo>
                  <a:lnTo>
                    <a:pt x="4112" y="14"/>
                  </a:lnTo>
                  <a:lnTo>
                    <a:pt x="4127" y="10"/>
                  </a:lnTo>
                  <a:lnTo>
                    <a:pt x="4140" y="7"/>
                  </a:lnTo>
                  <a:lnTo>
                    <a:pt x="4155" y="4"/>
                  </a:lnTo>
                  <a:lnTo>
                    <a:pt x="4168" y="2"/>
                  </a:lnTo>
                  <a:lnTo>
                    <a:pt x="4183" y="1"/>
                  </a:lnTo>
                  <a:lnTo>
                    <a:pt x="4196" y="0"/>
                  </a:lnTo>
                  <a:lnTo>
                    <a:pt x="4211" y="0"/>
                  </a:lnTo>
                  <a:lnTo>
                    <a:pt x="4225" y="0"/>
                  </a:lnTo>
                  <a:lnTo>
                    <a:pt x="4239" y="1"/>
                  </a:lnTo>
                  <a:lnTo>
                    <a:pt x="4253" y="2"/>
                  </a:lnTo>
                  <a:lnTo>
                    <a:pt x="4267" y="4"/>
                  </a:lnTo>
                  <a:lnTo>
                    <a:pt x="4281" y="7"/>
                  </a:lnTo>
                  <a:lnTo>
                    <a:pt x="4294" y="10"/>
                  </a:lnTo>
                  <a:lnTo>
                    <a:pt x="4309" y="14"/>
                  </a:lnTo>
                  <a:lnTo>
                    <a:pt x="4322" y="18"/>
                  </a:lnTo>
                  <a:lnTo>
                    <a:pt x="4337" y="23"/>
                  </a:lnTo>
                  <a:lnTo>
                    <a:pt x="4350" y="29"/>
                  </a:lnTo>
                  <a:lnTo>
                    <a:pt x="4365" y="35"/>
                  </a:lnTo>
                  <a:lnTo>
                    <a:pt x="4379" y="42"/>
                  </a:lnTo>
                  <a:lnTo>
                    <a:pt x="4393" y="49"/>
                  </a:lnTo>
                  <a:lnTo>
                    <a:pt x="4407" y="57"/>
                  </a:lnTo>
                  <a:lnTo>
                    <a:pt x="4421" y="66"/>
                  </a:lnTo>
                  <a:lnTo>
                    <a:pt x="4435" y="74"/>
                  </a:lnTo>
                  <a:lnTo>
                    <a:pt x="4449" y="84"/>
                  </a:lnTo>
                  <a:lnTo>
                    <a:pt x="4463" y="94"/>
                  </a:lnTo>
                  <a:lnTo>
                    <a:pt x="4477" y="105"/>
                  </a:lnTo>
                  <a:lnTo>
                    <a:pt x="4491" y="117"/>
                  </a:lnTo>
                  <a:lnTo>
                    <a:pt x="4505" y="128"/>
                  </a:lnTo>
                  <a:lnTo>
                    <a:pt x="4519" y="140"/>
                  </a:lnTo>
                  <a:lnTo>
                    <a:pt x="4533" y="153"/>
                  </a:lnTo>
                  <a:lnTo>
                    <a:pt x="4547" y="166"/>
                  </a:lnTo>
                  <a:lnTo>
                    <a:pt x="4562" y="181"/>
                  </a:lnTo>
                  <a:lnTo>
                    <a:pt x="4575" y="195"/>
                  </a:lnTo>
                  <a:lnTo>
                    <a:pt x="4590" y="210"/>
                  </a:lnTo>
                  <a:lnTo>
                    <a:pt x="4603" y="225"/>
                  </a:lnTo>
                  <a:lnTo>
                    <a:pt x="4618" y="241"/>
                  </a:lnTo>
                  <a:lnTo>
                    <a:pt x="4631" y="258"/>
                  </a:lnTo>
                  <a:lnTo>
                    <a:pt x="4646" y="275"/>
                  </a:lnTo>
                  <a:lnTo>
                    <a:pt x="4659" y="293"/>
                  </a:lnTo>
                  <a:lnTo>
                    <a:pt x="4674" y="310"/>
                  </a:lnTo>
                  <a:lnTo>
                    <a:pt x="4687" y="329"/>
                  </a:lnTo>
                  <a:lnTo>
                    <a:pt x="4702" y="348"/>
                  </a:lnTo>
                  <a:lnTo>
                    <a:pt x="4716" y="367"/>
                  </a:lnTo>
                  <a:lnTo>
                    <a:pt x="4730" y="387"/>
                  </a:lnTo>
                  <a:lnTo>
                    <a:pt x="4744" y="407"/>
                  </a:lnTo>
                  <a:lnTo>
                    <a:pt x="4758" y="427"/>
                  </a:lnTo>
                  <a:lnTo>
                    <a:pt x="4772" y="449"/>
                  </a:lnTo>
                  <a:lnTo>
                    <a:pt x="4786" y="471"/>
                  </a:lnTo>
                  <a:lnTo>
                    <a:pt x="4800" y="493"/>
                  </a:lnTo>
                  <a:lnTo>
                    <a:pt x="4814" y="514"/>
                  </a:lnTo>
                  <a:lnTo>
                    <a:pt x="4828" y="537"/>
                  </a:lnTo>
                  <a:lnTo>
                    <a:pt x="4842" y="561"/>
                  </a:lnTo>
                  <a:lnTo>
                    <a:pt x="4856" y="584"/>
                  </a:lnTo>
                  <a:lnTo>
                    <a:pt x="4870" y="609"/>
                  </a:lnTo>
                  <a:lnTo>
                    <a:pt x="4884" y="633"/>
                  </a:lnTo>
                  <a:lnTo>
                    <a:pt x="4899" y="657"/>
                  </a:lnTo>
                  <a:lnTo>
                    <a:pt x="4912" y="682"/>
                  </a:lnTo>
                  <a:lnTo>
                    <a:pt x="4927" y="707"/>
                  </a:lnTo>
                  <a:lnTo>
                    <a:pt x="4940" y="733"/>
                  </a:lnTo>
                  <a:lnTo>
                    <a:pt x="4955" y="759"/>
                  </a:lnTo>
                  <a:lnTo>
                    <a:pt x="4968" y="786"/>
                  </a:lnTo>
                  <a:lnTo>
                    <a:pt x="4983" y="813"/>
                  </a:lnTo>
                  <a:lnTo>
                    <a:pt x="4996" y="840"/>
                  </a:lnTo>
                  <a:lnTo>
                    <a:pt x="5011" y="867"/>
                  </a:lnTo>
                  <a:lnTo>
                    <a:pt x="5024" y="894"/>
                  </a:lnTo>
                  <a:lnTo>
                    <a:pt x="5039" y="922"/>
                  </a:lnTo>
                  <a:lnTo>
                    <a:pt x="5053" y="950"/>
                  </a:lnTo>
                  <a:lnTo>
                    <a:pt x="5067" y="979"/>
                  </a:lnTo>
                  <a:lnTo>
                    <a:pt x="5081" y="1007"/>
                  </a:lnTo>
                  <a:lnTo>
                    <a:pt x="5095" y="1036"/>
                  </a:lnTo>
                  <a:lnTo>
                    <a:pt x="5109" y="1065"/>
                  </a:lnTo>
                  <a:lnTo>
                    <a:pt x="5122" y="1094"/>
                  </a:lnTo>
                  <a:lnTo>
                    <a:pt x="5137" y="1124"/>
                  </a:lnTo>
                  <a:lnTo>
                    <a:pt x="5150" y="1153"/>
                  </a:lnTo>
                  <a:lnTo>
                    <a:pt x="5165" y="1183"/>
                  </a:lnTo>
                  <a:lnTo>
                    <a:pt x="5178" y="1213"/>
                  </a:lnTo>
                  <a:lnTo>
                    <a:pt x="5193" y="1244"/>
                  </a:lnTo>
                  <a:lnTo>
                    <a:pt x="5207" y="1274"/>
                  </a:lnTo>
                  <a:lnTo>
                    <a:pt x="5221" y="1304"/>
                  </a:lnTo>
                  <a:lnTo>
                    <a:pt x="5235" y="1335"/>
                  </a:lnTo>
                  <a:lnTo>
                    <a:pt x="5249" y="1366"/>
                  </a:lnTo>
                  <a:lnTo>
                    <a:pt x="5263" y="1397"/>
                  </a:lnTo>
                  <a:lnTo>
                    <a:pt x="5277" y="1428"/>
                  </a:lnTo>
                  <a:lnTo>
                    <a:pt x="5291" y="1459"/>
                  </a:lnTo>
                  <a:lnTo>
                    <a:pt x="5305" y="1490"/>
                  </a:lnTo>
                  <a:lnTo>
                    <a:pt x="5319" y="1523"/>
                  </a:lnTo>
                  <a:lnTo>
                    <a:pt x="5333" y="1554"/>
                  </a:lnTo>
                  <a:lnTo>
                    <a:pt x="5347" y="1586"/>
                  </a:lnTo>
                  <a:lnTo>
                    <a:pt x="5361" y="1617"/>
                  </a:lnTo>
                  <a:lnTo>
                    <a:pt x="5375" y="1649"/>
                  </a:lnTo>
                  <a:lnTo>
                    <a:pt x="5390" y="1681"/>
                  </a:lnTo>
                  <a:lnTo>
                    <a:pt x="5403" y="1713"/>
                  </a:lnTo>
                  <a:lnTo>
                    <a:pt x="5418" y="1745"/>
                  </a:lnTo>
                  <a:lnTo>
                    <a:pt x="5431" y="1778"/>
                  </a:lnTo>
                  <a:lnTo>
                    <a:pt x="5446" y="1809"/>
                  </a:lnTo>
                  <a:lnTo>
                    <a:pt x="5459" y="1841"/>
                  </a:lnTo>
                  <a:lnTo>
                    <a:pt x="5474" y="1873"/>
                  </a:lnTo>
                  <a:lnTo>
                    <a:pt x="5487" y="1905"/>
                  </a:lnTo>
                  <a:lnTo>
                    <a:pt x="5502" y="1937"/>
                  </a:lnTo>
                  <a:lnTo>
                    <a:pt x="5515" y="1969"/>
                  </a:lnTo>
                  <a:lnTo>
                    <a:pt x="5530" y="2001"/>
                  </a:lnTo>
                  <a:lnTo>
                    <a:pt x="5544" y="2033"/>
                  </a:lnTo>
                  <a:lnTo>
                    <a:pt x="5558" y="2066"/>
                  </a:lnTo>
                  <a:lnTo>
                    <a:pt x="5572" y="2098"/>
                  </a:lnTo>
                  <a:lnTo>
                    <a:pt x="5586" y="2130"/>
                  </a:lnTo>
                  <a:lnTo>
                    <a:pt x="5600" y="2162"/>
                  </a:lnTo>
                  <a:lnTo>
                    <a:pt x="5614" y="2193"/>
                  </a:lnTo>
                  <a:lnTo>
                    <a:pt x="5628" y="2225"/>
                  </a:lnTo>
                  <a:lnTo>
                    <a:pt x="5642" y="2257"/>
                  </a:lnTo>
                  <a:lnTo>
                    <a:pt x="5656" y="2288"/>
                  </a:lnTo>
                  <a:lnTo>
                    <a:pt x="5670" y="2320"/>
                  </a:lnTo>
                  <a:lnTo>
                    <a:pt x="5684" y="2352"/>
                  </a:lnTo>
                  <a:lnTo>
                    <a:pt x="5698" y="2384"/>
                  </a:lnTo>
                  <a:lnTo>
                    <a:pt x="5712" y="2415"/>
                  </a:lnTo>
                  <a:lnTo>
                    <a:pt x="5727" y="2446"/>
                  </a:lnTo>
                  <a:lnTo>
                    <a:pt x="5740" y="2477"/>
                  </a:lnTo>
                  <a:lnTo>
                    <a:pt x="5755" y="2508"/>
                  </a:lnTo>
                  <a:lnTo>
                    <a:pt x="5768" y="2539"/>
                  </a:lnTo>
                  <a:lnTo>
                    <a:pt x="5783" y="2569"/>
                  </a:lnTo>
                  <a:lnTo>
                    <a:pt x="5796" y="2600"/>
                  </a:lnTo>
                  <a:lnTo>
                    <a:pt x="5811" y="2631"/>
                  </a:lnTo>
                  <a:lnTo>
                    <a:pt x="5824" y="2661"/>
                  </a:lnTo>
                  <a:lnTo>
                    <a:pt x="5839" y="2691"/>
                  </a:lnTo>
                  <a:lnTo>
                    <a:pt x="5852" y="2721"/>
                  </a:lnTo>
                  <a:lnTo>
                    <a:pt x="5867" y="2751"/>
                  </a:lnTo>
                  <a:lnTo>
                    <a:pt x="5881" y="2782"/>
                  </a:lnTo>
                  <a:lnTo>
                    <a:pt x="5895" y="2812"/>
                  </a:lnTo>
                  <a:lnTo>
                    <a:pt x="5909" y="2841"/>
                  </a:lnTo>
                  <a:lnTo>
                    <a:pt x="5922" y="2870"/>
                  </a:lnTo>
                  <a:lnTo>
                    <a:pt x="5937" y="2900"/>
                  </a:lnTo>
                  <a:lnTo>
                    <a:pt x="5950" y="2929"/>
                  </a:lnTo>
                  <a:lnTo>
                    <a:pt x="5965" y="2958"/>
                  </a:lnTo>
                  <a:lnTo>
                    <a:pt x="5978" y="2986"/>
                  </a:lnTo>
                  <a:lnTo>
                    <a:pt x="5993" y="3015"/>
                  </a:lnTo>
                  <a:lnTo>
                    <a:pt x="6006" y="3043"/>
                  </a:lnTo>
                  <a:lnTo>
                    <a:pt x="6021" y="3071"/>
                  </a:lnTo>
                  <a:lnTo>
                    <a:pt x="6034" y="3099"/>
                  </a:lnTo>
                  <a:lnTo>
                    <a:pt x="6049" y="3127"/>
                  </a:lnTo>
                  <a:lnTo>
                    <a:pt x="6063" y="3155"/>
                  </a:lnTo>
                  <a:lnTo>
                    <a:pt x="6077" y="3181"/>
                  </a:lnTo>
                  <a:lnTo>
                    <a:pt x="6091" y="3208"/>
                  </a:lnTo>
                  <a:lnTo>
                    <a:pt x="6105" y="3235"/>
                  </a:lnTo>
                  <a:lnTo>
                    <a:pt x="6119" y="3262"/>
                  </a:lnTo>
                  <a:lnTo>
                    <a:pt x="6133" y="3289"/>
                  </a:lnTo>
                  <a:lnTo>
                    <a:pt x="6147" y="3315"/>
                  </a:lnTo>
                  <a:lnTo>
                    <a:pt x="6161" y="3342"/>
                  </a:lnTo>
                  <a:lnTo>
                    <a:pt x="6175" y="3368"/>
                  </a:lnTo>
                  <a:lnTo>
                    <a:pt x="6189" y="3394"/>
                  </a:lnTo>
                  <a:lnTo>
                    <a:pt x="6203" y="3419"/>
                  </a:lnTo>
                  <a:lnTo>
                    <a:pt x="6218" y="3445"/>
                  </a:lnTo>
                  <a:lnTo>
                    <a:pt x="6231" y="3469"/>
                  </a:lnTo>
                  <a:lnTo>
                    <a:pt x="6246" y="3494"/>
                  </a:lnTo>
                  <a:lnTo>
                    <a:pt x="6259" y="3519"/>
                  </a:lnTo>
                  <a:lnTo>
                    <a:pt x="6274" y="3544"/>
                  </a:lnTo>
                  <a:lnTo>
                    <a:pt x="6287" y="3568"/>
                  </a:lnTo>
                  <a:lnTo>
                    <a:pt x="6302" y="3592"/>
                  </a:lnTo>
                  <a:lnTo>
                    <a:pt x="6315" y="3616"/>
                  </a:lnTo>
                  <a:lnTo>
                    <a:pt x="6330" y="3639"/>
                  </a:lnTo>
                  <a:lnTo>
                    <a:pt x="6343" y="3663"/>
                  </a:lnTo>
                  <a:lnTo>
                    <a:pt x="6358" y="3686"/>
                  </a:lnTo>
                  <a:lnTo>
                    <a:pt x="6372" y="3709"/>
                  </a:lnTo>
                  <a:lnTo>
                    <a:pt x="6386" y="3732"/>
                  </a:lnTo>
                  <a:lnTo>
                    <a:pt x="6400" y="3754"/>
                  </a:lnTo>
                  <a:lnTo>
                    <a:pt x="6414" y="3776"/>
                  </a:lnTo>
                  <a:lnTo>
                    <a:pt x="6428" y="3799"/>
                  </a:lnTo>
                  <a:lnTo>
                    <a:pt x="6442" y="3821"/>
                  </a:lnTo>
                  <a:lnTo>
                    <a:pt x="6456" y="3843"/>
                  </a:lnTo>
                  <a:lnTo>
                    <a:pt x="6470" y="3863"/>
                  </a:lnTo>
                  <a:lnTo>
                    <a:pt x="6484" y="3885"/>
                  </a:lnTo>
                  <a:lnTo>
                    <a:pt x="6498" y="3906"/>
                  </a:lnTo>
                  <a:lnTo>
                    <a:pt x="6512" y="3926"/>
                  </a:lnTo>
                  <a:lnTo>
                    <a:pt x="6526" y="3947"/>
                  </a:lnTo>
                  <a:lnTo>
                    <a:pt x="6540" y="3967"/>
                  </a:lnTo>
                  <a:lnTo>
                    <a:pt x="6555" y="3988"/>
                  </a:lnTo>
                  <a:lnTo>
                    <a:pt x="6568" y="4007"/>
                  </a:lnTo>
                  <a:lnTo>
                    <a:pt x="6583" y="4027"/>
                  </a:lnTo>
                  <a:lnTo>
                    <a:pt x="6596" y="4047"/>
                  </a:lnTo>
                  <a:lnTo>
                    <a:pt x="6611" y="4065"/>
                  </a:lnTo>
                  <a:lnTo>
                    <a:pt x="6624" y="4084"/>
                  </a:lnTo>
                  <a:lnTo>
                    <a:pt x="6639" y="4103"/>
                  </a:lnTo>
                  <a:lnTo>
                    <a:pt x="6652" y="4121"/>
                  </a:lnTo>
                  <a:lnTo>
                    <a:pt x="6667" y="4140"/>
                  </a:lnTo>
                  <a:lnTo>
                    <a:pt x="6680" y="4159"/>
                  </a:lnTo>
                  <a:lnTo>
                    <a:pt x="6695" y="4176"/>
                  </a:lnTo>
                  <a:lnTo>
                    <a:pt x="6709" y="4194"/>
                  </a:lnTo>
                  <a:lnTo>
                    <a:pt x="6723" y="4211"/>
                  </a:lnTo>
                  <a:lnTo>
                    <a:pt x="6737" y="4229"/>
                  </a:lnTo>
                  <a:lnTo>
                    <a:pt x="6750" y="4246"/>
                  </a:lnTo>
                  <a:lnTo>
                    <a:pt x="6765" y="4262"/>
                  </a:lnTo>
                  <a:lnTo>
                    <a:pt x="6778" y="4279"/>
                  </a:lnTo>
                  <a:lnTo>
                    <a:pt x="6793" y="4295"/>
                  </a:lnTo>
                  <a:lnTo>
                    <a:pt x="6806" y="4312"/>
                  </a:lnTo>
                  <a:lnTo>
                    <a:pt x="6821" y="4327"/>
                  </a:lnTo>
                  <a:lnTo>
                    <a:pt x="6834" y="4344"/>
                  </a:lnTo>
                  <a:lnTo>
                    <a:pt x="6849" y="4360"/>
                  </a:lnTo>
                  <a:lnTo>
                    <a:pt x="6862" y="4375"/>
                  </a:lnTo>
                  <a:lnTo>
                    <a:pt x="6877" y="4390"/>
                  </a:lnTo>
                  <a:lnTo>
                    <a:pt x="6891" y="4405"/>
                  </a:lnTo>
                  <a:lnTo>
                    <a:pt x="6905" y="4420"/>
                  </a:lnTo>
                  <a:lnTo>
                    <a:pt x="6919" y="4435"/>
                  </a:lnTo>
                  <a:lnTo>
                    <a:pt x="6933" y="4450"/>
                  </a:lnTo>
                  <a:lnTo>
                    <a:pt x="6947" y="4463"/>
                  </a:lnTo>
                  <a:lnTo>
                    <a:pt x="6961" y="4478"/>
                  </a:lnTo>
                  <a:lnTo>
                    <a:pt x="6975" y="4491"/>
                  </a:lnTo>
                  <a:lnTo>
                    <a:pt x="6989" y="4506"/>
                  </a:lnTo>
                  <a:lnTo>
                    <a:pt x="7003" y="4519"/>
                  </a:lnTo>
                  <a:lnTo>
                    <a:pt x="7017" y="4533"/>
                  </a:lnTo>
                  <a:lnTo>
                    <a:pt x="7031" y="4545"/>
                  </a:lnTo>
                  <a:lnTo>
                    <a:pt x="7046" y="4558"/>
                  </a:lnTo>
                  <a:lnTo>
                    <a:pt x="7059" y="4571"/>
                  </a:lnTo>
                  <a:lnTo>
                    <a:pt x="7074" y="4583"/>
                  </a:lnTo>
                  <a:lnTo>
                    <a:pt x="7087" y="4597"/>
                  </a:lnTo>
                  <a:lnTo>
                    <a:pt x="7102" y="4608"/>
                  </a:lnTo>
                  <a:lnTo>
                    <a:pt x="7115" y="4621"/>
                  </a:lnTo>
                  <a:lnTo>
                    <a:pt x="7130" y="4633"/>
                  </a:lnTo>
                  <a:lnTo>
                    <a:pt x="7143" y="4644"/>
                  </a:lnTo>
                  <a:lnTo>
                    <a:pt x="7158" y="4656"/>
                  </a:lnTo>
                  <a:lnTo>
                    <a:pt x="7171" y="4667"/>
                  </a:lnTo>
                  <a:lnTo>
                    <a:pt x="7186" y="4679"/>
                  </a:lnTo>
                  <a:lnTo>
                    <a:pt x="7200" y="4690"/>
                  </a:lnTo>
                  <a:lnTo>
                    <a:pt x="7214" y="4701"/>
                  </a:lnTo>
                  <a:lnTo>
                    <a:pt x="7228" y="4712"/>
                  </a:lnTo>
                  <a:lnTo>
                    <a:pt x="7242" y="4722"/>
                  </a:lnTo>
                  <a:lnTo>
                    <a:pt x="7256" y="4734"/>
                  </a:lnTo>
                  <a:lnTo>
                    <a:pt x="7270" y="4744"/>
                  </a:lnTo>
                  <a:lnTo>
                    <a:pt x="7284" y="4754"/>
                  </a:lnTo>
                  <a:lnTo>
                    <a:pt x="7298" y="4764"/>
                  </a:lnTo>
                  <a:lnTo>
                    <a:pt x="7312" y="4774"/>
                  </a:lnTo>
                  <a:lnTo>
                    <a:pt x="7326" y="4783"/>
                  </a:lnTo>
                  <a:lnTo>
                    <a:pt x="7340" y="4794"/>
                  </a:lnTo>
                  <a:lnTo>
                    <a:pt x="7354" y="4803"/>
                  </a:lnTo>
                  <a:lnTo>
                    <a:pt x="7368" y="4812"/>
                  </a:lnTo>
                  <a:lnTo>
                    <a:pt x="7383" y="4822"/>
                  </a:lnTo>
                  <a:lnTo>
                    <a:pt x="7396" y="4830"/>
                  </a:lnTo>
                  <a:lnTo>
                    <a:pt x="7411" y="4839"/>
                  </a:lnTo>
                  <a:lnTo>
                    <a:pt x="7424" y="4849"/>
                  </a:lnTo>
                  <a:lnTo>
                    <a:pt x="7439" y="4857"/>
                  </a:lnTo>
                  <a:lnTo>
                    <a:pt x="7452" y="4865"/>
                  </a:lnTo>
                  <a:lnTo>
                    <a:pt x="7467" y="4873"/>
                  </a:lnTo>
                  <a:lnTo>
                    <a:pt x="7480" y="4882"/>
                  </a:lnTo>
                  <a:lnTo>
                    <a:pt x="7495" y="4890"/>
                  </a:lnTo>
                  <a:lnTo>
                    <a:pt x="7508" y="4898"/>
                  </a:lnTo>
                  <a:lnTo>
                    <a:pt x="7523" y="4907"/>
                  </a:lnTo>
                  <a:lnTo>
                    <a:pt x="7537" y="4914"/>
                  </a:lnTo>
                  <a:lnTo>
                    <a:pt x="7551" y="4922"/>
                  </a:lnTo>
                  <a:lnTo>
                    <a:pt x="7565" y="4929"/>
                  </a:lnTo>
                  <a:lnTo>
                    <a:pt x="7578" y="4937"/>
                  </a:lnTo>
                  <a:lnTo>
                    <a:pt x="7593" y="4944"/>
                  </a:lnTo>
                  <a:lnTo>
                    <a:pt x="7606" y="4951"/>
                  </a:lnTo>
                  <a:lnTo>
                    <a:pt x="7621" y="4958"/>
                  </a:lnTo>
                  <a:lnTo>
                    <a:pt x="7634" y="4966"/>
                  </a:lnTo>
                  <a:lnTo>
                    <a:pt x="7649" y="4972"/>
                  </a:lnTo>
                  <a:lnTo>
                    <a:pt x="7662" y="4979"/>
                  </a:lnTo>
                  <a:lnTo>
                    <a:pt x="7677" y="4985"/>
                  </a:lnTo>
                  <a:lnTo>
                    <a:pt x="7690" y="4993"/>
                  </a:lnTo>
                  <a:lnTo>
                    <a:pt x="7705" y="4999"/>
                  </a:lnTo>
                  <a:lnTo>
                    <a:pt x="7719" y="5005"/>
                  </a:lnTo>
                  <a:lnTo>
                    <a:pt x="7733" y="5011"/>
                  </a:lnTo>
                  <a:lnTo>
                    <a:pt x="7747" y="5017"/>
                  </a:lnTo>
                  <a:lnTo>
                    <a:pt x="7761" y="5024"/>
                  </a:lnTo>
                  <a:lnTo>
                    <a:pt x="7775" y="5029"/>
                  </a:lnTo>
                  <a:lnTo>
                    <a:pt x="7789" y="5035"/>
                  </a:lnTo>
                  <a:lnTo>
                    <a:pt x="7803" y="5041"/>
                  </a:lnTo>
                  <a:lnTo>
                    <a:pt x="7817" y="5046"/>
                  </a:lnTo>
                  <a:lnTo>
                    <a:pt x="7831" y="5053"/>
                  </a:lnTo>
                  <a:lnTo>
                    <a:pt x="7845" y="5058"/>
                  </a:lnTo>
                  <a:lnTo>
                    <a:pt x="7859" y="5063"/>
                  </a:lnTo>
                  <a:lnTo>
                    <a:pt x="7874" y="5068"/>
                  </a:lnTo>
                  <a:lnTo>
                    <a:pt x="7887" y="5073"/>
                  </a:lnTo>
                  <a:lnTo>
                    <a:pt x="7902" y="5079"/>
                  </a:lnTo>
                  <a:lnTo>
                    <a:pt x="7915" y="5084"/>
                  </a:lnTo>
                  <a:lnTo>
                    <a:pt x="7930" y="5089"/>
                  </a:lnTo>
                  <a:lnTo>
                    <a:pt x="7943" y="5094"/>
                  </a:lnTo>
                  <a:lnTo>
                    <a:pt x="7958" y="5098"/>
                  </a:lnTo>
                  <a:lnTo>
                    <a:pt x="7971" y="5103"/>
                  </a:lnTo>
                  <a:lnTo>
                    <a:pt x="7986" y="5108"/>
                  </a:lnTo>
                  <a:lnTo>
                    <a:pt x="7999" y="5113"/>
                  </a:lnTo>
                  <a:lnTo>
                    <a:pt x="8014" y="5117"/>
                  </a:lnTo>
                  <a:lnTo>
                    <a:pt x="8028" y="5121"/>
                  </a:lnTo>
                  <a:lnTo>
                    <a:pt x="8042" y="5126"/>
                  </a:lnTo>
                  <a:lnTo>
                    <a:pt x="8056" y="5130"/>
                  </a:lnTo>
                  <a:lnTo>
                    <a:pt x="8070" y="5135"/>
                  </a:lnTo>
                  <a:lnTo>
                    <a:pt x="8084" y="5139"/>
                  </a:lnTo>
                  <a:lnTo>
                    <a:pt x="8098" y="5143"/>
                  </a:lnTo>
                  <a:lnTo>
                    <a:pt x="8112" y="5147"/>
                  </a:lnTo>
                  <a:lnTo>
                    <a:pt x="8126" y="5150"/>
                  </a:lnTo>
                  <a:lnTo>
                    <a:pt x="8140" y="5154"/>
                  </a:lnTo>
                  <a:lnTo>
                    <a:pt x="8154" y="5158"/>
                  </a:lnTo>
                  <a:lnTo>
                    <a:pt x="8168" y="5161"/>
                  </a:lnTo>
                  <a:lnTo>
                    <a:pt x="8182" y="5166"/>
                  </a:lnTo>
                  <a:lnTo>
                    <a:pt x="8196" y="5170"/>
                  </a:lnTo>
                  <a:lnTo>
                    <a:pt x="8211" y="5173"/>
                  </a:lnTo>
                  <a:lnTo>
                    <a:pt x="8224" y="5176"/>
                  </a:lnTo>
                  <a:lnTo>
                    <a:pt x="8239" y="5180"/>
                  </a:lnTo>
                  <a:lnTo>
                    <a:pt x="8252" y="5183"/>
                  </a:lnTo>
                  <a:lnTo>
                    <a:pt x="8267" y="5186"/>
                  </a:lnTo>
                  <a:lnTo>
                    <a:pt x="8280" y="5189"/>
                  </a:lnTo>
                  <a:lnTo>
                    <a:pt x="8295" y="5193"/>
                  </a:lnTo>
                  <a:lnTo>
                    <a:pt x="8308" y="5197"/>
                  </a:lnTo>
                  <a:lnTo>
                    <a:pt x="8323" y="5200"/>
                  </a:lnTo>
                  <a:lnTo>
                    <a:pt x="8336" y="5202"/>
                  </a:lnTo>
                  <a:lnTo>
                    <a:pt x="8351" y="5205"/>
                  </a:lnTo>
                  <a:lnTo>
                    <a:pt x="8365" y="5208"/>
                  </a:lnTo>
                  <a:lnTo>
                    <a:pt x="8378" y="5211"/>
                  </a:lnTo>
                  <a:lnTo>
                    <a:pt x="8393" y="5214"/>
                  </a:lnTo>
                  <a:lnTo>
                    <a:pt x="8406" y="5217"/>
                  </a:lnTo>
                  <a:lnTo>
                    <a:pt x="8421" y="5220"/>
                  </a:lnTo>
                </a:path>
              </a:pathLst>
            </a:custGeom>
            <a:noFill/>
            <a:ln w="1588">
              <a:solidFill>
                <a:srgbClr val="800080"/>
              </a:solidFill>
              <a:prstDash val="solid"/>
              <a:round/>
              <a:headEnd/>
              <a:tailEnd/>
            </a:ln>
          </p:spPr>
          <p:txBody>
            <a:bodyPr anchor="ctr"/>
            <a:lstStyle/>
            <a:p>
              <a:endParaRPr lang="en-US" dirty="0"/>
            </a:p>
          </p:txBody>
        </p:sp>
        <p:sp>
          <p:nvSpPr>
            <p:cNvPr id="114700" name="Rectangle 12"/>
            <p:cNvSpPr>
              <a:spLocks noChangeArrowheads="1"/>
            </p:cNvSpPr>
            <p:nvPr userDrawn="1"/>
          </p:nvSpPr>
          <p:spPr bwMode="auto">
            <a:xfrm>
              <a:off x="1285" y="705"/>
              <a:ext cx="13" cy="35"/>
            </a:xfrm>
            <a:prstGeom prst="rect">
              <a:avLst/>
            </a:prstGeom>
            <a:noFill/>
            <a:ln w="9525">
              <a:solidFill>
                <a:srgbClr val="800080"/>
              </a:solidFill>
              <a:miter lim="800000"/>
              <a:headEnd/>
              <a:tailEnd/>
            </a:ln>
          </p:spPr>
          <p:txBody>
            <a:bodyPr wrap="none" lIns="0" tIns="0" rIns="0" bIns="0" anchor="ctr">
              <a:spAutoFit/>
            </a:bodyPr>
            <a:lstStyle/>
            <a:p>
              <a:r>
                <a:rPr lang="en-US" sz="300" dirty="0">
                  <a:solidFill>
                    <a:srgbClr val="000000"/>
                  </a:solidFill>
                </a:rPr>
                <a:t>t</a:t>
              </a:r>
              <a:endParaRPr lang="en-US" dirty="0"/>
            </a:p>
          </p:txBody>
        </p:sp>
        <p:sp>
          <p:nvSpPr>
            <p:cNvPr id="114701" name="Rectangle 13"/>
            <p:cNvSpPr>
              <a:spLocks noChangeArrowheads="1"/>
            </p:cNvSpPr>
            <p:nvPr userDrawn="1"/>
          </p:nvSpPr>
          <p:spPr bwMode="auto">
            <a:xfrm rot="5400000">
              <a:off x="921" y="442"/>
              <a:ext cx="13" cy="35"/>
            </a:xfrm>
            <a:prstGeom prst="rect">
              <a:avLst/>
            </a:prstGeom>
            <a:noFill/>
            <a:ln w="9525">
              <a:solidFill>
                <a:srgbClr val="800080"/>
              </a:solidFill>
              <a:miter lim="800000"/>
              <a:headEnd/>
              <a:tailEnd/>
            </a:ln>
          </p:spPr>
          <p:txBody>
            <a:bodyPr wrap="none" lIns="0" tIns="0" rIns="0" bIns="0" anchor="ctr">
              <a:spAutoFit/>
            </a:bodyPr>
            <a:lstStyle/>
            <a:p>
              <a:r>
                <a:rPr lang="en-US" sz="300" dirty="0">
                  <a:solidFill>
                    <a:srgbClr val="000000"/>
                  </a:solidFill>
                </a:rPr>
                <a:t> </a:t>
              </a:r>
              <a:endParaRPr lang="en-US" dirty="0"/>
            </a:p>
          </p:txBody>
        </p:sp>
        <p:sp>
          <p:nvSpPr>
            <p:cNvPr id="114702" name="Line 14"/>
            <p:cNvSpPr>
              <a:spLocks noChangeShapeType="1"/>
            </p:cNvSpPr>
            <p:nvPr userDrawn="1"/>
          </p:nvSpPr>
          <p:spPr bwMode="auto">
            <a:xfrm>
              <a:off x="1012" y="644"/>
              <a:ext cx="1" cy="7"/>
            </a:xfrm>
            <a:prstGeom prst="line">
              <a:avLst/>
            </a:prstGeom>
            <a:noFill/>
            <a:ln w="1588">
              <a:solidFill>
                <a:srgbClr val="800080"/>
              </a:solidFill>
              <a:round/>
              <a:headEnd/>
              <a:tailEnd/>
            </a:ln>
          </p:spPr>
          <p:txBody>
            <a:bodyPr anchor="ctr"/>
            <a:lstStyle/>
            <a:p>
              <a:endParaRPr lang="en-US" dirty="0"/>
            </a:p>
          </p:txBody>
        </p:sp>
        <p:sp>
          <p:nvSpPr>
            <p:cNvPr id="114703" name="Line 15"/>
            <p:cNvSpPr>
              <a:spLocks noChangeShapeType="1"/>
            </p:cNvSpPr>
            <p:nvPr userDrawn="1"/>
          </p:nvSpPr>
          <p:spPr bwMode="auto">
            <a:xfrm>
              <a:off x="1105" y="644"/>
              <a:ext cx="1" cy="7"/>
            </a:xfrm>
            <a:prstGeom prst="line">
              <a:avLst/>
            </a:prstGeom>
            <a:noFill/>
            <a:ln w="1588">
              <a:solidFill>
                <a:srgbClr val="800080"/>
              </a:solidFill>
              <a:round/>
              <a:headEnd/>
              <a:tailEnd/>
            </a:ln>
          </p:spPr>
          <p:txBody>
            <a:bodyPr anchor="ctr"/>
            <a:lstStyle/>
            <a:p>
              <a:endParaRPr lang="en-US" dirty="0"/>
            </a:p>
          </p:txBody>
        </p:sp>
        <p:sp>
          <p:nvSpPr>
            <p:cNvPr id="114704" name="Line 16"/>
            <p:cNvSpPr>
              <a:spLocks noChangeShapeType="1"/>
            </p:cNvSpPr>
            <p:nvPr userDrawn="1"/>
          </p:nvSpPr>
          <p:spPr bwMode="auto">
            <a:xfrm>
              <a:off x="1198" y="644"/>
              <a:ext cx="0" cy="7"/>
            </a:xfrm>
            <a:prstGeom prst="line">
              <a:avLst/>
            </a:prstGeom>
            <a:noFill/>
            <a:ln w="1588">
              <a:solidFill>
                <a:srgbClr val="800080"/>
              </a:solidFill>
              <a:round/>
              <a:headEnd/>
              <a:tailEnd/>
            </a:ln>
          </p:spPr>
          <p:txBody>
            <a:bodyPr anchor="ctr"/>
            <a:lstStyle/>
            <a:p>
              <a:endParaRPr lang="en-US" dirty="0"/>
            </a:p>
          </p:txBody>
        </p:sp>
        <p:sp>
          <p:nvSpPr>
            <p:cNvPr id="114705" name="Line 17"/>
            <p:cNvSpPr>
              <a:spLocks noChangeShapeType="1"/>
            </p:cNvSpPr>
            <p:nvPr userDrawn="1"/>
          </p:nvSpPr>
          <p:spPr bwMode="auto">
            <a:xfrm>
              <a:off x="1291" y="644"/>
              <a:ext cx="0" cy="7"/>
            </a:xfrm>
            <a:prstGeom prst="line">
              <a:avLst/>
            </a:prstGeom>
            <a:noFill/>
            <a:ln w="1588">
              <a:solidFill>
                <a:srgbClr val="800080"/>
              </a:solidFill>
              <a:round/>
              <a:headEnd/>
              <a:tailEnd/>
            </a:ln>
          </p:spPr>
          <p:txBody>
            <a:bodyPr anchor="ctr"/>
            <a:lstStyle/>
            <a:p>
              <a:endParaRPr lang="en-US" dirty="0"/>
            </a:p>
          </p:txBody>
        </p:sp>
        <p:sp>
          <p:nvSpPr>
            <p:cNvPr id="114706" name="Line 18"/>
            <p:cNvSpPr>
              <a:spLocks noChangeShapeType="1"/>
            </p:cNvSpPr>
            <p:nvPr userDrawn="1"/>
          </p:nvSpPr>
          <p:spPr bwMode="auto">
            <a:xfrm>
              <a:off x="1384" y="644"/>
              <a:ext cx="0" cy="7"/>
            </a:xfrm>
            <a:prstGeom prst="line">
              <a:avLst/>
            </a:prstGeom>
            <a:noFill/>
            <a:ln w="1588">
              <a:solidFill>
                <a:srgbClr val="800080"/>
              </a:solidFill>
              <a:round/>
              <a:headEnd/>
              <a:tailEnd/>
            </a:ln>
          </p:spPr>
          <p:txBody>
            <a:bodyPr anchor="ctr"/>
            <a:lstStyle/>
            <a:p>
              <a:endParaRPr lang="en-US" dirty="0"/>
            </a:p>
          </p:txBody>
        </p:sp>
        <p:sp>
          <p:nvSpPr>
            <p:cNvPr id="114707" name="Line 19"/>
            <p:cNvSpPr>
              <a:spLocks noChangeShapeType="1"/>
            </p:cNvSpPr>
            <p:nvPr userDrawn="1"/>
          </p:nvSpPr>
          <p:spPr bwMode="auto">
            <a:xfrm>
              <a:off x="1477" y="644"/>
              <a:ext cx="0" cy="7"/>
            </a:xfrm>
            <a:prstGeom prst="line">
              <a:avLst/>
            </a:prstGeom>
            <a:noFill/>
            <a:ln w="1588">
              <a:solidFill>
                <a:srgbClr val="800080"/>
              </a:solidFill>
              <a:round/>
              <a:headEnd/>
              <a:tailEnd/>
            </a:ln>
          </p:spPr>
          <p:txBody>
            <a:bodyPr anchor="ctr"/>
            <a:lstStyle/>
            <a:p>
              <a:endParaRPr lang="en-US" dirty="0"/>
            </a:p>
          </p:txBody>
        </p:sp>
        <p:sp>
          <p:nvSpPr>
            <p:cNvPr id="114708" name="Line 20"/>
            <p:cNvSpPr>
              <a:spLocks noChangeShapeType="1"/>
            </p:cNvSpPr>
            <p:nvPr userDrawn="1"/>
          </p:nvSpPr>
          <p:spPr bwMode="auto">
            <a:xfrm>
              <a:off x="1569" y="644"/>
              <a:ext cx="1" cy="7"/>
            </a:xfrm>
            <a:prstGeom prst="line">
              <a:avLst/>
            </a:prstGeom>
            <a:noFill/>
            <a:ln w="1588">
              <a:solidFill>
                <a:srgbClr val="800080"/>
              </a:solidFill>
              <a:round/>
              <a:headEnd/>
              <a:tailEnd/>
            </a:ln>
          </p:spPr>
          <p:txBody>
            <a:bodyPr anchor="ctr"/>
            <a:lstStyle/>
            <a:p>
              <a:endParaRPr lang="en-US" dirty="0"/>
            </a:p>
          </p:txBody>
        </p:sp>
        <p:sp>
          <p:nvSpPr>
            <p:cNvPr id="114709" name="Line 21"/>
            <p:cNvSpPr>
              <a:spLocks noChangeShapeType="1"/>
            </p:cNvSpPr>
            <p:nvPr userDrawn="1"/>
          </p:nvSpPr>
          <p:spPr bwMode="auto">
            <a:xfrm>
              <a:off x="1012" y="644"/>
              <a:ext cx="557" cy="0"/>
            </a:xfrm>
            <a:prstGeom prst="line">
              <a:avLst/>
            </a:prstGeom>
            <a:noFill/>
            <a:ln w="1588">
              <a:solidFill>
                <a:srgbClr val="800080"/>
              </a:solidFill>
              <a:round/>
              <a:headEnd/>
              <a:tailEnd/>
            </a:ln>
          </p:spPr>
          <p:txBody>
            <a:bodyPr anchor="ctr"/>
            <a:lstStyle/>
            <a:p>
              <a:endParaRPr lang="en-US" dirty="0"/>
            </a:p>
          </p:txBody>
        </p:sp>
        <p:sp>
          <p:nvSpPr>
            <p:cNvPr id="114710" name="Rectangle 22"/>
            <p:cNvSpPr>
              <a:spLocks noChangeArrowheads="1"/>
            </p:cNvSpPr>
            <p:nvPr userDrawn="1"/>
          </p:nvSpPr>
          <p:spPr bwMode="auto">
            <a:xfrm>
              <a:off x="1001" y="665"/>
              <a:ext cx="27" cy="35"/>
            </a:xfrm>
            <a:prstGeom prst="rect">
              <a:avLst/>
            </a:prstGeom>
            <a:noFill/>
            <a:ln w="9525">
              <a:solidFill>
                <a:srgbClr val="800080"/>
              </a:solidFill>
              <a:miter lim="800000"/>
              <a:headEnd/>
              <a:tailEnd/>
            </a:ln>
          </p:spPr>
          <p:txBody>
            <a:bodyPr wrap="none" lIns="0" tIns="0" rIns="0" bIns="0" anchor="ctr">
              <a:spAutoFit/>
            </a:bodyPr>
            <a:lstStyle/>
            <a:p>
              <a:r>
                <a:rPr lang="en-US" sz="300" dirty="0">
                  <a:solidFill>
                    <a:srgbClr val="000000"/>
                  </a:solidFill>
                </a:rPr>
                <a:t>-3</a:t>
              </a:r>
              <a:endParaRPr lang="en-US" dirty="0"/>
            </a:p>
          </p:txBody>
        </p:sp>
        <p:sp>
          <p:nvSpPr>
            <p:cNvPr id="114711" name="Rectangle 23"/>
            <p:cNvSpPr>
              <a:spLocks noChangeArrowheads="1"/>
            </p:cNvSpPr>
            <p:nvPr userDrawn="1"/>
          </p:nvSpPr>
          <p:spPr bwMode="auto">
            <a:xfrm>
              <a:off x="1094" y="665"/>
              <a:ext cx="27" cy="35"/>
            </a:xfrm>
            <a:prstGeom prst="rect">
              <a:avLst/>
            </a:prstGeom>
            <a:noFill/>
            <a:ln w="9525">
              <a:solidFill>
                <a:srgbClr val="800080"/>
              </a:solidFill>
              <a:miter lim="800000"/>
              <a:headEnd/>
              <a:tailEnd/>
            </a:ln>
          </p:spPr>
          <p:txBody>
            <a:bodyPr wrap="none" lIns="0" tIns="0" rIns="0" bIns="0" anchor="ctr">
              <a:spAutoFit/>
            </a:bodyPr>
            <a:lstStyle/>
            <a:p>
              <a:r>
                <a:rPr lang="en-US" sz="300" dirty="0">
                  <a:solidFill>
                    <a:srgbClr val="000000"/>
                  </a:solidFill>
                </a:rPr>
                <a:t>-2</a:t>
              </a:r>
              <a:endParaRPr lang="en-US" dirty="0"/>
            </a:p>
          </p:txBody>
        </p:sp>
        <p:sp>
          <p:nvSpPr>
            <p:cNvPr id="114712" name="Rectangle 24"/>
            <p:cNvSpPr>
              <a:spLocks noChangeArrowheads="1"/>
            </p:cNvSpPr>
            <p:nvPr userDrawn="1"/>
          </p:nvSpPr>
          <p:spPr bwMode="auto">
            <a:xfrm>
              <a:off x="1187" y="665"/>
              <a:ext cx="27" cy="35"/>
            </a:xfrm>
            <a:prstGeom prst="rect">
              <a:avLst/>
            </a:prstGeom>
            <a:noFill/>
            <a:ln w="9525">
              <a:solidFill>
                <a:srgbClr val="800080"/>
              </a:solidFill>
              <a:miter lim="800000"/>
              <a:headEnd/>
              <a:tailEnd/>
            </a:ln>
          </p:spPr>
          <p:txBody>
            <a:bodyPr wrap="none" lIns="0" tIns="0" rIns="0" bIns="0" anchor="ctr">
              <a:spAutoFit/>
            </a:bodyPr>
            <a:lstStyle/>
            <a:p>
              <a:r>
                <a:rPr lang="en-US" sz="300" dirty="0">
                  <a:solidFill>
                    <a:srgbClr val="000000"/>
                  </a:solidFill>
                </a:rPr>
                <a:t>-1</a:t>
              </a:r>
              <a:endParaRPr lang="en-US" dirty="0"/>
            </a:p>
          </p:txBody>
        </p:sp>
        <p:sp>
          <p:nvSpPr>
            <p:cNvPr id="114713" name="Rectangle 25"/>
            <p:cNvSpPr>
              <a:spLocks noChangeArrowheads="1"/>
            </p:cNvSpPr>
            <p:nvPr userDrawn="1"/>
          </p:nvSpPr>
          <p:spPr bwMode="auto">
            <a:xfrm>
              <a:off x="1282" y="665"/>
              <a:ext cx="19" cy="35"/>
            </a:xfrm>
            <a:prstGeom prst="rect">
              <a:avLst/>
            </a:prstGeom>
            <a:noFill/>
            <a:ln w="9525">
              <a:solidFill>
                <a:srgbClr val="800080"/>
              </a:solidFill>
              <a:miter lim="800000"/>
              <a:headEnd/>
              <a:tailEnd/>
            </a:ln>
          </p:spPr>
          <p:txBody>
            <a:bodyPr wrap="none" lIns="0" tIns="0" rIns="0" bIns="0" anchor="ctr">
              <a:spAutoFit/>
            </a:bodyPr>
            <a:lstStyle/>
            <a:p>
              <a:r>
                <a:rPr lang="en-US" sz="300" dirty="0">
                  <a:solidFill>
                    <a:srgbClr val="000000"/>
                  </a:solidFill>
                </a:rPr>
                <a:t>0</a:t>
              </a:r>
              <a:endParaRPr lang="en-US" dirty="0"/>
            </a:p>
          </p:txBody>
        </p:sp>
        <p:sp>
          <p:nvSpPr>
            <p:cNvPr id="114714" name="Rectangle 26"/>
            <p:cNvSpPr>
              <a:spLocks noChangeArrowheads="1"/>
            </p:cNvSpPr>
            <p:nvPr userDrawn="1"/>
          </p:nvSpPr>
          <p:spPr bwMode="auto">
            <a:xfrm>
              <a:off x="1375" y="665"/>
              <a:ext cx="19" cy="35"/>
            </a:xfrm>
            <a:prstGeom prst="rect">
              <a:avLst/>
            </a:prstGeom>
            <a:noFill/>
            <a:ln w="9525">
              <a:solidFill>
                <a:srgbClr val="800080"/>
              </a:solidFill>
              <a:miter lim="800000"/>
              <a:headEnd/>
              <a:tailEnd/>
            </a:ln>
          </p:spPr>
          <p:txBody>
            <a:bodyPr wrap="none" lIns="0" tIns="0" rIns="0" bIns="0" anchor="ctr">
              <a:spAutoFit/>
            </a:bodyPr>
            <a:lstStyle/>
            <a:p>
              <a:r>
                <a:rPr lang="en-US" sz="300" dirty="0">
                  <a:solidFill>
                    <a:srgbClr val="000000"/>
                  </a:solidFill>
                </a:rPr>
                <a:t>1</a:t>
              </a:r>
              <a:endParaRPr lang="en-US" dirty="0"/>
            </a:p>
          </p:txBody>
        </p:sp>
        <p:sp>
          <p:nvSpPr>
            <p:cNvPr id="114715" name="Rectangle 27"/>
            <p:cNvSpPr>
              <a:spLocks noChangeArrowheads="1"/>
            </p:cNvSpPr>
            <p:nvPr userDrawn="1"/>
          </p:nvSpPr>
          <p:spPr bwMode="auto">
            <a:xfrm>
              <a:off x="1469" y="665"/>
              <a:ext cx="19" cy="35"/>
            </a:xfrm>
            <a:prstGeom prst="rect">
              <a:avLst/>
            </a:prstGeom>
            <a:noFill/>
            <a:ln w="9525">
              <a:solidFill>
                <a:srgbClr val="800080"/>
              </a:solidFill>
              <a:miter lim="800000"/>
              <a:headEnd/>
              <a:tailEnd/>
            </a:ln>
          </p:spPr>
          <p:txBody>
            <a:bodyPr wrap="none" lIns="0" tIns="0" rIns="0" bIns="0" anchor="ctr">
              <a:spAutoFit/>
            </a:bodyPr>
            <a:lstStyle/>
            <a:p>
              <a:r>
                <a:rPr lang="en-US" sz="300" dirty="0">
                  <a:solidFill>
                    <a:srgbClr val="000000"/>
                  </a:solidFill>
                </a:rPr>
                <a:t>2</a:t>
              </a:r>
              <a:endParaRPr lang="en-US" dirty="0"/>
            </a:p>
          </p:txBody>
        </p:sp>
        <p:sp>
          <p:nvSpPr>
            <p:cNvPr id="114716" name="Rectangle 28"/>
            <p:cNvSpPr>
              <a:spLocks noChangeArrowheads="1"/>
            </p:cNvSpPr>
            <p:nvPr userDrawn="1"/>
          </p:nvSpPr>
          <p:spPr bwMode="auto">
            <a:xfrm>
              <a:off x="1561" y="665"/>
              <a:ext cx="19" cy="35"/>
            </a:xfrm>
            <a:prstGeom prst="rect">
              <a:avLst/>
            </a:prstGeom>
            <a:noFill/>
            <a:ln w="9525">
              <a:solidFill>
                <a:srgbClr val="800080"/>
              </a:solidFill>
              <a:miter lim="800000"/>
              <a:headEnd/>
              <a:tailEnd/>
            </a:ln>
          </p:spPr>
          <p:txBody>
            <a:bodyPr wrap="none" lIns="0" tIns="0" rIns="0" bIns="0" anchor="ctr">
              <a:spAutoFit/>
            </a:bodyPr>
            <a:lstStyle/>
            <a:p>
              <a:r>
                <a:rPr lang="en-US" sz="300" dirty="0">
                  <a:solidFill>
                    <a:srgbClr val="000000"/>
                  </a:solidFill>
                </a:rPr>
                <a:t>3</a:t>
              </a:r>
              <a:endParaRPr lang="en-US" dirty="0"/>
            </a:p>
          </p:txBody>
        </p:sp>
        <p:sp>
          <p:nvSpPr>
            <p:cNvPr id="114717" name="Line 29"/>
            <p:cNvSpPr>
              <a:spLocks noChangeShapeType="1"/>
            </p:cNvSpPr>
            <p:nvPr userDrawn="1"/>
          </p:nvSpPr>
          <p:spPr bwMode="auto">
            <a:xfrm flipH="1">
              <a:off x="983" y="640"/>
              <a:ext cx="7" cy="1"/>
            </a:xfrm>
            <a:prstGeom prst="line">
              <a:avLst/>
            </a:prstGeom>
            <a:noFill/>
            <a:ln w="1588">
              <a:solidFill>
                <a:srgbClr val="800080"/>
              </a:solidFill>
              <a:round/>
              <a:headEnd/>
              <a:tailEnd/>
            </a:ln>
          </p:spPr>
          <p:txBody>
            <a:bodyPr anchor="ctr"/>
            <a:lstStyle/>
            <a:p>
              <a:endParaRPr lang="en-US" dirty="0"/>
            </a:p>
          </p:txBody>
        </p:sp>
        <p:sp>
          <p:nvSpPr>
            <p:cNvPr id="114718" name="Line 30"/>
            <p:cNvSpPr>
              <a:spLocks noChangeShapeType="1"/>
            </p:cNvSpPr>
            <p:nvPr userDrawn="1"/>
          </p:nvSpPr>
          <p:spPr bwMode="auto">
            <a:xfrm flipH="1">
              <a:off x="983" y="549"/>
              <a:ext cx="7" cy="1"/>
            </a:xfrm>
            <a:prstGeom prst="line">
              <a:avLst/>
            </a:prstGeom>
            <a:noFill/>
            <a:ln w="1588">
              <a:solidFill>
                <a:srgbClr val="800080"/>
              </a:solidFill>
              <a:round/>
              <a:headEnd/>
              <a:tailEnd/>
            </a:ln>
          </p:spPr>
          <p:txBody>
            <a:bodyPr anchor="ctr"/>
            <a:lstStyle/>
            <a:p>
              <a:endParaRPr lang="en-US" dirty="0"/>
            </a:p>
          </p:txBody>
        </p:sp>
        <p:sp>
          <p:nvSpPr>
            <p:cNvPr id="114719" name="Line 31"/>
            <p:cNvSpPr>
              <a:spLocks noChangeShapeType="1"/>
            </p:cNvSpPr>
            <p:nvPr userDrawn="1"/>
          </p:nvSpPr>
          <p:spPr bwMode="auto">
            <a:xfrm flipH="1">
              <a:off x="983" y="457"/>
              <a:ext cx="7" cy="1"/>
            </a:xfrm>
            <a:prstGeom prst="line">
              <a:avLst/>
            </a:prstGeom>
            <a:noFill/>
            <a:ln w="1588">
              <a:solidFill>
                <a:srgbClr val="800080"/>
              </a:solidFill>
              <a:round/>
              <a:headEnd/>
              <a:tailEnd/>
            </a:ln>
          </p:spPr>
          <p:txBody>
            <a:bodyPr anchor="ctr"/>
            <a:lstStyle/>
            <a:p>
              <a:endParaRPr lang="en-US" dirty="0"/>
            </a:p>
          </p:txBody>
        </p:sp>
        <p:sp>
          <p:nvSpPr>
            <p:cNvPr id="114720" name="Line 32"/>
            <p:cNvSpPr>
              <a:spLocks noChangeShapeType="1"/>
            </p:cNvSpPr>
            <p:nvPr userDrawn="1"/>
          </p:nvSpPr>
          <p:spPr bwMode="auto">
            <a:xfrm flipH="1">
              <a:off x="983" y="365"/>
              <a:ext cx="7" cy="1"/>
            </a:xfrm>
            <a:prstGeom prst="line">
              <a:avLst/>
            </a:prstGeom>
            <a:noFill/>
            <a:ln w="1588">
              <a:solidFill>
                <a:srgbClr val="800080"/>
              </a:solidFill>
              <a:round/>
              <a:headEnd/>
              <a:tailEnd/>
            </a:ln>
          </p:spPr>
          <p:txBody>
            <a:bodyPr anchor="ctr"/>
            <a:lstStyle/>
            <a:p>
              <a:endParaRPr lang="en-US" dirty="0"/>
            </a:p>
          </p:txBody>
        </p:sp>
        <p:sp>
          <p:nvSpPr>
            <p:cNvPr id="114721" name="Line 33"/>
            <p:cNvSpPr>
              <a:spLocks noChangeShapeType="1"/>
            </p:cNvSpPr>
            <p:nvPr userDrawn="1"/>
          </p:nvSpPr>
          <p:spPr bwMode="auto">
            <a:xfrm flipH="1">
              <a:off x="983" y="274"/>
              <a:ext cx="7" cy="1"/>
            </a:xfrm>
            <a:prstGeom prst="line">
              <a:avLst/>
            </a:prstGeom>
            <a:noFill/>
            <a:ln w="1588">
              <a:solidFill>
                <a:srgbClr val="800080"/>
              </a:solidFill>
              <a:round/>
              <a:headEnd/>
              <a:tailEnd/>
            </a:ln>
          </p:spPr>
          <p:txBody>
            <a:bodyPr anchor="ctr"/>
            <a:lstStyle/>
            <a:p>
              <a:endParaRPr lang="en-US" dirty="0"/>
            </a:p>
          </p:txBody>
        </p:sp>
        <p:sp>
          <p:nvSpPr>
            <p:cNvPr id="114722" name="Line 34"/>
            <p:cNvSpPr>
              <a:spLocks noChangeShapeType="1"/>
            </p:cNvSpPr>
            <p:nvPr userDrawn="1"/>
          </p:nvSpPr>
          <p:spPr bwMode="auto">
            <a:xfrm flipV="1">
              <a:off x="990" y="274"/>
              <a:ext cx="0" cy="366"/>
            </a:xfrm>
            <a:prstGeom prst="line">
              <a:avLst/>
            </a:prstGeom>
            <a:noFill/>
            <a:ln w="1588">
              <a:solidFill>
                <a:srgbClr val="800080"/>
              </a:solidFill>
              <a:round/>
              <a:headEnd/>
              <a:tailEnd/>
            </a:ln>
          </p:spPr>
          <p:txBody>
            <a:bodyPr anchor="ctr"/>
            <a:lstStyle/>
            <a:p>
              <a:endParaRPr lang="en-US" dirty="0"/>
            </a:p>
          </p:txBody>
        </p:sp>
        <p:sp>
          <p:nvSpPr>
            <p:cNvPr id="114723" name="Rectangle 35"/>
            <p:cNvSpPr>
              <a:spLocks noChangeArrowheads="1"/>
            </p:cNvSpPr>
            <p:nvPr userDrawn="1"/>
          </p:nvSpPr>
          <p:spPr bwMode="auto">
            <a:xfrm rot="5400000">
              <a:off x="946" y="626"/>
              <a:ext cx="39" cy="35"/>
            </a:xfrm>
            <a:prstGeom prst="rect">
              <a:avLst/>
            </a:prstGeom>
            <a:noFill/>
            <a:ln w="9525">
              <a:solidFill>
                <a:srgbClr val="800080"/>
              </a:solidFill>
              <a:miter lim="800000"/>
              <a:headEnd/>
              <a:tailEnd/>
            </a:ln>
          </p:spPr>
          <p:txBody>
            <a:bodyPr wrap="none" lIns="0" tIns="0" rIns="0" bIns="0" anchor="ctr">
              <a:spAutoFit/>
            </a:bodyPr>
            <a:lstStyle/>
            <a:p>
              <a:r>
                <a:rPr lang="en-US" sz="300" dirty="0">
                  <a:solidFill>
                    <a:srgbClr val="000000"/>
                  </a:solidFill>
                </a:rPr>
                <a:t>0.0</a:t>
              </a:r>
              <a:endParaRPr lang="en-US" dirty="0"/>
            </a:p>
          </p:txBody>
        </p:sp>
        <p:sp>
          <p:nvSpPr>
            <p:cNvPr id="114724" name="Rectangle 36"/>
            <p:cNvSpPr>
              <a:spLocks noChangeArrowheads="1"/>
            </p:cNvSpPr>
            <p:nvPr userDrawn="1"/>
          </p:nvSpPr>
          <p:spPr bwMode="auto">
            <a:xfrm rot="5400000">
              <a:off x="946" y="538"/>
              <a:ext cx="39" cy="35"/>
            </a:xfrm>
            <a:prstGeom prst="rect">
              <a:avLst/>
            </a:prstGeom>
            <a:noFill/>
            <a:ln w="9525">
              <a:solidFill>
                <a:srgbClr val="800080"/>
              </a:solidFill>
              <a:miter lim="800000"/>
              <a:headEnd/>
              <a:tailEnd/>
            </a:ln>
          </p:spPr>
          <p:txBody>
            <a:bodyPr wrap="none" lIns="0" tIns="0" rIns="0" bIns="0" anchor="ctr">
              <a:spAutoFit/>
            </a:bodyPr>
            <a:lstStyle/>
            <a:p>
              <a:r>
                <a:rPr lang="en-US" sz="300" dirty="0">
                  <a:solidFill>
                    <a:srgbClr val="000000"/>
                  </a:solidFill>
                </a:rPr>
                <a:t>0.1</a:t>
              </a:r>
              <a:endParaRPr lang="en-US" dirty="0"/>
            </a:p>
          </p:txBody>
        </p:sp>
        <p:sp>
          <p:nvSpPr>
            <p:cNvPr id="114725" name="Rectangle 37"/>
            <p:cNvSpPr>
              <a:spLocks noChangeArrowheads="1"/>
            </p:cNvSpPr>
            <p:nvPr userDrawn="1"/>
          </p:nvSpPr>
          <p:spPr bwMode="auto">
            <a:xfrm rot="5400000">
              <a:off x="946" y="446"/>
              <a:ext cx="39" cy="35"/>
            </a:xfrm>
            <a:prstGeom prst="rect">
              <a:avLst/>
            </a:prstGeom>
            <a:noFill/>
            <a:ln w="9525">
              <a:solidFill>
                <a:srgbClr val="800080"/>
              </a:solidFill>
              <a:miter lim="800000"/>
              <a:headEnd/>
              <a:tailEnd/>
            </a:ln>
          </p:spPr>
          <p:txBody>
            <a:bodyPr wrap="none" lIns="0" tIns="0" rIns="0" bIns="0" anchor="ctr">
              <a:spAutoFit/>
            </a:bodyPr>
            <a:lstStyle/>
            <a:p>
              <a:r>
                <a:rPr lang="en-US" sz="300" dirty="0">
                  <a:solidFill>
                    <a:srgbClr val="000000"/>
                  </a:solidFill>
                </a:rPr>
                <a:t>0.2</a:t>
              </a:r>
              <a:endParaRPr lang="en-US" dirty="0"/>
            </a:p>
          </p:txBody>
        </p:sp>
        <p:sp>
          <p:nvSpPr>
            <p:cNvPr id="114726" name="Rectangle 38"/>
            <p:cNvSpPr>
              <a:spLocks noChangeArrowheads="1"/>
            </p:cNvSpPr>
            <p:nvPr userDrawn="1"/>
          </p:nvSpPr>
          <p:spPr bwMode="auto">
            <a:xfrm rot="5400000">
              <a:off x="946" y="355"/>
              <a:ext cx="39" cy="35"/>
            </a:xfrm>
            <a:prstGeom prst="rect">
              <a:avLst/>
            </a:prstGeom>
            <a:noFill/>
            <a:ln w="9525">
              <a:solidFill>
                <a:srgbClr val="800080"/>
              </a:solidFill>
              <a:miter lim="800000"/>
              <a:headEnd/>
              <a:tailEnd/>
            </a:ln>
          </p:spPr>
          <p:txBody>
            <a:bodyPr wrap="none" lIns="0" tIns="0" rIns="0" bIns="0" anchor="ctr">
              <a:spAutoFit/>
            </a:bodyPr>
            <a:lstStyle/>
            <a:p>
              <a:r>
                <a:rPr lang="en-US" sz="300" dirty="0">
                  <a:solidFill>
                    <a:srgbClr val="000000"/>
                  </a:solidFill>
                </a:rPr>
                <a:t>0.3</a:t>
              </a:r>
              <a:endParaRPr lang="en-US" dirty="0"/>
            </a:p>
          </p:txBody>
        </p:sp>
        <p:sp>
          <p:nvSpPr>
            <p:cNvPr id="114727" name="Rectangle 39"/>
            <p:cNvSpPr>
              <a:spLocks noChangeArrowheads="1"/>
            </p:cNvSpPr>
            <p:nvPr userDrawn="1"/>
          </p:nvSpPr>
          <p:spPr bwMode="auto">
            <a:xfrm rot="5400000">
              <a:off x="946" y="262"/>
              <a:ext cx="39" cy="35"/>
            </a:xfrm>
            <a:prstGeom prst="rect">
              <a:avLst/>
            </a:prstGeom>
            <a:noFill/>
            <a:ln w="9525">
              <a:solidFill>
                <a:srgbClr val="800080"/>
              </a:solidFill>
              <a:miter lim="800000"/>
              <a:headEnd/>
              <a:tailEnd/>
            </a:ln>
          </p:spPr>
          <p:txBody>
            <a:bodyPr wrap="none" lIns="0" tIns="0" rIns="0" bIns="0" anchor="ctr">
              <a:spAutoFit/>
            </a:bodyPr>
            <a:lstStyle/>
            <a:p>
              <a:r>
                <a:rPr lang="en-US" sz="300" dirty="0">
                  <a:solidFill>
                    <a:srgbClr val="000000"/>
                  </a:solidFill>
                </a:rPr>
                <a:t>0.4</a:t>
              </a:r>
              <a:endParaRPr lang="en-US" dirty="0"/>
            </a:p>
          </p:txBody>
        </p:sp>
        <p:sp>
          <p:nvSpPr>
            <p:cNvPr id="114728" name="Rectangle 40"/>
            <p:cNvSpPr>
              <a:spLocks noChangeArrowheads="1"/>
            </p:cNvSpPr>
            <p:nvPr userDrawn="1"/>
          </p:nvSpPr>
          <p:spPr bwMode="auto">
            <a:xfrm>
              <a:off x="990" y="270"/>
              <a:ext cx="602" cy="374"/>
            </a:xfrm>
            <a:prstGeom prst="rect">
              <a:avLst/>
            </a:prstGeom>
            <a:noFill/>
            <a:ln w="1588">
              <a:solidFill>
                <a:srgbClr val="800080"/>
              </a:solidFill>
              <a:miter lim="800000"/>
              <a:headEnd/>
              <a:tailEnd/>
            </a:ln>
          </p:spPr>
          <p:txBody>
            <a:bodyPr anchor="ctr"/>
            <a:lstStyle/>
            <a:p>
              <a:endParaRPr lang="en-US" dirty="0"/>
            </a:p>
          </p:txBody>
        </p:sp>
        <p:sp>
          <p:nvSpPr>
            <p:cNvPr id="114729" name="Rectangle 41"/>
            <p:cNvSpPr>
              <a:spLocks noChangeArrowheads="1"/>
            </p:cNvSpPr>
            <p:nvPr userDrawn="1"/>
          </p:nvSpPr>
          <p:spPr bwMode="auto">
            <a:xfrm>
              <a:off x="1056" y="192"/>
              <a:ext cx="474" cy="44"/>
            </a:xfrm>
            <a:prstGeom prst="rect">
              <a:avLst/>
            </a:prstGeom>
            <a:noFill/>
            <a:ln w="9525">
              <a:solidFill>
                <a:srgbClr val="800080"/>
              </a:solidFill>
              <a:miter lim="800000"/>
              <a:headEnd/>
              <a:tailEnd/>
            </a:ln>
          </p:spPr>
          <p:txBody>
            <a:bodyPr lIns="0" tIns="0" rIns="0" bIns="0" anchor="ctr">
              <a:spAutoFit/>
            </a:bodyPr>
            <a:lstStyle/>
            <a:p>
              <a:r>
                <a:rPr lang="en-US" sz="400" dirty="0">
                  <a:solidFill>
                    <a:srgbClr val="000000"/>
                  </a:solidFill>
                </a:rPr>
                <a:t>Density of Student's t with 10 d.f.</a:t>
              </a:r>
              <a:endParaRPr lang="en-US" dirty="0"/>
            </a:p>
          </p:txBody>
        </p:sp>
      </p:grpSp>
      <p:grpSp>
        <p:nvGrpSpPr>
          <p:cNvPr id="114730" name="Group 42"/>
          <p:cNvGrpSpPr>
            <a:grpSpLocks noChangeAspect="1"/>
          </p:cNvGrpSpPr>
          <p:nvPr userDrawn="1"/>
        </p:nvGrpSpPr>
        <p:grpSpPr bwMode="auto">
          <a:xfrm>
            <a:off x="1831975" y="381000"/>
            <a:ext cx="1169988" cy="893763"/>
            <a:chOff x="3456" y="144"/>
            <a:chExt cx="1209" cy="921"/>
          </a:xfrm>
        </p:grpSpPr>
        <p:sp>
          <p:nvSpPr>
            <p:cNvPr id="114731" name="AutoShape 43"/>
            <p:cNvSpPr>
              <a:spLocks noChangeAspect="1" noChangeArrowheads="1" noTextEdit="1"/>
            </p:cNvSpPr>
            <p:nvPr/>
          </p:nvSpPr>
          <p:spPr bwMode="auto">
            <a:xfrm>
              <a:off x="3456" y="144"/>
              <a:ext cx="1209" cy="921"/>
            </a:xfrm>
            <a:prstGeom prst="rect">
              <a:avLst/>
            </a:prstGeom>
            <a:solidFill>
              <a:srgbClr val="FFEBD7">
                <a:alpha val="0"/>
              </a:srgbClr>
            </a:solidFill>
            <a:ln w="9525" algn="ctr">
              <a:solidFill>
                <a:srgbClr val="008000"/>
              </a:solidFill>
              <a:miter lim="800000"/>
              <a:headEnd/>
              <a:tailEnd/>
            </a:ln>
          </p:spPr>
          <p:txBody>
            <a:bodyPr/>
            <a:lstStyle/>
            <a:p>
              <a:endParaRPr lang="en-US" dirty="0"/>
            </a:p>
          </p:txBody>
        </p:sp>
        <p:sp>
          <p:nvSpPr>
            <p:cNvPr id="114732" name="Freeform 44"/>
            <p:cNvSpPr>
              <a:spLocks/>
            </p:cNvSpPr>
            <p:nvPr/>
          </p:nvSpPr>
          <p:spPr bwMode="auto">
            <a:xfrm>
              <a:off x="3625" y="285"/>
              <a:ext cx="935" cy="594"/>
            </a:xfrm>
            <a:custGeom>
              <a:avLst/>
              <a:gdLst/>
              <a:ahLst/>
              <a:cxnLst>
                <a:cxn ang="0">
                  <a:pos x="127" y="1682"/>
                </a:cxn>
                <a:cxn ang="0">
                  <a:pos x="258" y="2617"/>
                </a:cxn>
                <a:cxn ang="0">
                  <a:pos x="390" y="3213"/>
                </a:cxn>
                <a:cxn ang="0">
                  <a:pos x="522" y="3632"/>
                </a:cxn>
                <a:cxn ang="0">
                  <a:pos x="654" y="3944"/>
                </a:cxn>
                <a:cxn ang="0">
                  <a:pos x="786" y="4183"/>
                </a:cxn>
                <a:cxn ang="0">
                  <a:pos x="917" y="4373"/>
                </a:cxn>
                <a:cxn ang="0">
                  <a:pos x="1050" y="4526"/>
                </a:cxn>
                <a:cxn ang="0">
                  <a:pos x="1181" y="4650"/>
                </a:cxn>
                <a:cxn ang="0">
                  <a:pos x="1313" y="4753"/>
                </a:cxn>
                <a:cxn ang="0">
                  <a:pos x="1445" y="4838"/>
                </a:cxn>
                <a:cxn ang="0">
                  <a:pos x="1576" y="4910"/>
                </a:cxn>
                <a:cxn ang="0">
                  <a:pos x="1709" y="4971"/>
                </a:cxn>
                <a:cxn ang="0">
                  <a:pos x="1841" y="5021"/>
                </a:cxn>
                <a:cxn ang="0">
                  <a:pos x="1972" y="5065"/>
                </a:cxn>
                <a:cxn ang="0">
                  <a:pos x="2104" y="5102"/>
                </a:cxn>
                <a:cxn ang="0">
                  <a:pos x="2235" y="5133"/>
                </a:cxn>
                <a:cxn ang="0">
                  <a:pos x="2368" y="5160"/>
                </a:cxn>
                <a:cxn ang="0">
                  <a:pos x="2500" y="5184"/>
                </a:cxn>
                <a:cxn ang="0">
                  <a:pos x="2631" y="5205"/>
                </a:cxn>
                <a:cxn ang="0">
                  <a:pos x="2763" y="5221"/>
                </a:cxn>
                <a:cxn ang="0">
                  <a:pos x="2896" y="5237"/>
                </a:cxn>
                <a:cxn ang="0">
                  <a:pos x="3027" y="5250"/>
                </a:cxn>
                <a:cxn ang="0">
                  <a:pos x="3159" y="5262"/>
                </a:cxn>
                <a:cxn ang="0">
                  <a:pos x="3290" y="5271"/>
                </a:cxn>
                <a:cxn ang="0">
                  <a:pos x="3422" y="5279"/>
                </a:cxn>
                <a:cxn ang="0">
                  <a:pos x="3555" y="5288"/>
                </a:cxn>
                <a:cxn ang="0">
                  <a:pos x="3686" y="5294"/>
                </a:cxn>
                <a:cxn ang="0">
                  <a:pos x="3818" y="5299"/>
                </a:cxn>
                <a:cxn ang="0">
                  <a:pos x="3949" y="5304"/>
                </a:cxn>
                <a:cxn ang="0">
                  <a:pos x="4082" y="5308"/>
                </a:cxn>
                <a:cxn ang="0">
                  <a:pos x="4214" y="5313"/>
                </a:cxn>
                <a:cxn ang="0">
                  <a:pos x="4345" y="5316"/>
                </a:cxn>
                <a:cxn ang="0">
                  <a:pos x="4477" y="5319"/>
                </a:cxn>
                <a:cxn ang="0">
                  <a:pos x="4608" y="5321"/>
                </a:cxn>
                <a:cxn ang="0">
                  <a:pos x="4741" y="5323"/>
                </a:cxn>
                <a:cxn ang="0">
                  <a:pos x="4873" y="5325"/>
                </a:cxn>
                <a:cxn ang="0">
                  <a:pos x="5004" y="5327"/>
                </a:cxn>
                <a:cxn ang="0">
                  <a:pos x="5136" y="5328"/>
                </a:cxn>
                <a:cxn ang="0">
                  <a:pos x="5269" y="5330"/>
                </a:cxn>
                <a:cxn ang="0">
                  <a:pos x="5400" y="5331"/>
                </a:cxn>
                <a:cxn ang="0">
                  <a:pos x="5532" y="5332"/>
                </a:cxn>
                <a:cxn ang="0">
                  <a:pos x="5663" y="5333"/>
                </a:cxn>
                <a:cxn ang="0">
                  <a:pos x="5795" y="5333"/>
                </a:cxn>
                <a:cxn ang="0">
                  <a:pos x="5928" y="5334"/>
                </a:cxn>
                <a:cxn ang="0">
                  <a:pos x="6059" y="5335"/>
                </a:cxn>
                <a:cxn ang="0">
                  <a:pos x="6191" y="5335"/>
                </a:cxn>
                <a:cxn ang="0">
                  <a:pos x="6323" y="5336"/>
                </a:cxn>
                <a:cxn ang="0">
                  <a:pos x="6454" y="5336"/>
                </a:cxn>
                <a:cxn ang="0">
                  <a:pos x="6587" y="5336"/>
                </a:cxn>
                <a:cxn ang="0">
                  <a:pos x="6718" y="5337"/>
                </a:cxn>
                <a:cxn ang="0">
                  <a:pos x="6850" y="5337"/>
                </a:cxn>
                <a:cxn ang="0">
                  <a:pos x="6982" y="5337"/>
                </a:cxn>
                <a:cxn ang="0">
                  <a:pos x="7114" y="5338"/>
                </a:cxn>
                <a:cxn ang="0">
                  <a:pos x="7246" y="5338"/>
                </a:cxn>
                <a:cxn ang="0">
                  <a:pos x="7377" y="5338"/>
                </a:cxn>
                <a:cxn ang="0">
                  <a:pos x="7509" y="5338"/>
                </a:cxn>
                <a:cxn ang="0">
                  <a:pos x="7641" y="5338"/>
                </a:cxn>
                <a:cxn ang="0">
                  <a:pos x="7773" y="5338"/>
                </a:cxn>
                <a:cxn ang="0">
                  <a:pos x="7905" y="5338"/>
                </a:cxn>
                <a:cxn ang="0">
                  <a:pos x="8037" y="5338"/>
                </a:cxn>
                <a:cxn ang="0">
                  <a:pos x="8168" y="5340"/>
                </a:cxn>
                <a:cxn ang="0">
                  <a:pos x="8301" y="5340"/>
                </a:cxn>
              </a:cxnLst>
              <a:rect l="0" t="0" r="r" b="b"/>
              <a:pathLst>
                <a:path w="8421" h="5340">
                  <a:moveTo>
                    <a:pt x="0" y="0"/>
                  </a:moveTo>
                  <a:lnTo>
                    <a:pt x="6" y="111"/>
                  </a:lnTo>
                  <a:lnTo>
                    <a:pt x="12" y="217"/>
                  </a:lnTo>
                  <a:lnTo>
                    <a:pt x="18" y="317"/>
                  </a:lnTo>
                  <a:lnTo>
                    <a:pt x="23" y="415"/>
                  </a:lnTo>
                  <a:lnTo>
                    <a:pt x="29" y="508"/>
                  </a:lnTo>
                  <a:lnTo>
                    <a:pt x="35" y="597"/>
                  </a:lnTo>
                  <a:lnTo>
                    <a:pt x="41" y="683"/>
                  </a:lnTo>
                  <a:lnTo>
                    <a:pt x="47" y="766"/>
                  </a:lnTo>
                  <a:lnTo>
                    <a:pt x="52" y="846"/>
                  </a:lnTo>
                  <a:lnTo>
                    <a:pt x="58" y="924"/>
                  </a:lnTo>
                  <a:lnTo>
                    <a:pt x="63" y="998"/>
                  </a:lnTo>
                  <a:lnTo>
                    <a:pt x="70" y="1071"/>
                  </a:lnTo>
                  <a:lnTo>
                    <a:pt x="75" y="1140"/>
                  </a:lnTo>
                  <a:lnTo>
                    <a:pt x="81" y="1207"/>
                  </a:lnTo>
                  <a:lnTo>
                    <a:pt x="86" y="1274"/>
                  </a:lnTo>
                  <a:lnTo>
                    <a:pt x="92" y="1337"/>
                  </a:lnTo>
                  <a:lnTo>
                    <a:pt x="98" y="1399"/>
                  </a:lnTo>
                  <a:lnTo>
                    <a:pt x="104" y="1458"/>
                  </a:lnTo>
                  <a:lnTo>
                    <a:pt x="109" y="1517"/>
                  </a:lnTo>
                  <a:lnTo>
                    <a:pt x="115" y="1573"/>
                  </a:lnTo>
                  <a:lnTo>
                    <a:pt x="120" y="1628"/>
                  </a:lnTo>
                  <a:lnTo>
                    <a:pt x="127" y="1682"/>
                  </a:lnTo>
                  <a:lnTo>
                    <a:pt x="133" y="1734"/>
                  </a:lnTo>
                  <a:lnTo>
                    <a:pt x="138" y="1785"/>
                  </a:lnTo>
                  <a:lnTo>
                    <a:pt x="144" y="1834"/>
                  </a:lnTo>
                  <a:lnTo>
                    <a:pt x="149" y="1882"/>
                  </a:lnTo>
                  <a:lnTo>
                    <a:pt x="156" y="1930"/>
                  </a:lnTo>
                  <a:lnTo>
                    <a:pt x="161" y="1975"/>
                  </a:lnTo>
                  <a:lnTo>
                    <a:pt x="167" y="2020"/>
                  </a:lnTo>
                  <a:lnTo>
                    <a:pt x="172" y="2063"/>
                  </a:lnTo>
                  <a:lnTo>
                    <a:pt x="178" y="2107"/>
                  </a:lnTo>
                  <a:lnTo>
                    <a:pt x="184" y="2148"/>
                  </a:lnTo>
                  <a:lnTo>
                    <a:pt x="190" y="2189"/>
                  </a:lnTo>
                  <a:lnTo>
                    <a:pt x="195" y="2229"/>
                  </a:lnTo>
                  <a:lnTo>
                    <a:pt x="201" y="2268"/>
                  </a:lnTo>
                  <a:lnTo>
                    <a:pt x="206" y="2307"/>
                  </a:lnTo>
                  <a:lnTo>
                    <a:pt x="213" y="2344"/>
                  </a:lnTo>
                  <a:lnTo>
                    <a:pt x="219" y="2380"/>
                  </a:lnTo>
                  <a:lnTo>
                    <a:pt x="224" y="2417"/>
                  </a:lnTo>
                  <a:lnTo>
                    <a:pt x="230" y="2451"/>
                  </a:lnTo>
                  <a:lnTo>
                    <a:pt x="235" y="2486"/>
                  </a:lnTo>
                  <a:lnTo>
                    <a:pt x="242" y="2519"/>
                  </a:lnTo>
                  <a:lnTo>
                    <a:pt x="247" y="2552"/>
                  </a:lnTo>
                  <a:lnTo>
                    <a:pt x="253" y="2585"/>
                  </a:lnTo>
                  <a:lnTo>
                    <a:pt x="258" y="2617"/>
                  </a:lnTo>
                  <a:lnTo>
                    <a:pt x="264" y="2648"/>
                  </a:lnTo>
                  <a:lnTo>
                    <a:pt x="270" y="2679"/>
                  </a:lnTo>
                  <a:lnTo>
                    <a:pt x="276" y="2709"/>
                  </a:lnTo>
                  <a:lnTo>
                    <a:pt x="281" y="2739"/>
                  </a:lnTo>
                  <a:lnTo>
                    <a:pt x="287" y="2768"/>
                  </a:lnTo>
                  <a:lnTo>
                    <a:pt x="292" y="2796"/>
                  </a:lnTo>
                  <a:lnTo>
                    <a:pt x="299" y="2824"/>
                  </a:lnTo>
                  <a:lnTo>
                    <a:pt x="304" y="2852"/>
                  </a:lnTo>
                  <a:lnTo>
                    <a:pt x="310" y="2879"/>
                  </a:lnTo>
                  <a:lnTo>
                    <a:pt x="316" y="2905"/>
                  </a:lnTo>
                  <a:lnTo>
                    <a:pt x="321" y="2931"/>
                  </a:lnTo>
                  <a:lnTo>
                    <a:pt x="328" y="2956"/>
                  </a:lnTo>
                  <a:lnTo>
                    <a:pt x="333" y="2982"/>
                  </a:lnTo>
                  <a:lnTo>
                    <a:pt x="339" y="3007"/>
                  </a:lnTo>
                  <a:lnTo>
                    <a:pt x="344" y="3031"/>
                  </a:lnTo>
                  <a:lnTo>
                    <a:pt x="350" y="3055"/>
                  </a:lnTo>
                  <a:lnTo>
                    <a:pt x="356" y="3079"/>
                  </a:lnTo>
                  <a:lnTo>
                    <a:pt x="362" y="3103"/>
                  </a:lnTo>
                  <a:lnTo>
                    <a:pt x="367" y="3125"/>
                  </a:lnTo>
                  <a:lnTo>
                    <a:pt x="373" y="3147"/>
                  </a:lnTo>
                  <a:lnTo>
                    <a:pt x="378" y="3170"/>
                  </a:lnTo>
                  <a:lnTo>
                    <a:pt x="385" y="3192"/>
                  </a:lnTo>
                  <a:lnTo>
                    <a:pt x="390" y="3213"/>
                  </a:lnTo>
                  <a:lnTo>
                    <a:pt x="396" y="3234"/>
                  </a:lnTo>
                  <a:lnTo>
                    <a:pt x="402" y="3255"/>
                  </a:lnTo>
                  <a:lnTo>
                    <a:pt x="407" y="3276"/>
                  </a:lnTo>
                  <a:lnTo>
                    <a:pt x="414" y="3296"/>
                  </a:lnTo>
                  <a:lnTo>
                    <a:pt x="419" y="3316"/>
                  </a:lnTo>
                  <a:lnTo>
                    <a:pt x="425" y="3336"/>
                  </a:lnTo>
                  <a:lnTo>
                    <a:pt x="430" y="3355"/>
                  </a:lnTo>
                  <a:lnTo>
                    <a:pt x="436" y="3374"/>
                  </a:lnTo>
                  <a:lnTo>
                    <a:pt x="442" y="3394"/>
                  </a:lnTo>
                  <a:lnTo>
                    <a:pt x="448" y="3412"/>
                  </a:lnTo>
                  <a:lnTo>
                    <a:pt x="453" y="3430"/>
                  </a:lnTo>
                  <a:lnTo>
                    <a:pt x="459" y="3449"/>
                  </a:lnTo>
                  <a:lnTo>
                    <a:pt x="464" y="3466"/>
                  </a:lnTo>
                  <a:lnTo>
                    <a:pt x="471" y="3484"/>
                  </a:lnTo>
                  <a:lnTo>
                    <a:pt x="476" y="3501"/>
                  </a:lnTo>
                  <a:lnTo>
                    <a:pt x="482" y="3518"/>
                  </a:lnTo>
                  <a:lnTo>
                    <a:pt x="487" y="3536"/>
                  </a:lnTo>
                  <a:lnTo>
                    <a:pt x="493" y="3552"/>
                  </a:lnTo>
                  <a:lnTo>
                    <a:pt x="500" y="3569"/>
                  </a:lnTo>
                  <a:lnTo>
                    <a:pt x="505" y="3584"/>
                  </a:lnTo>
                  <a:lnTo>
                    <a:pt x="511" y="3601"/>
                  </a:lnTo>
                  <a:lnTo>
                    <a:pt x="516" y="3616"/>
                  </a:lnTo>
                  <a:lnTo>
                    <a:pt x="522" y="3632"/>
                  </a:lnTo>
                  <a:lnTo>
                    <a:pt x="528" y="3648"/>
                  </a:lnTo>
                  <a:lnTo>
                    <a:pt x="534" y="3663"/>
                  </a:lnTo>
                  <a:lnTo>
                    <a:pt x="539" y="3678"/>
                  </a:lnTo>
                  <a:lnTo>
                    <a:pt x="545" y="3693"/>
                  </a:lnTo>
                  <a:lnTo>
                    <a:pt x="550" y="3708"/>
                  </a:lnTo>
                  <a:lnTo>
                    <a:pt x="557" y="3722"/>
                  </a:lnTo>
                  <a:lnTo>
                    <a:pt x="562" y="3737"/>
                  </a:lnTo>
                  <a:lnTo>
                    <a:pt x="568" y="3750"/>
                  </a:lnTo>
                  <a:lnTo>
                    <a:pt x="573" y="3765"/>
                  </a:lnTo>
                  <a:lnTo>
                    <a:pt x="579" y="3778"/>
                  </a:lnTo>
                  <a:lnTo>
                    <a:pt x="585" y="3792"/>
                  </a:lnTo>
                  <a:lnTo>
                    <a:pt x="591" y="3805"/>
                  </a:lnTo>
                  <a:lnTo>
                    <a:pt x="597" y="3818"/>
                  </a:lnTo>
                  <a:lnTo>
                    <a:pt x="602" y="3832"/>
                  </a:lnTo>
                  <a:lnTo>
                    <a:pt x="608" y="3844"/>
                  </a:lnTo>
                  <a:lnTo>
                    <a:pt x="614" y="3858"/>
                  </a:lnTo>
                  <a:lnTo>
                    <a:pt x="620" y="3870"/>
                  </a:lnTo>
                  <a:lnTo>
                    <a:pt x="625" y="3883"/>
                  </a:lnTo>
                  <a:lnTo>
                    <a:pt x="631" y="3895"/>
                  </a:lnTo>
                  <a:lnTo>
                    <a:pt x="636" y="3908"/>
                  </a:lnTo>
                  <a:lnTo>
                    <a:pt x="643" y="3920"/>
                  </a:lnTo>
                  <a:lnTo>
                    <a:pt x="648" y="3931"/>
                  </a:lnTo>
                  <a:lnTo>
                    <a:pt x="654" y="3944"/>
                  </a:lnTo>
                  <a:lnTo>
                    <a:pt x="659" y="3955"/>
                  </a:lnTo>
                  <a:lnTo>
                    <a:pt x="665" y="3967"/>
                  </a:lnTo>
                  <a:lnTo>
                    <a:pt x="671" y="3978"/>
                  </a:lnTo>
                  <a:lnTo>
                    <a:pt x="677" y="3989"/>
                  </a:lnTo>
                  <a:lnTo>
                    <a:pt x="683" y="4001"/>
                  </a:lnTo>
                  <a:lnTo>
                    <a:pt x="688" y="4012"/>
                  </a:lnTo>
                  <a:lnTo>
                    <a:pt x="694" y="4023"/>
                  </a:lnTo>
                  <a:lnTo>
                    <a:pt x="700" y="4034"/>
                  </a:lnTo>
                  <a:lnTo>
                    <a:pt x="706" y="4044"/>
                  </a:lnTo>
                  <a:lnTo>
                    <a:pt x="711" y="4056"/>
                  </a:lnTo>
                  <a:lnTo>
                    <a:pt x="717" y="4066"/>
                  </a:lnTo>
                  <a:lnTo>
                    <a:pt x="722" y="4076"/>
                  </a:lnTo>
                  <a:lnTo>
                    <a:pt x="729" y="4087"/>
                  </a:lnTo>
                  <a:lnTo>
                    <a:pt x="734" y="4096"/>
                  </a:lnTo>
                  <a:lnTo>
                    <a:pt x="740" y="4107"/>
                  </a:lnTo>
                  <a:lnTo>
                    <a:pt x="745" y="4117"/>
                  </a:lnTo>
                  <a:lnTo>
                    <a:pt x="751" y="4126"/>
                  </a:lnTo>
                  <a:lnTo>
                    <a:pt x="757" y="4137"/>
                  </a:lnTo>
                  <a:lnTo>
                    <a:pt x="763" y="4146"/>
                  </a:lnTo>
                  <a:lnTo>
                    <a:pt x="768" y="4155"/>
                  </a:lnTo>
                  <a:lnTo>
                    <a:pt x="774" y="4165"/>
                  </a:lnTo>
                  <a:lnTo>
                    <a:pt x="780" y="4174"/>
                  </a:lnTo>
                  <a:lnTo>
                    <a:pt x="786" y="4183"/>
                  </a:lnTo>
                  <a:lnTo>
                    <a:pt x="792" y="4193"/>
                  </a:lnTo>
                  <a:lnTo>
                    <a:pt x="797" y="4202"/>
                  </a:lnTo>
                  <a:lnTo>
                    <a:pt x="803" y="4211"/>
                  </a:lnTo>
                  <a:lnTo>
                    <a:pt x="808" y="4219"/>
                  </a:lnTo>
                  <a:lnTo>
                    <a:pt x="815" y="4229"/>
                  </a:lnTo>
                  <a:lnTo>
                    <a:pt x="820" y="4237"/>
                  </a:lnTo>
                  <a:lnTo>
                    <a:pt x="826" y="4246"/>
                  </a:lnTo>
                  <a:lnTo>
                    <a:pt x="831" y="4255"/>
                  </a:lnTo>
                  <a:lnTo>
                    <a:pt x="837" y="4263"/>
                  </a:lnTo>
                  <a:lnTo>
                    <a:pt x="843" y="4271"/>
                  </a:lnTo>
                  <a:lnTo>
                    <a:pt x="849" y="4280"/>
                  </a:lnTo>
                  <a:lnTo>
                    <a:pt x="854" y="4288"/>
                  </a:lnTo>
                  <a:lnTo>
                    <a:pt x="860" y="4296"/>
                  </a:lnTo>
                  <a:lnTo>
                    <a:pt x="866" y="4304"/>
                  </a:lnTo>
                  <a:lnTo>
                    <a:pt x="872" y="4312"/>
                  </a:lnTo>
                  <a:lnTo>
                    <a:pt x="878" y="4320"/>
                  </a:lnTo>
                  <a:lnTo>
                    <a:pt x="883" y="4328"/>
                  </a:lnTo>
                  <a:lnTo>
                    <a:pt x="889" y="4336"/>
                  </a:lnTo>
                  <a:lnTo>
                    <a:pt x="894" y="4343"/>
                  </a:lnTo>
                  <a:lnTo>
                    <a:pt x="901" y="4351"/>
                  </a:lnTo>
                  <a:lnTo>
                    <a:pt x="906" y="4358"/>
                  </a:lnTo>
                  <a:lnTo>
                    <a:pt x="912" y="4366"/>
                  </a:lnTo>
                  <a:lnTo>
                    <a:pt x="917" y="4373"/>
                  </a:lnTo>
                  <a:lnTo>
                    <a:pt x="923" y="4380"/>
                  </a:lnTo>
                  <a:lnTo>
                    <a:pt x="929" y="4387"/>
                  </a:lnTo>
                  <a:lnTo>
                    <a:pt x="935" y="4395"/>
                  </a:lnTo>
                  <a:lnTo>
                    <a:pt x="940" y="4402"/>
                  </a:lnTo>
                  <a:lnTo>
                    <a:pt x="946" y="4409"/>
                  </a:lnTo>
                  <a:lnTo>
                    <a:pt x="951" y="4416"/>
                  </a:lnTo>
                  <a:lnTo>
                    <a:pt x="958" y="4424"/>
                  </a:lnTo>
                  <a:lnTo>
                    <a:pt x="964" y="4430"/>
                  </a:lnTo>
                  <a:lnTo>
                    <a:pt x="969" y="4437"/>
                  </a:lnTo>
                  <a:lnTo>
                    <a:pt x="975" y="4443"/>
                  </a:lnTo>
                  <a:lnTo>
                    <a:pt x="980" y="4451"/>
                  </a:lnTo>
                  <a:lnTo>
                    <a:pt x="987" y="4457"/>
                  </a:lnTo>
                  <a:lnTo>
                    <a:pt x="992" y="4463"/>
                  </a:lnTo>
                  <a:lnTo>
                    <a:pt x="998" y="4470"/>
                  </a:lnTo>
                  <a:lnTo>
                    <a:pt x="1003" y="4476"/>
                  </a:lnTo>
                  <a:lnTo>
                    <a:pt x="1009" y="4483"/>
                  </a:lnTo>
                  <a:lnTo>
                    <a:pt x="1015" y="4489"/>
                  </a:lnTo>
                  <a:lnTo>
                    <a:pt x="1021" y="4495"/>
                  </a:lnTo>
                  <a:lnTo>
                    <a:pt x="1026" y="4501"/>
                  </a:lnTo>
                  <a:lnTo>
                    <a:pt x="1032" y="4508"/>
                  </a:lnTo>
                  <a:lnTo>
                    <a:pt x="1037" y="4514"/>
                  </a:lnTo>
                  <a:lnTo>
                    <a:pt x="1044" y="4520"/>
                  </a:lnTo>
                  <a:lnTo>
                    <a:pt x="1050" y="4526"/>
                  </a:lnTo>
                  <a:lnTo>
                    <a:pt x="1055" y="4531"/>
                  </a:lnTo>
                  <a:lnTo>
                    <a:pt x="1061" y="4538"/>
                  </a:lnTo>
                  <a:lnTo>
                    <a:pt x="1066" y="4544"/>
                  </a:lnTo>
                  <a:lnTo>
                    <a:pt x="1073" y="4549"/>
                  </a:lnTo>
                  <a:lnTo>
                    <a:pt x="1078" y="4555"/>
                  </a:lnTo>
                  <a:lnTo>
                    <a:pt x="1084" y="4560"/>
                  </a:lnTo>
                  <a:lnTo>
                    <a:pt x="1089" y="4567"/>
                  </a:lnTo>
                  <a:lnTo>
                    <a:pt x="1095" y="4572"/>
                  </a:lnTo>
                  <a:lnTo>
                    <a:pt x="1101" y="4578"/>
                  </a:lnTo>
                  <a:lnTo>
                    <a:pt x="1107" y="4583"/>
                  </a:lnTo>
                  <a:lnTo>
                    <a:pt x="1112" y="4588"/>
                  </a:lnTo>
                  <a:lnTo>
                    <a:pt x="1118" y="4594"/>
                  </a:lnTo>
                  <a:lnTo>
                    <a:pt x="1123" y="4599"/>
                  </a:lnTo>
                  <a:lnTo>
                    <a:pt x="1130" y="4605"/>
                  </a:lnTo>
                  <a:lnTo>
                    <a:pt x="1135" y="4610"/>
                  </a:lnTo>
                  <a:lnTo>
                    <a:pt x="1141" y="4615"/>
                  </a:lnTo>
                  <a:lnTo>
                    <a:pt x="1147" y="4620"/>
                  </a:lnTo>
                  <a:lnTo>
                    <a:pt x="1152" y="4626"/>
                  </a:lnTo>
                  <a:lnTo>
                    <a:pt x="1159" y="4631"/>
                  </a:lnTo>
                  <a:lnTo>
                    <a:pt x="1164" y="4635"/>
                  </a:lnTo>
                  <a:lnTo>
                    <a:pt x="1170" y="4640"/>
                  </a:lnTo>
                  <a:lnTo>
                    <a:pt x="1175" y="4645"/>
                  </a:lnTo>
                  <a:lnTo>
                    <a:pt x="1181" y="4650"/>
                  </a:lnTo>
                  <a:lnTo>
                    <a:pt x="1187" y="4656"/>
                  </a:lnTo>
                  <a:lnTo>
                    <a:pt x="1193" y="4660"/>
                  </a:lnTo>
                  <a:lnTo>
                    <a:pt x="1198" y="4665"/>
                  </a:lnTo>
                  <a:lnTo>
                    <a:pt x="1204" y="4669"/>
                  </a:lnTo>
                  <a:lnTo>
                    <a:pt x="1209" y="4674"/>
                  </a:lnTo>
                  <a:lnTo>
                    <a:pt x="1216" y="4680"/>
                  </a:lnTo>
                  <a:lnTo>
                    <a:pt x="1221" y="4684"/>
                  </a:lnTo>
                  <a:lnTo>
                    <a:pt x="1227" y="4688"/>
                  </a:lnTo>
                  <a:lnTo>
                    <a:pt x="1233" y="4693"/>
                  </a:lnTo>
                  <a:lnTo>
                    <a:pt x="1238" y="4697"/>
                  </a:lnTo>
                  <a:lnTo>
                    <a:pt x="1245" y="4702"/>
                  </a:lnTo>
                  <a:lnTo>
                    <a:pt x="1250" y="4706"/>
                  </a:lnTo>
                  <a:lnTo>
                    <a:pt x="1256" y="4711"/>
                  </a:lnTo>
                  <a:lnTo>
                    <a:pt x="1261" y="4715"/>
                  </a:lnTo>
                  <a:lnTo>
                    <a:pt x="1267" y="4720"/>
                  </a:lnTo>
                  <a:lnTo>
                    <a:pt x="1273" y="4724"/>
                  </a:lnTo>
                  <a:lnTo>
                    <a:pt x="1279" y="4728"/>
                  </a:lnTo>
                  <a:lnTo>
                    <a:pt x="1284" y="4732"/>
                  </a:lnTo>
                  <a:lnTo>
                    <a:pt x="1290" y="4736"/>
                  </a:lnTo>
                  <a:lnTo>
                    <a:pt x="1295" y="4741"/>
                  </a:lnTo>
                  <a:lnTo>
                    <a:pt x="1302" y="4745"/>
                  </a:lnTo>
                  <a:lnTo>
                    <a:pt x="1307" y="4749"/>
                  </a:lnTo>
                  <a:lnTo>
                    <a:pt x="1313" y="4753"/>
                  </a:lnTo>
                  <a:lnTo>
                    <a:pt x="1318" y="4757"/>
                  </a:lnTo>
                  <a:lnTo>
                    <a:pt x="1324" y="4761"/>
                  </a:lnTo>
                  <a:lnTo>
                    <a:pt x="1331" y="4766"/>
                  </a:lnTo>
                  <a:lnTo>
                    <a:pt x="1336" y="4769"/>
                  </a:lnTo>
                  <a:lnTo>
                    <a:pt x="1342" y="4773"/>
                  </a:lnTo>
                  <a:lnTo>
                    <a:pt x="1347" y="4777"/>
                  </a:lnTo>
                  <a:lnTo>
                    <a:pt x="1354" y="4781"/>
                  </a:lnTo>
                  <a:lnTo>
                    <a:pt x="1359" y="4784"/>
                  </a:lnTo>
                  <a:lnTo>
                    <a:pt x="1365" y="4788"/>
                  </a:lnTo>
                  <a:lnTo>
                    <a:pt x="1370" y="4792"/>
                  </a:lnTo>
                  <a:lnTo>
                    <a:pt x="1376" y="4796"/>
                  </a:lnTo>
                  <a:lnTo>
                    <a:pt x="1381" y="4800"/>
                  </a:lnTo>
                  <a:lnTo>
                    <a:pt x="1388" y="4803"/>
                  </a:lnTo>
                  <a:lnTo>
                    <a:pt x="1393" y="4807"/>
                  </a:lnTo>
                  <a:lnTo>
                    <a:pt x="1399" y="4810"/>
                  </a:lnTo>
                  <a:lnTo>
                    <a:pt x="1404" y="4814"/>
                  </a:lnTo>
                  <a:lnTo>
                    <a:pt x="1411" y="4817"/>
                  </a:lnTo>
                  <a:lnTo>
                    <a:pt x="1417" y="4821"/>
                  </a:lnTo>
                  <a:lnTo>
                    <a:pt x="1422" y="4825"/>
                  </a:lnTo>
                  <a:lnTo>
                    <a:pt x="1428" y="4828"/>
                  </a:lnTo>
                  <a:lnTo>
                    <a:pt x="1433" y="4832"/>
                  </a:lnTo>
                  <a:lnTo>
                    <a:pt x="1440" y="4835"/>
                  </a:lnTo>
                  <a:lnTo>
                    <a:pt x="1445" y="4838"/>
                  </a:lnTo>
                  <a:lnTo>
                    <a:pt x="1451" y="4842"/>
                  </a:lnTo>
                  <a:lnTo>
                    <a:pt x="1456" y="4845"/>
                  </a:lnTo>
                  <a:lnTo>
                    <a:pt x="1462" y="4848"/>
                  </a:lnTo>
                  <a:lnTo>
                    <a:pt x="1468" y="4851"/>
                  </a:lnTo>
                  <a:lnTo>
                    <a:pt x="1474" y="4855"/>
                  </a:lnTo>
                  <a:lnTo>
                    <a:pt x="1479" y="4859"/>
                  </a:lnTo>
                  <a:lnTo>
                    <a:pt x="1485" y="4862"/>
                  </a:lnTo>
                  <a:lnTo>
                    <a:pt x="1490" y="4865"/>
                  </a:lnTo>
                  <a:lnTo>
                    <a:pt x="1497" y="4868"/>
                  </a:lnTo>
                  <a:lnTo>
                    <a:pt x="1502" y="4871"/>
                  </a:lnTo>
                  <a:lnTo>
                    <a:pt x="1508" y="4874"/>
                  </a:lnTo>
                  <a:lnTo>
                    <a:pt x="1514" y="4877"/>
                  </a:lnTo>
                  <a:lnTo>
                    <a:pt x="1519" y="4881"/>
                  </a:lnTo>
                  <a:lnTo>
                    <a:pt x="1526" y="4884"/>
                  </a:lnTo>
                  <a:lnTo>
                    <a:pt x="1531" y="4887"/>
                  </a:lnTo>
                  <a:lnTo>
                    <a:pt x="1537" y="4890"/>
                  </a:lnTo>
                  <a:lnTo>
                    <a:pt x="1542" y="4893"/>
                  </a:lnTo>
                  <a:lnTo>
                    <a:pt x="1548" y="4895"/>
                  </a:lnTo>
                  <a:lnTo>
                    <a:pt x="1554" y="4898"/>
                  </a:lnTo>
                  <a:lnTo>
                    <a:pt x="1560" y="4901"/>
                  </a:lnTo>
                  <a:lnTo>
                    <a:pt x="1565" y="4904"/>
                  </a:lnTo>
                  <a:lnTo>
                    <a:pt x="1571" y="4907"/>
                  </a:lnTo>
                  <a:lnTo>
                    <a:pt x="1576" y="4910"/>
                  </a:lnTo>
                  <a:lnTo>
                    <a:pt x="1583" y="4913"/>
                  </a:lnTo>
                  <a:lnTo>
                    <a:pt x="1588" y="4916"/>
                  </a:lnTo>
                  <a:lnTo>
                    <a:pt x="1594" y="4919"/>
                  </a:lnTo>
                  <a:lnTo>
                    <a:pt x="1600" y="4921"/>
                  </a:lnTo>
                  <a:lnTo>
                    <a:pt x="1605" y="4924"/>
                  </a:lnTo>
                  <a:lnTo>
                    <a:pt x="1612" y="4927"/>
                  </a:lnTo>
                  <a:lnTo>
                    <a:pt x="1617" y="4929"/>
                  </a:lnTo>
                  <a:lnTo>
                    <a:pt x="1623" y="4932"/>
                  </a:lnTo>
                  <a:lnTo>
                    <a:pt x="1628" y="4934"/>
                  </a:lnTo>
                  <a:lnTo>
                    <a:pt x="1634" y="4937"/>
                  </a:lnTo>
                  <a:lnTo>
                    <a:pt x="1640" y="4941"/>
                  </a:lnTo>
                  <a:lnTo>
                    <a:pt x="1646" y="4943"/>
                  </a:lnTo>
                  <a:lnTo>
                    <a:pt x="1651" y="4946"/>
                  </a:lnTo>
                  <a:lnTo>
                    <a:pt x="1657" y="4948"/>
                  </a:lnTo>
                  <a:lnTo>
                    <a:pt x="1662" y="4951"/>
                  </a:lnTo>
                  <a:lnTo>
                    <a:pt x="1669" y="4953"/>
                  </a:lnTo>
                  <a:lnTo>
                    <a:pt x="1674" y="4955"/>
                  </a:lnTo>
                  <a:lnTo>
                    <a:pt x="1680" y="4958"/>
                  </a:lnTo>
                  <a:lnTo>
                    <a:pt x="1685" y="4960"/>
                  </a:lnTo>
                  <a:lnTo>
                    <a:pt x="1691" y="4963"/>
                  </a:lnTo>
                  <a:lnTo>
                    <a:pt x="1698" y="4965"/>
                  </a:lnTo>
                  <a:lnTo>
                    <a:pt x="1703" y="4968"/>
                  </a:lnTo>
                  <a:lnTo>
                    <a:pt x="1709" y="4971"/>
                  </a:lnTo>
                  <a:lnTo>
                    <a:pt x="1714" y="4973"/>
                  </a:lnTo>
                  <a:lnTo>
                    <a:pt x="1720" y="4975"/>
                  </a:lnTo>
                  <a:lnTo>
                    <a:pt x="1726" y="4978"/>
                  </a:lnTo>
                  <a:lnTo>
                    <a:pt x="1732" y="4980"/>
                  </a:lnTo>
                  <a:lnTo>
                    <a:pt x="1737" y="4982"/>
                  </a:lnTo>
                  <a:lnTo>
                    <a:pt x="1743" y="4984"/>
                  </a:lnTo>
                  <a:lnTo>
                    <a:pt x="1748" y="4987"/>
                  </a:lnTo>
                  <a:lnTo>
                    <a:pt x="1755" y="4989"/>
                  </a:lnTo>
                  <a:lnTo>
                    <a:pt x="1760" y="4991"/>
                  </a:lnTo>
                  <a:lnTo>
                    <a:pt x="1766" y="4993"/>
                  </a:lnTo>
                  <a:lnTo>
                    <a:pt x="1771" y="4996"/>
                  </a:lnTo>
                  <a:lnTo>
                    <a:pt x="1777" y="4998"/>
                  </a:lnTo>
                  <a:lnTo>
                    <a:pt x="1784" y="5001"/>
                  </a:lnTo>
                  <a:lnTo>
                    <a:pt x="1789" y="5003"/>
                  </a:lnTo>
                  <a:lnTo>
                    <a:pt x="1795" y="5005"/>
                  </a:lnTo>
                  <a:lnTo>
                    <a:pt x="1800" y="5007"/>
                  </a:lnTo>
                  <a:lnTo>
                    <a:pt x="1806" y="5009"/>
                  </a:lnTo>
                  <a:lnTo>
                    <a:pt x="1812" y="5011"/>
                  </a:lnTo>
                  <a:lnTo>
                    <a:pt x="1818" y="5013"/>
                  </a:lnTo>
                  <a:lnTo>
                    <a:pt x="1823" y="5015"/>
                  </a:lnTo>
                  <a:lnTo>
                    <a:pt x="1829" y="5017"/>
                  </a:lnTo>
                  <a:lnTo>
                    <a:pt x="1834" y="5019"/>
                  </a:lnTo>
                  <a:lnTo>
                    <a:pt x="1841" y="5021"/>
                  </a:lnTo>
                  <a:lnTo>
                    <a:pt x="1846" y="5023"/>
                  </a:lnTo>
                  <a:lnTo>
                    <a:pt x="1852" y="5026"/>
                  </a:lnTo>
                  <a:lnTo>
                    <a:pt x="1857" y="5028"/>
                  </a:lnTo>
                  <a:lnTo>
                    <a:pt x="1863" y="5030"/>
                  </a:lnTo>
                  <a:lnTo>
                    <a:pt x="1869" y="5032"/>
                  </a:lnTo>
                  <a:lnTo>
                    <a:pt x="1875" y="5034"/>
                  </a:lnTo>
                  <a:lnTo>
                    <a:pt x="1881" y="5035"/>
                  </a:lnTo>
                  <a:lnTo>
                    <a:pt x="1886" y="5037"/>
                  </a:lnTo>
                  <a:lnTo>
                    <a:pt x="1892" y="5039"/>
                  </a:lnTo>
                  <a:lnTo>
                    <a:pt x="1898" y="5041"/>
                  </a:lnTo>
                  <a:lnTo>
                    <a:pt x="1904" y="5043"/>
                  </a:lnTo>
                  <a:lnTo>
                    <a:pt x="1909" y="5045"/>
                  </a:lnTo>
                  <a:lnTo>
                    <a:pt x="1915" y="5046"/>
                  </a:lnTo>
                  <a:lnTo>
                    <a:pt x="1920" y="5048"/>
                  </a:lnTo>
                  <a:lnTo>
                    <a:pt x="1927" y="5050"/>
                  </a:lnTo>
                  <a:lnTo>
                    <a:pt x="1932" y="5053"/>
                  </a:lnTo>
                  <a:lnTo>
                    <a:pt x="1938" y="5055"/>
                  </a:lnTo>
                  <a:lnTo>
                    <a:pt x="1943" y="5056"/>
                  </a:lnTo>
                  <a:lnTo>
                    <a:pt x="1949" y="5058"/>
                  </a:lnTo>
                  <a:lnTo>
                    <a:pt x="1955" y="5060"/>
                  </a:lnTo>
                  <a:lnTo>
                    <a:pt x="1961" y="5061"/>
                  </a:lnTo>
                  <a:lnTo>
                    <a:pt x="1967" y="5063"/>
                  </a:lnTo>
                  <a:lnTo>
                    <a:pt x="1972" y="5065"/>
                  </a:lnTo>
                  <a:lnTo>
                    <a:pt x="1978" y="5067"/>
                  </a:lnTo>
                  <a:lnTo>
                    <a:pt x="1984" y="5068"/>
                  </a:lnTo>
                  <a:lnTo>
                    <a:pt x="1990" y="5070"/>
                  </a:lnTo>
                  <a:lnTo>
                    <a:pt x="1995" y="5072"/>
                  </a:lnTo>
                  <a:lnTo>
                    <a:pt x="2001" y="5073"/>
                  </a:lnTo>
                  <a:lnTo>
                    <a:pt x="2006" y="5075"/>
                  </a:lnTo>
                  <a:lnTo>
                    <a:pt x="2013" y="5076"/>
                  </a:lnTo>
                  <a:lnTo>
                    <a:pt x="2018" y="5078"/>
                  </a:lnTo>
                  <a:lnTo>
                    <a:pt x="2024" y="5080"/>
                  </a:lnTo>
                  <a:lnTo>
                    <a:pt x="2029" y="5082"/>
                  </a:lnTo>
                  <a:lnTo>
                    <a:pt x="2035" y="5084"/>
                  </a:lnTo>
                  <a:lnTo>
                    <a:pt x="2041" y="5085"/>
                  </a:lnTo>
                  <a:lnTo>
                    <a:pt x="2047" y="5087"/>
                  </a:lnTo>
                  <a:lnTo>
                    <a:pt x="2052" y="5088"/>
                  </a:lnTo>
                  <a:lnTo>
                    <a:pt x="2058" y="5090"/>
                  </a:lnTo>
                  <a:lnTo>
                    <a:pt x="2064" y="5091"/>
                  </a:lnTo>
                  <a:lnTo>
                    <a:pt x="2070" y="5093"/>
                  </a:lnTo>
                  <a:lnTo>
                    <a:pt x="2076" y="5094"/>
                  </a:lnTo>
                  <a:lnTo>
                    <a:pt x="2081" y="5096"/>
                  </a:lnTo>
                  <a:lnTo>
                    <a:pt x="2087" y="5097"/>
                  </a:lnTo>
                  <a:lnTo>
                    <a:pt x="2092" y="5099"/>
                  </a:lnTo>
                  <a:lnTo>
                    <a:pt x="2099" y="5100"/>
                  </a:lnTo>
                  <a:lnTo>
                    <a:pt x="2104" y="5102"/>
                  </a:lnTo>
                  <a:lnTo>
                    <a:pt x="2110" y="5103"/>
                  </a:lnTo>
                  <a:lnTo>
                    <a:pt x="2115" y="5104"/>
                  </a:lnTo>
                  <a:lnTo>
                    <a:pt x="2121" y="5106"/>
                  </a:lnTo>
                  <a:lnTo>
                    <a:pt x="2127" y="5107"/>
                  </a:lnTo>
                  <a:lnTo>
                    <a:pt x="2133" y="5109"/>
                  </a:lnTo>
                  <a:lnTo>
                    <a:pt x="2138" y="5111"/>
                  </a:lnTo>
                  <a:lnTo>
                    <a:pt x="2144" y="5112"/>
                  </a:lnTo>
                  <a:lnTo>
                    <a:pt x="2150" y="5114"/>
                  </a:lnTo>
                  <a:lnTo>
                    <a:pt x="2156" y="5115"/>
                  </a:lnTo>
                  <a:lnTo>
                    <a:pt x="2162" y="5117"/>
                  </a:lnTo>
                  <a:lnTo>
                    <a:pt x="2167" y="5118"/>
                  </a:lnTo>
                  <a:lnTo>
                    <a:pt x="2173" y="5119"/>
                  </a:lnTo>
                  <a:lnTo>
                    <a:pt x="2178" y="5121"/>
                  </a:lnTo>
                  <a:lnTo>
                    <a:pt x="2185" y="5122"/>
                  </a:lnTo>
                  <a:lnTo>
                    <a:pt x="2190" y="5123"/>
                  </a:lnTo>
                  <a:lnTo>
                    <a:pt x="2196" y="5124"/>
                  </a:lnTo>
                  <a:lnTo>
                    <a:pt x="2201" y="5126"/>
                  </a:lnTo>
                  <a:lnTo>
                    <a:pt x="2207" y="5127"/>
                  </a:lnTo>
                  <a:lnTo>
                    <a:pt x="2213" y="5128"/>
                  </a:lnTo>
                  <a:lnTo>
                    <a:pt x="2219" y="5130"/>
                  </a:lnTo>
                  <a:lnTo>
                    <a:pt x="2224" y="5131"/>
                  </a:lnTo>
                  <a:lnTo>
                    <a:pt x="2230" y="5132"/>
                  </a:lnTo>
                  <a:lnTo>
                    <a:pt x="2235" y="5133"/>
                  </a:lnTo>
                  <a:lnTo>
                    <a:pt x="2242" y="5134"/>
                  </a:lnTo>
                  <a:lnTo>
                    <a:pt x="2248" y="5136"/>
                  </a:lnTo>
                  <a:lnTo>
                    <a:pt x="2253" y="5137"/>
                  </a:lnTo>
                  <a:lnTo>
                    <a:pt x="2259" y="5139"/>
                  </a:lnTo>
                  <a:lnTo>
                    <a:pt x="2264" y="5140"/>
                  </a:lnTo>
                  <a:lnTo>
                    <a:pt x="2271" y="5141"/>
                  </a:lnTo>
                  <a:lnTo>
                    <a:pt x="2276" y="5143"/>
                  </a:lnTo>
                  <a:lnTo>
                    <a:pt x="2282" y="5144"/>
                  </a:lnTo>
                  <a:lnTo>
                    <a:pt x="2287" y="5145"/>
                  </a:lnTo>
                  <a:lnTo>
                    <a:pt x="2293" y="5146"/>
                  </a:lnTo>
                  <a:lnTo>
                    <a:pt x="2299" y="5147"/>
                  </a:lnTo>
                  <a:lnTo>
                    <a:pt x="2305" y="5148"/>
                  </a:lnTo>
                  <a:lnTo>
                    <a:pt x="2310" y="5150"/>
                  </a:lnTo>
                  <a:lnTo>
                    <a:pt x="2316" y="5151"/>
                  </a:lnTo>
                  <a:lnTo>
                    <a:pt x="2321" y="5152"/>
                  </a:lnTo>
                  <a:lnTo>
                    <a:pt x="2328" y="5153"/>
                  </a:lnTo>
                  <a:lnTo>
                    <a:pt x="2334" y="5154"/>
                  </a:lnTo>
                  <a:lnTo>
                    <a:pt x="2339" y="5155"/>
                  </a:lnTo>
                  <a:lnTo>
                    <a:pt x="2345" y="5156"/>
                  </a:lnTo>
                  <a:lnTo>
                    <a:pt x="2350" y="5157"/>
                  </a:lnTo>
                  <a:lnTo>
                    <a:pt x="2357" y="5158"/>
                  </a:lnTo>
                  <a:lnTo>
                    <a:pt x="2362" y="5159"/>
                  </a:lnTo>
                  <a:lnTo>
                    <a:pt x="2368" y="5160"/>
                  </a:lnTo>
                  <a:lnTo>
                    <a:pt x="2373" y="5162"/>
                  </a:lnTo>
                  <a:lnTo>
                    <a:pt x="2379" y="5163"/>
                  </a:lnTo>
                  <a:lnTo>
                    <a:pt x="2385" y="5164"/>
                  </a:lnTo>
                  <a:lnTo>
                    <a:pt x="2391" y="5165"/>
                  </a:lnTo>
                  <a:lnTo>
                    <a:pt x="2396" y="5166"/>
                  </a:lnTo>
                  <a:lnTo>
                    <a:pt x="2402" y="5168"/>
                  </a:lnTo>
                  <a:lnTo>
                    <a:pt x="2407" y="5169"/>
                  </a:lnTo>
                  <a:lnTo>
                    <a:pt x="2414" y="5170"/>
                  </a:lnTo>
                  <a:lnTo>
                    <a:pt x="2419" y="5171"/>
                  </a:lnTo>
                  <a:lnTo>
                    <a:pt x="2425" y="5172"/>
                  </a:lnTo>
                  <a:lnTo>
                    <a:pt x="2431" y="5173"/>
                  </a:lnTo>
                  <a:lnTo>
                    <a:pt x="2436" y="5174"/>
                  </a:lnTo>
                  <a:lnTo>
                    <a:pt x="2443" y="5175"/>
                  </a:lnTo>
                  <a:lnTo>
                    <a:pt x="2448" y="5176"/>
                  </a:lnTo>
                  <a:lnTo>
                    <a:pt x="2454" y="5177"/>
                  </a:lnTo>
                  <a:lnTo>
                    <a:pt x="2459" y="5178"/>
                  </a:lnTo>
                  <a:lnTo>
                    <a:pt x="2465" y="5179"/>
                  </a:lnTo>
                  <a:lnTo>
                    <a:pt x="2471" y="5179"/>
                  </a:lnTo>
                  <a:lnTo>
                    <a:pt x="2477" y="5180"/>
                  </a:lnTo>
                  <a:lnTo>
                    <a:pt x="2482" y="5181"/>
                  </a:lnTo>
                  <a:lnTo>
                    <a:pt x="2488" y="5182"/>
                  </a:lnTo>
                  <a:lnTo>
                    <a:pt x="2493" y="5183"/>
                  </a:lnTo>
                  <a:lnTo>
                    <a:pt x="2500" y="5184"/>
                  </a:lnTo>
                  <a:lnTo>
                    <a:pt x="2505" y="5185"/>
                  </a:lnTo>
                  <a:lnTo>
                    <a:pt x="2511" y="5186"/>
                  </a:lnTo>
                  <a:lnTo>
                    <a:pt x="2517" y="5187"/>
                  </a:lnTo>
                  <a:lnTo>
                    <a:pt x="2522" y="5188"/>
                  </a:lnTo>
                  <a:lnTo>
                    <a:pt x="2529" y="5189"/>
                  </a:lnTo>
                  <a:lnTo>
                    <a:pt x="2534" y="5189"/>
                  </a:lnTo>
                  <a:lnTo>
                    <a:pt x="2540" y="5190"/>
                  </a:lnTo>
                  <a:lnTo>
                    <a:pt x="2545" y="5191"/>
                  </a:lnTo>
                  <a:lnTo>
                    <a:pt x="2551" y="5192"/>
                  </a:lnTo>
                  <a:lnTo>
                    <a:pt x="2557" y="5193"/>
                  </a:lnTo>
                  <a:lnTo>
                    <a:pt x="2563" y="5194"/>
                  </a:lnTo>
                  <a:lnTo>
                    <a:pt x="2568" y="5195"/>
                  </a:lnTo>
                  <a:lnTo>
                    <a:pt x="2574" y="5195"/>
                  </a:lnTo>
                  <a:lnTo>
                    <a:pt x="2579" y="5197"/>
                  </a:lnTo>
                  <a:lnTo>
                    <a:pt x="2586" y="5198"/>
                  </a:lnTo>
                  <a:lnTo>
                    <a:pt x="2591" y="5199"/>
                  </a:lnTo>
                  <a:lnTo>
                    <a:pt x="2597" y="5200"/>
                  </a:lnTo>
                  <a:lnTo>
                    <a:pt x="2602" y="5201"/>
                  </a:lnTo>
                  <a:lnTo>
                    <a:pt x="2608" y="5201"/>
                  </a:lnTo>
                  <a:lnTo>
                    <a:pt x="2615" y="5202"/>
                  </a:lnTo>
                  <a:lnTo>
                    <a:pt x="2620" y="5203"/>
                  </a:lnTo>
                  <a:lnTo>
                    <a:pt x="2626" y="5204"/>
                  </a:lnTo>
                  <a:lnTo>
                    <a:pt x="2631" y="5205"/>
                  </a:lnTo>
                  <a:lnTo>
                    <a:pt x="2637" y="5205"/>
                  </a:lnTo>
                  <a:lnTo>
                    <a:pt x="2643" y="5206"/>
                  </a:lnTo>
                  <a:lnTo>
                    <a:pt x="2649" y="5207"/>
                  </a:lnTo>
                  <a:lnTo>
                    <a:pt x="2654" y="5208"/>
                  </a:lnTo>
                  <a:lnTo>
                    <a:pt x="2660" y="5208"/>
                  </a:lnTo>
                  <a:lnTo>
                    <a:pt x="2665" y="5209"/>
                  </a:lnTo>
                  <a:lnTo>
                    <a:pt x="2672" y="5210"/>
                  </a:lnTo>
                  <a:lnTo>
                    <a:pt x="2677" y="5211"/>
                  </a:lnTo>
                  <a:lnTo>
                    <a:pt x="2683" y="5211"/>
                  </a:lnTo>
                  <a:lnTo>
                    <a:pt x="2688" y="5212"/>
                  </a:lnTo>
                  <a:lnTo>
                    <a:pt x="2694" y="5213"/>
                  </a:lnTo>
                  <a:lnTo>
                    <a:pt x="2701" y="5214"/>
                  </a:lnTo>
                  <a:lnTo>
                    <a:pt x="2706" y="5214"/>
                  </a:lnTo>
                  <a:lnTo>
                    <a:pt x="2712" y="5215"/>
                  </a:lnTo>
                  <a:lnTo>
                    <a:pt x="2717" y="5216"/>
                  </a:lnTo>
                  <a:lnTo>
                    <a:pt x="2723" y="5217"/>
                  </a:lnTo>
                  <a:lnTo>
                    <a:pt x="2729" y="5217"/>
                  </a:lnTo>
                  <a:lnTo>
                    <a:pt x="2735" y="5218"/>
                  </a:lnTo>
                  <a:lnTo>
                    <a:pt x="2740" y="5219"/>
                  </a:lnTo>
                  <a:lnTo>
                    <a:pt x="2746" y="5219"/>
                  </a:lnTo>
                  <a:lnTo>
                    <a:pt x="2751" y="5220"/>
                  </a:lnTo>
                  <a:lnTo>
                    <a:pt x="2758" y="5221"/>
                  </a:lnTo>
                  <a:lnTo>
                    <a:pt x="2763" y="5221"/>
                  </a:lnTo>
                  <a:lnTo>
                    <a:pt x="2769" y="5222"/>
                  </a:lnTo>
                  <a:lnTo>
                    <a:pt x="2774" y="5223"/>
                  </a:lnTo>
                  <a:lnTo>
                    <a:pt x="2780" y="5223"/>
                  </a:lnTo>
                  <a:lnTo>
                    <a:pt x="2786" y="5225"/>
                  </a:lnTo>
                  <a:lnTo>
                    <a:pt x="2792" y="5226"/>
                  </a:lnTo>
                  <a:lnTo>
                    <a:pt x="2798" y="5226"/>
                  </a:lnTo>
                  <a:lnTo>
                    <a:pt x="2803" y="5227"/>
                  </a:lnTo>
                  <a:lnTo>
                    <a:pt x="2809" y="5228"/>
                  </a:lnTo>
                  <a:lnTo>
                    <a:pt x="2815" y="5228"/>
                  </a:lnTo>
                  <a:lnTo>
                    <a:pt x="2821" y="5229"/>
                  </a:lnTo>
                  <a:lnTo>
                    <a:pt x="2826" y="5230"/>
                  </a:lnTo>
                  <a:lnTo>
                    <a:pt x="2832" y="5230"/>
                  </a:lnTo>
                  <a:lnTo>
                    <a:pt x="2837" y="5231"/>
                  </a:lnTo>
                  <a:lnTo>
                    <a:pt x="2844" y="5232"/>
                  </a:lnTo>
                  <a:lnTo>
                    <a:pt x="2849" y="5232"/>
                  </a:lnTo>
                  <a:lnTo>
                    <a:pt x="2855" y="5233"/>
                  </a:lnTo>
                  <a:lnTo>
                    <a:pt x="2860" y="5233"/>
                  </a:lnTo>
                  <a:lnTo>
                    <a:pt x="2866" y="5234"/>
                  </a:lnTo>
                  <a:lnTo>
                    <a:pt x="2872" y="5235"/>
                  </a:lnTo>
                  <a:lnTo>
                    <a:pt x="2878" y="5235"/>
                  </a:lnTo>
                  <a:lnTo>
                    <a:pt x="2884" y="5236"/>
                  </a:lnTo>
                  <a:lnTo>
                    <a:pt x="2889" y="5236"/>
                  </a:lnTo>
                  <a:lnTo>
                    <a:pt x="2896" y="5237"/>
                  </a:lnTo>
                  <a:lnTo>
                    <a:pt x="2901" y="5238"/>
                  </a:lnTo>
                  <a:lnTo>
                    <a:pt x="2907" y="5238"/>
                  </a:lnTo>
                  <a:lnTo>
                    <a:pt x="2912" y="5239"/>
                  </a:lnTo>
                  <a:lnTo>
                    <a:pt x="2918" y="5239"/>
                  </a:lnTo>
                  <a:lnTo>
                    <a:pt x="2923" y="5240"/>
                  </a:lnTo>
                  <a:lnTo>
                    <a:pt x="2930" y="5240"/>
                  </a:lnTo>
                  <a:lnTo>
                    <a:pt x="2935" y="5241"/>
                  </a:lnTo>
                  <a:lnTo>
                    <a:pt x="2941" y="5242"/>
                  </a:lnTo>
                  <a:lnTo>
                    <a:pt x="2946" y="5242"/>
                  </a:lnTo>
                  <a:lnTo>
                    <a:pt x="2953" y="5243"/>
                  </a:lnTo>
                  <a:lnTo>
                    <a:pt x="2958" y="5243"/>
                  </a:lnTo>
                  <a:lnTo>
                    <a:pt x="2964" y="5244"/>
                  </a:lnTo>
                  <a:lnTo>
                    <a:pt x="2969" y="5244"/>
                  </a:lnTo>
                  <a:lnTo>
                    <a:pt x="2975" y="5245"/>
                  </a:lnTo>
                  <a:lnTo>
                    <a:pt x="2982" y="5245"/>
                  </a:lnTo>
                  <a:lnTo>
                    <a:pt x="2987" y="5246"/>
                  </a:lnTo>
                  <a:lnTo>
                    <a:pt x="2993" y="5246"/>
                  </a:lnTo>
                  <a:lnTo>
                    <a:pt x="2998" y="5247"/>
                  </a:lnTo>
                  <a:lnTo>
                    <a:pt x="3004" y="5248"/>
                  </a:lnTo>
                  <a:lnTo>
                    <a:pt x="3009" y="5248"/>
                  </a:lnTo>
                  <a:lnTo>
                    <a:pt x="3016" y="5249"/>
                  </a:lnTo>
                  <a:lnTo>
                    <a:pt x="3021" y="5249"/>
                  </a:lnTo>
                  <a:lnTo>
                    <a:pt x="3027" y="5250"/>
                  </a:lnTo>
                  <a:lnTo>
                    <a:pt x="3032" y="5250"/>
                  </a:lnTo>
                  <a:lnTo>
                    <a:pt x="3039" y="5251"/>
                  </a:lnTo>
                  <a:lnTo>
                    <a:pt x="3044" y="5251"/>
                  </a:lnTo>
                  <a:lnTo>
                    <a:pt x="3050" y="5252"/>
                  </a:lnTo>
                  <a:lnTo>
                    <a:pt x="3055" y="5252"/>
                  </a:lnTo>
                  <a:lnTo>
                    <a:pt x="3061" y="5254"/>
                  </a:lnTo>
                  <a:lnTo>
                    <a:pt x="3068" y="5254"/>
                  </a:lnTo>
                  <a:lnTo>
                    <a:pt x="3073" y="5255"/>
                  </a:lnTo>
                  <a:lnTo>
                    <a:pt x="3079" y="5255"/>
                  </a:lnTo>
                  <a:lnTo>
                    <a:pt x="3084" y="5256"/>
                  </a:lnTo>
                  <a:lnTo>
                    <a:pt x="3090" y="5256"/>
                  </a:lnTo>
                  <a:lnTo>
                    <a:pt x="3096" y="5256"/>
                  </a:lnTo>
                  <a:lnTo>
                    <a:pt x="3102" y="5257"/>
                  </a:lnTo>
                  <a:lnTo>
                    <a:pt x="3107" y="5257"/>
                  </a:lnTo>
                  <a:lnTo>
                    <a:pt x="3113" y="5258"/>
                  </a:lnTo>
                  <a:lnTo>
                    <a:pt x="3118" y="5258"/>
                  </a:lnTo>
                  <a:lnTo>
                    <a:pt x="3125" y="5259"/>
                  </a:lnTo>
                  <a:lnTo>
                    <a:pt x="3130" y="5259"/>
                  </a:lnTo>
                  <a:lnTo>
                    <a:pt x="3136" y="5260"/>
                  </a:lnTo>
                  <a:lnTo>
                    <a:pt x="3141" y="5260"/>
                  </a:lnTo>
                  <a:lnTo>
                    <a:pt x="3147" y="5261"/>
                  </a:lnTo>
                  <a:lnTo>
                    <a:pt x="3153" y="5261"/>
                  </a:lnTo>
                  <a:lnTo>
                    <a:pt x="3159" y="5262"/>
                  </a:lnTo>
                  <a:lnTo>
                    <a:pt x="3165" y="5262"/>
                  </a:lnTo>
                  <a:lnTo>
                    <a:pt x="3170" y="5262"/>
                  </a:lnTo>
                  <a:lnTo>
                    <a:pt x="3176" y="5263"/>
                  </a:lnTo>
                  <a:lnTo>
                    <a:pt x="3182" y="5263"/>
                  </a:lnTo>
                  <a:lnTo>
                    <a:pt x="3188" y="5264"/>
                  </a:lnTo>
                  <a:lnTo>
                    <a:pt x="3193" y="5264"/>
                  </a:lnTo>
                  <a:lnTo>
                    <a:pt x="3199" y="5265"/>
                  </a:lnTo>
                  <a:lnTo>
                    <a:pt x="3204" y="5265"/>
                  </a:lnTo>
                  <a:lnTo>
                    <a:pt x="3211" y="5265"/>
                  </a:lnTo>
                  <a:lnTo>
                    <a:pt x="3216" y="5266"/>
                  </a:lnTo>
                  <a:lnTo>
                    <a:pt x="3222" y="5266"/>
                  </a:lnTo>
                  <a:lnTo>
                    <a:pt x="3227" y="5267"/>
                  </a:lnTo>
                  <a:lnTo>
                    <a:pt x="3233" y="5267"/>
                  </a:lnTo>
                  <a:lnTo>
                    <a:pt x="3239" y="5267"/>
                  </a:lnTo>
                  <a:lnTo>
                    <a:pt x="3245" y="5268"/>
                  </a:lnTo>
                  <a:lnTo>
                    <a:pt x="3251" y="5268"/>
                  </a:lnTo>
                  <a:lnTo>
                    <a:pt x="3256" y="5269"/>
                  </a:lnTo>
                  <a:lnTo>
                    <a:pt x="3262" y="5269"/>
                  </a:lnTo>
                  <a:lnTo>
                    <a:pt x="3268" y="5269"/>
                  </a:lnTo>
                  <a:lnTo>
                    <a:pt x="3274" y="5270"/>
                  </a:lnTo>
                  <a:lnTo>
                    <a:pt x="3279" y="5270"/>
                  </a:lnTo>
                  <a:lnTo>
                    <a:pt x="3285" y="5271"/>
                  </a:lnTo>
                  <a:lnTo>
                    <a:pt x="3290" y="5271"/>
                  </a:lnTo>
                  <a:lnTo>
                    <a:pt x="3297" y="5271"/>
                  </a:lnTo>
                  <a:lnTo>
                    <a:pt x="3302" y="5272"/>
                  </a:lnTo>
                  <a:lnTo>
                    <a:pt x="3308" y="5272"/>
                  </a:lnTo>
                  <a:lnTo>
                    <a:pt x="3313" y="5273"/>
                  </a:lnTo>
                  <a:lnTo>
                    <a:pt x="3319" y="5273"/>
                  </a:lnTo>
                  <a:lnTo>
                    <a:pt x="3325" y="5273"/>
                  </a:lnTo>
                  <a:lnTo>
                    <a:pt x="3331" y="5274"/>
                  </a:lnTo>
                  <a:lnTo>
                    <a:pt x="3336" y="5274"/>
                  </a:lnTo>
                  <a:lnTo>
                    <a:pt x="3342" y="5274"/>
                  </a:lnTo>
                  <a:lnTo>
                    <a:pt x="3348" y="5275"/>
                  </a:lnTo>
                  <a:lnTo>
                    <a:pt x="3354" y="5275"/>
                  </a:lnTo>
                  <a:lnTo>
                    <a:pt x="3360" y="5275"/>
                  </a:lnTo>
                  <a:lnTo>
                    <a:pt x="3365" y="5276"/>
                  </a:lnTo>
                  <a:lnTo>
                    <a:pt x="3371" y="5276"/>
                  </a:lnTo>
                  <a:lnTo>
                    <a:pt x="3376" y="5277"/>
                  </a:lnTo>
                  <a:lnTo>
                    <a:pt x="3383" y="5277"/>
                  </a:lnTo>
                  <a:lnTo>
                    <a:pt x="3388" y="5277"/>
                  </a:lnTo>
                  <a:lnTo>
                    <a:pt x="3394" y="5278"/>
                  </a:lnTo>
                  <a:lnTo>
                    <a:pt x="3399" y="5278"/>
                  </a:lnTo>
                  <a:lnTo>
                    <a:pt x="3405" y="5278"/>
                  </a:lnTo>
                  <a:lnTo>
                    <a:pt x="3411" y="5279"/>
                  </a:lnTo>
                  <a:lnTo>
                    <a:pt x="3417" y="5279"/>
                  </a:lnTo>
                  <a:lnTo>
                    <a:pt x="3422" y="5279"/>
                  </a:lnTo>
                  <a:lnTo>
                    <a:pt x="3428" y="5280"/>
                  </a:lnTo>
                  <a:lnTo>
                    <a:pt x="3434" y="5280"/>
                  </a:lnTo>
                  <a:lnTo>
                    <a:pt x="3440" y="5280"/>
                  </a:lnTo>
                  <a:lnTo>
                    <a:pt x="3446" y="5281"/>
                  </a:lnTo>
                  <a:lnTo>
                    <a:pt x="3451" y="5281"/>
                  </a:lnTo>
                  <a:lnTo>
                    <a:pt x="3457" y="5281"/>
                  </a:lnTo>
                  <a:lnTo>
                    <a:pt x="3462" y="5283"/>
                  </a:lnTo>
                  <a:lnTo>
                    <a:pt x="3469" y="5283"/>
                  </a:lnTo>
                  <a:lnTo>
                    <a:pt x="3474" y="5283"/>
                  </a:lnTo>
                  <a:lnTo>
                    <a:pt x="3480" y="5284"/>
                  </a:lnTo>
                  <a:lnTo>
                    <a:pt x="3485" y="5284"/>
                  </a:lnTo>
                  <a:lnTo>
                    <a:pt x="3491" y="5284"/>
                  </a:lnTo>
                  <a:lnTo>
                    <a:pt x="3497" y="5285"/>
                  </a:lnTo>
                  <a:lnTo>
                    <a:pt x="3503" y="5285"/>
                  </a:lnTo>
                  <a:lnTo>
                    <a:pt x="3508" y="5285"/>
                  </a:lnTo>
                  <a:lnTo>
                    <a:pt x="3514" y="5285"/>
                  </a:lnTo>
                  <a:lnTo>
                    <a:pt x="3519" y="5286"/>
                  </a:lnTo>
                  <a:lnTo>
                    <a:pt x="3526" y="5286"/>
                  </a:lnTo>
                  <a:lnTo>
                    <a:pt x="3532" y="5286"/>
                  </a:lnTo>
                  <a:lnTo>
                    <a:pt x="3537" y="5287"/>
                  </a:lnTo>
                  <a:lnTo>
                    <a:pt x="3543" y="5287"/>
                  </a:lnTo>
                  <a:lnTo>
                    <a:pt x="3548" y="5287"/>
                  </a:lnTo>
                  <a:lnTo>
                    <a:pt x="3555" y="5288"/>
                  </a:lnTo>
                  <a:lnTo>
                    <a:pt x="3560" y="5288"/>
                  </a:lnTo>
                  <a:lnTo>
                    <a:pt x="3566" y="5288"/>
                  </a:lnTo>
                  <a:lnTo>
                    <a:pt x="3571" y="5288"/>
                  </a:lnTo>
                  <a:lnTo>
                    <a:pt x="3577" y="5289"/>
                  </a:lnTo>
                  <a:lnTo>
                    <a:pt x="3583" y="5289"/>
                  </a:lnTo>
                  <a:lnTo>
                    <a:pt x="3589" y="5289"/>
                  </a:lnTo>
                  <a:lnTo>
                    <a:pt x="3594" y="5290"/>
                  </a:lnTo>
                  <a:lnTo>
                    <a:pt x="3600" y="5290"/>
                  </a:lnTo>
                  <a:lnTo>
                    <a:pt x="3605" y="5290"/>
                  </a:lnTo>
                  <a:lnTo>
                    <a:pt x="3612" y="5290"/>
                  </a:lnTo>
                  <a:lnTo>
                    <a:pt x="3618" y="5291"/>
                  </a:lnTo>
                  <a:lnTo>
                    <a:pt x="3623" y="5291"/>
                  </a:lnTo>
                  <a:lnTo>
                    <a:pt x="3629" y="5291"/>
                  </a:lnTo>
                  <a:lnTo>
                    <a:pt x="3634" y="5291"/>
                  </a:lnTo>
                  <a:lnTo>
                    <a:pt x="3641" y="5292"/>
                  </a:lnTo>
                  <a:lnTo>
                    <a:pt x="3646" y="5292"/>
                  </a:lnTo>
                  <a:lnTo>
                    <a:pt x="3652" y="5292"/>
                  </a:lnTo>
                  <a:lnTo>
                    <a:pt x="3657" y="5292"/>
                  </a:lnTo>
                  <a:lnTo>
                    <a:pt x="3663" y="5293"/>
                  </a:lnTo>
                  <a:lnTo>
                    <a:pt x="3669" y="5293"/>
                  </a:lnTo>
                  <a:lnTo>
                    <a:pt x="3675" y="5293"/>
                  </a:lnTo>
                  <a:lnTo>
                    <a:pt x="3680" y="5294"/>
                  </a:lnTo>
                  <a:lnTo>
                    <a:pt x="3686" y="5294"/>
                  </a:lnTo>
                  <a:lnTo>
                    <a:pt x="3691" y="5294"/>
                  </a:lnTo>
                  <a:lnTo>
                    <a:pt x="3698" y="5294"/>
                  </a:lnTo>
                  <a:lnTo>
                    <a:pt x="3703" y="5295"/>
                  </a:lnTo>
                  <a:lnTo>
                    <a:pt x="3709" y="5295"/>
                  </a:lnTo>
                  <a:lnTo>
                    <a:pt x="3715" y="5295"/>
                  </a:lnTo>
                  <a:lnTo>
                    <a:pt x="3720" y="5295"/>
                  </a:lnTo>
                  <a:lnTo>
                    <a:pt x="3727" y="5296"/>
                  </a:lnTo>
                  <a:lnTo>
                    <a:pt x="3732" y="5296"/>
                  </a:lnTo>
                  <a:lnTo>
                    <a:pt x="3738" y="5296"/>
                  </a:lnTo>
                  <a:lnTo>
                    <a:pt x="3743" y="5296"/>
                  </a:lnTo>
                  <a:lnTo>
                    <a:pt x="3749" y="5297"/>
                  </a:lnTo>
                  <a:lnTo>
                    <a:pt x="3755" y="5297"/>
                  </a:lnTo>
                  <a:lnTo>
                    <a:pt x="3761" y="5297"/>
                  </a:lnTo>
                  <a:lnTo>
                    <a:pt x="3766" y="5297"/>
                  </a:lnTo>
                  <a:lnTo>
                    <a:pt x="3772" y="5297"/>
                  </a:lnTo>
                  <a:lnTo>
                    <a:pt x="3777" y="5298"/>
                  </a:lnTo>
                  <a:lnTo>
                    <a:pt x="3784" y="5298"/>
                  </a:lnTo>
                  <a:lnTo>
                    <a:pt x="3789" y="5298"/>
                  </a:lnTo>
                  <a:lnTo>
                    <a:pt x="3795" y="5298"/>
                  </a:lnTo>
                  <a:lnTo>
                    <a:pt x="3801" y="5299"/>
                  </a:lnTo>
                  <a:lnTo>
                    <a:pt x="3806" y="5299"/>
                  </a:lnTo>
                  <a:lnTo>
                    <a:pt x="3813" y="5299"/>
                  </a:lnTo>
                  <a:lnTo>
                    <a:pt x="3818" y="5299"/>
                  </a:lnTo>
                  <a:lnTo>
                    <a:pt x="3824" y="5299"/>
                  </a:lnTo>
                  <a:lnTo>
                    <a:pt x="3829" y="5300"/>
                  </a:lnTo>
                  <a:lnTo>
                    <a:pt x="3835" y="5300"/>
                  </a:lnTo>
                  <a:lnTo>
                    <a:pt x="3841" y="5300"/>
                  </a:lnTo>
                  <a:lnTo>
                    <a:pt x="3847" y="5300"/>
                  </a:lnTo>
                  <a:lnTo>
                    <a:pt x="3852" y="5301"/>
                  </a:lnTo>
                  <a:lnTo>
                    <a:pt x="3858" y="5301"/>
                  </a:lnTo>
                  <a:lnTo>
                    <a:pt x="3863" y="5301"/>
                  </a:lnTo>
                  <a:lnTo>
                    <a:pt x="3870" y="5301"/>
                  </a:lnTo>
                  <a:lnTo>
                    <a:pt x="3875" y="5301"/>
                  </a:lnTo>
                  <a:lnTo>
                    <a:pt x="3881" y="5302"/>
                  </a:lnTo>
                  <a:lnTo>
                    <a:pt x="3886" y="5302"/>
                  </a:lnTo>
                  <a:lnTo>
                    <a:pt x="3892" y="5302"/>
                  </a:lnTo>
                  <a:lnTo>
                    <a:pt x="3899" y="5302"/>
                  </a:lnTo>
                  <a:lnTo>
                    <a:pt x="3904" y="5302"/>
                  </a:lnTo>
                  <a:lnTo>
                    <a:pt x="3910" y="5303"/>
                  </a:lnTo>
                  <a:lnTo>
                    <a:pt x="3915" y="5303"/>
                  </a:lnTo>
                  <a:lnTo>
                    <a:pt x="3921" y="5303"/>
                  </a:lnTo>
                  <a:lnTo>
                    <a:pt x="3927" y="5303"/>
                  </a:lnTo>
                  <a:lnTo>
                    <a:pt x="3933" y="5303"/>
                  </a:lnTo>
                  <a:lnTo>
                    <a:pt x="3938" y="5304"/>
                  </a:lnTo>
                  <a:lnTo>
                    <a:pt x="3944" y="5304"/>
                  </a:lnTo>
                  <a:lnTo>
                    <a:pt x="3949" y="5304"/>
                  </a:lnTo>
                  <a:lnTo>
                    <a:pt x="3956" y="5304"/>
                  </a:lnTo>
                  <a:lnTo>
                    <a:pt x="3961" y="5304"/>
                  </a:lnTo>
                  <a:lnTo>
                    <a:pt x="3967" y="5305"/>
                  </a:lnTo>
                  <a:lnTo>
                    <a:pt x="3972" y="5305"/>
                  </a:lnTo>
                  <a:lnTo>
                    <a:pt x="3978" y="5305"/>
                  </a:lnTo>
                  <a:lnTo>
                    <a:pt x="3985" y="5305"/>
                  </a:lnTo>
                  <a:lnTo>
                    <a:pt x="3990" y="5305"/>
                  </a:lnTo>
                  <a:lnTo>
                    <a:pt x="3996" y="5306"/>
                  </a:lnTo>
                  <a:lnTo>
                    <a:pt x="4001" y="5306"/>
                  </a:lnTo>
                  <a:lnTo>
                    <a:pt x="4007" y="5306"/>
                  </a:lnTo>
                  <a:lnTo>
                    <a:pt x="4013" y="5306"/>
                  </a:lnTo>
                  <a:lnTo>
                    <a:pt x="4019" y="5306"/>
                  </a:lnTo>
                  <a:lnTo>
                    <a:pt x="4024" y="5306"/>
                  </a:lnTo>
                  <a:lnTo>
                    <a:pt x="4030" y="5307"/>
                  </a:lnTo>
                  <a:lnTo>
                    <a:pt x="4035" y="5307"/>
                  </a:lnTo>
                  <a:lnTo>
                    <a:pt x="4042" y="5307"/>
                  </a:lnTo>
                  <a:lnTo>
                    <a:pt x="4047" y="5307"/>
                  </a:lnTo>
                  <a:lnTo>
                    <a:pt x="4053" y="5307"/>
                  </a:lnTo>
                  <a:lnTo>
                    <a:pt x="4058" y="5308"/>
                  </a:lnTo>
                  <a:lnTo>
                    <a:pt x="4064" y="5308"/>
                  </a:lnTo>
                  <a:lnTo>
                    <a:pt x="4070" y="5308"/>
                  </a:lnTo>
                  <a:lnTo>
                    <a:pt x="4076" y="5308"/>
                  </a:lnTo>
                  <a:lnTo>
                    <a:pt x="4082" y="5308"/>
                  </a:lnTo>
                  <a:lnTo>
                    <a:pt x="4087" y="5308"/>
                  </a:lnTo>
                  <a:lnTo>
                    <a:pt x="4093" y="5309"/>
                  </a:lnTo>
                  <a:lnTo>
                    <a:pt x="4099" y="5309"/>
                  </a:lnTo>
                  <a:lnTo>
                    <a:pt x="4105" y="5309"/>
                  </a:lnTo>
                  <a:lnTo>
                    <a:pt x="4110" y="5309"/>
                  </a:lnTo>
                  <a:lnTo>
                    <a:pt x="4116" y="5309"/>
                  </a:lnTo>
                  <a:lnTo>
                    <a:pt x="4121" y="5309"/>
                  </a:lnTo>
                  <a:lnTo>
                    <a:pt x="4128" y="5311"/>
                  </a:lnTo>
                  <a:lnTo>
                    <a:pt x="4133" y="5311"/>
                  </a:lnTo>
                  <a:lnTo>
                    <a:pt x="4139" y="5311"/>
                  </a:lnTo>
                  <a:lnTo>
                    <a:pt x="4144" y="5311"/>
                  </a:lnTo>
                  <a:lnTo>
                    <a:pt x="4150" y="5311"/>
                  </a:lnTo>
                  <a:lnTo>
                    <a:pt x="4156" y="5311"/>
                  </a:lnTo>
                  <a:lnTo>
                    <a:pt x="4162" y="5312"/>
                  </a:lnTo>
                  <a:lnTo>
                    <a:pt x="4168" y="5312"/>
                  </a:lnTo>
                  <a:lnTo>
                    <a:pt x="4173" y="5312"/>
                  </a:lnTo>
                  <a:lnTo>
                    <a:pt x="4179" y="5312"/>
                  </a:lnTo>
                  <a:lnTo>
                    <a:pt x="4185" y="5312"/>
                  </a:lnTo>
                  <a:lnTo>
                    <a:pt x="4191" y="5312"/>
                  </a:lnTo>
                  <a:lnTo>
                    <a:pt x="4196" y="5312"/>
                  </a:lnTo>
                  <a:lnTo>
                    <a:pt x="4202" y="5313"/>
                  </a:lnTo>
                  <a:lnTo>
                    <a:pt x="4207" y="5313"/>
                  </a:lnTo>
                  <a:lnTo>
                    <a:pt x="4214" y="5313"/>
                  </a:lnTo>
                  <a:lnTo>
                    <a:pt x="4219" y="5313"/>
                  </a:lnTo>
                  <a:lnTo>
                    <a:pt x="4225" y="5313"/>
                  </a:lnTo>
                  <a:lnTo>
                    <a:pt x="4230" y="5313"/>
                  </a:lnTo>
                  <a:lnTo>
                    <a:pt x="4236" y="5313"/>
                  </a:lnTo>
                  <a:lnTo>
                    <a:pt x="4242" y="5314"/>
                  </a:lnTo>
                  <a:lnTo>
                    <a:pt x="4248" y="5314"/>
                  </a:lnTo>
                  <a:lnTo>
                    <a:pt x="4253" y="5314"/>
                  </a:lnTo>
                  <a:lnTo>
                    <a:pt x="4259" y="5314"/>
                  </a:lnTo>
                  <a:lnTo>
                    <a:pt x="4265" y="5314"/>
                  </a:lnTo>
                  <a:lnTo>
                    <a:pt x="4271" y="5314"/>
                  </a:lnTo>
                  <a:lnTo>
                    <a:pt x="4277" y="5314"/>
                  </a:lnTo>
                  <a:lnTo>
                    <a:pt x="4282" y="5315"/>
                  </a:lnTo>
                  <a:lnTo>
                    <a:pt x="4288" y="5315"/>
                  </a:lnTo>
                  <a:lnTo>
                    <a:pt x="4293" y="5315"/>
                  </a:lnTo>
                  <a:lnTo>
                    <a:pt x="4300" y="5315"/>
                  </a:lnTo>
                  <a:lnTo>
                    <a:pt x="4305" y="5315"/>
                  </a:lnTo>
                  <a:lnTo>
                    <a:pt x="4311" y="5315"/>
                  </a:lnTo>
                  <a:lnTo>
                    <a:pt x="4316" y="5315"/>
                  </a:lnTo>
                  <a:lnTo>
                    <a:pt x="4322" y="5316"/>
                  </a:lnTo>
                  <a:lnTo>
                    <a:pt x="4328" y="5316"/>
                  </a:lnTo>
                  <a:lnTo>
                    <a:pt x="4334" y="5316"/>
                  </a:lnTo>
                  <a:lnTo>
                    <a:pt x="4339" y="5316"/>
                  </a:lnTo>
                  <a:lnTo>
                    <a:pt x="4345" y="5316"/>
                  </a:lnTo>
                  <a:lnTo>
                    <a:pt x="4351" y="5316"/>
                  </a:lnTo>
                  <a:lnTo>
                    <a:pt x="4357" y="5316"/>
                  </a:lnTo>
                  <a:lnTo>
                    <a:pt x="4363" y="5316"/>
                  </a:lnTo>
                  <a:lnTo>
                    <a:pt x="4368" y="5317"/>
                  </a:lnTo>
                  <a:lnTo>
                    <a:pt x="4374" y="5317"/>
                  </a:lnTo>
                  <a:lnTo>
                    <a:pt x="4379" y="5317"/>
                  </a:lnTo>
                  <a:lnTo>
                    <a:pt x="4386" y="5317"/>
                  </a:lnTo>
                  <a:lnTo>
                    <a:pt x="4391" y="5317"/>
                  </a:lnTo>
                  <a:lnTo>
                    <a:pt x="4397" y="5317"/>
                  </a:lnTo>
                  <a:lnTo>
                    <a:pt x="4402" y="5317"/>
                  </a:lnTo>
                  <a:lnTo>
                    <a:pt x="4408" y="5317"/>
                  </a:lnTo>
                  <a:lnTo>
                    <a:pt x="4414" y="5318"/>
                  </a:lnTo>
                  <a:lnTo>
                    <a:pt x="4420" y="5318"/>
                  </a:lnTo>
                  <a:lnTo>
                    <a:pt x="4425" y="5318"/>
                  </a:lnTo>
                  <a:lnTo>
                    <a:pt x="4431" y="5318"/>
                  </a:lnTo>
                  <a:lnTo>
                    <a:pt x="4436" y="5318"/>
                  </a:lnTo>
                  <a:lnTo>
                    <a:pt x="4443" y="5318"/>
                  </a:lnTo>
                  <a:lnTo>
                    <a:pt x="4449" y="5318"/>
                  </a:lnTo>
                  <a:lnTo>
                    <a:pt x="4454" y="5318"/>
                  </a:lnTo>
                  <a:lnTo>
                    <a:pt x="4460" y="5319"/>
                  </a:lnTo>
                  <a:lnTo>
                    <a:pt x="4465" y="5319"/>
                  </a:lnTo>
                  <a:lnTo>
                    <a:pt x="4472" y="5319"/>
                  </a:lnTo>
                  <a:lnTo>
                    <a:pt x="4477" y="5319"/>
                  </a:lnTo>
                  <a:lnTo>
                    <a:pt x="4483" y="5319"/>
                  </a:lnTo>
                  <a:lnTo>
                    <a:pt x="4488" y="5319"/>
                  </a:lnTo>
                  <a:lnTo>
                    <a:pt x="4494" y="5319"/>
                  </a:lnTo>
                  <a:lnTo>
                    <a:pt x="4500" y="5319"/>
                  </a:lnTo>
                  <a:lnTo>
                    <a:pt x="4506" y="5319"/>
                  </a:lnTo>
                  <a:lnTo>
                    <a:pt x="4511" y="5320"/>
                  </a:lnTo>
                  <a:lnTo>
                    <a:pt x="4517" y="5320"/>
                  </a:lnTo>
                  <a:lnTo>
                    <a:pt x="4522" y="5320"/>
                  </a:lnTo>
                  <a:lnTo>
                    <a:pt x="4529" y="5320"/>
                  </a:lnTo>
                  <a:lnTo>
                    <a:pt x="4535" y="5320"/>
                  </a:lnTo>
                  <a:lnTo>
                    <a:pt x="4540" y="5320"/>
                  </a:lnTo>
                  <a:lnTo>
                    <a:pt x="4546" y="5320"/>
                  </a:lnTo>
                  <a:lnTo>
                    <a:pt x="4551" y="5320"/>
                  </a:lnTo>
                  <a:lnTo>
                    <a:pt x="4558" y="5320"/>
                  </a:lnTo>
                  <a:lnTo>
                    <a:pt x="4563" y="5321"/>
                  </a:lnTo>
                  <a:lnTo>
                    <a:pt x="4569" y="5321"/>
                  </a:lnTo>
                  <a:lnTo>
                    <a:pt x="4574" y="5321"/>
                  </a:lnTo>
                  <a:lnTo>
                    <a:pt x="4581" y="5321"/>
                  </a:lnTo>
                  <a:lnTo>
                    <a:pt x="4586" y="5321"/>
                  </a:lnTo>
                  <a:lnTo>
                    <a:pt x="4592" y="5321"/>
                  </a:lnTo>
                  <a:lnTo>
                    <a:pt x="4597" y="5321"/>
                  </a:lnTo>
                  <a:lnTo>
                    <a:pt x="4603" y="5321"/>
                  </a:lnTo>
                  <a:lnTo>
                    <a:pt x="4608" y="5321"/>
                  </a:lnTo>
                  <a:lnTo>
                    <a:pt x="4615" y="5321"/>
                  </a:lnTo>
                  <a:lnTo>
                    <a:pt x="4620" y="5322"/>
                  </a:lnTo>
                  <a:lnTo>
                    <a:pt x="4626" y="5322"/>
                  </a:lnTo>
                  <a:lnTo>
                    <a:pt x="4632" y="5322"/>
                  </a:lnTo>
                  <a:lnTo>
                    <a:pt x="4638" y="5322"/>
                  </a:lnTo>
                  <a:lnTo>
                    <a:pt x="4644" y="5322"/>
                  </a:lnTo>
                  <a:lnTo>
                    <a:pt x="4649" y="5322"/>
                  </a:lnTo>
                  <a:lnTo>
                    <a:pt x="4655" y="5322"/>
                  </a:lnTo>
                  <a:lnTo>
                    <a:pt x="4660" y="5322"/>
                  </a:lnTo>
                  <a:lnTo>
                    <a:pt x="4667" y="5322"/>
                  </a:lnTo>
                  <a:lnTo>
                    <a:pt x="4672" y="5322"/>
                  </a:lnTo>
                  <a:lnTo>
                    <a:pt x="4678" y="5322"/>
                  </a:lnTo>
                  <a:lnTo>
                    <a:pt x="4683" y="5323"/>
                  </a:lnTo>
                  <a:lnTo>
                    <a:pt x="4689" y="5323"/>
                  </a:lnTo>
                  <a:lnTo>
                    <a:pt x="4694" y="5323"/>
                  </a:lnTo>
                  <a:lnTo>
                    <a:pt x="4701" y="5323"/>
                  </a:lnTo>
                  <a:lnTo>
                    <a:pt x="4706" y="5323"/>
                  </a:lnTo>
                  <a:lnTo>
                    <a:pt x="4712" y="5323"/>
                  </a:lnTo>
                  <a:lnTo>
                    <a:pt x="4718" y="5323"/>
                  </a:lnTo>
                  <a:lnTo>
                    <a:pt x="4724" y="5323"/>
                  </a:lnTo>
                  <a:lnTo>
                    <a:pt x="4730" y="5323"/>
                  </a:lnTo>
                  <a:lnTo>
                    <a:pt x="4735" y="5323"/>
                  </a:lnTo>
                  <a:lnTo>
                    <a:pt x="4741" y="5323"/>
                  </a:lnTo>
                  <a:lnTo>
                    <a:pt x="4746" y="5324"/>
                  </a:lnTo>
                  <a:lnTo>
                    <a:pt x="4753" y="5324"/>
                  </a:lnTo>
                  <a:lnTo>
                    <a:pt x="4758" y="5324"/>
                  </a:lnTo>
                  <a:lnTo>
                    <a:pt x="4764" y="5324"/>
                  </a:lnTo>
                  <a:lnTo>
                    <a:pt x="4769" y="5324"/>
                  </a:lnTo>
                  <a:lnTo>
                    <a:pt x="4775" y="5324"/>
                  </a:lnTo>
                  <a:lnTo>
                    <a:pt x="4781" y="5324"/>
                  </a:lnTo>
                  <a:lnTo>
                    <a:pt x="4787" y="5324"/>
                  </a:lnTo>
                  <a:lnTo>
                    <a:pt x="4792" y="5324"/>
                  </a:lnTo>
                  <a:lnTo>
                    <a:pt x="4798" y="5324"/>
                  </a:lnTo>
                  <a:lnTo>
                    <a:pt x="4803" y="5324"/>
                  </a:lnTo>
                  <a:lnTo>
                    <a:pt x="4810" y="5325"/>
                  </a:lnTo>
                  <a:lnTo>
                    <a:pt x="4816" y="5325"/>
                  </a:lnTo>
                  <a:lnTo>
                    <a:pt x="4821" y="5325"/>
                  </a:lnTo>
                  <a:lnTo>
                    <a:pt x="4827" y="5325"/>
                  </a:lnTo>
                  <a:lnTo>
                    <a:pt x="4832" y="5325"/>
                  </a:lnTo>
                  <a:lnTo>
                    <a:pt x="4839" y="5325"/>
                  </a:lnTo>
                  <a:lnTo>
                    <a:pt x="4844" y="5325"/>
                  </a:lnTo>
                  <a:lnTo>
                    <a:pt x="4850" y="5325"/>
                  </a:lnTo>
                  <a:lnTo>
                    <a:pt x="4855" y="5325"/>
                  </a:lnTo>
                  <a:lnTo>
                    <a:pt x="4861" y="5325"/>
                  </a:lnTo>
                  <a:lnTo>
                    <a:pt x="4867" y="5325"/>
                  </a:lnTo>
                  <a:lnTo>
                    <a:pt x="4873" y="5325"/>
                  </a:lnTo>
                  <a:lnTo>
                    <a:pt x="4878" y="5325"/>
                  </a:lnTo>
                  <a:lnTo>
                    <a:pt x="4884" y="5326"/>
                  </a:lnTo>
                  <a:lnTo>
                    <a:pt x="4889" y="5326"/>
                  </a:lnTo>
                  <a:lnTo>
                    <a:pt x="4896" y="5326"/>
                  </a:lnTo>
                  <a:lnTo>
                    <a:pt x="4902" y="5326"/>
                  </a:lnTo>
                  <a:lnTo>
                    <a:pt x="4907" y="5326"/>
                  </a:lnTo>
                  <a:lnTo>
                    <a:pt x="4913" y="5326"/>
                  </a:lnTo>
                  <a:lnTo>
                    <a:pt x="4918" y="5326"/>
                  </a:lnTo>
                  <a:lnTo>
                    <a:pt x="4925" y="5326"/>
                  </a:lnTo>
                  <a:lnTo>
                    <a:pt x="4930" y="5326"/>
                  </a:lnTo>
                  <a:lnTo>
                    <a:pt x="4936" y="5326"/>
                  </a:lnTo>
                  <a:lnTo>
                    <a:pt x="4941" y="5326"/>
                  </a:lnTo>
                  <a:lnTo>
                    <a:pt x="4947" y="5326"/>
                  </a:lnTo>
                  <a:lnTo>
                    <a:pt x="4953" y="5326"/>
                  </a:lnTo>
                  <a:lnTo>
                    <a:pt x="4959" y="5326"/>
                  </a:lnTo>
                  <a:lnTo>
                    <a:pt x="4964" y="5327"/>
                  </a:lnTo>
                  <a:lnTo>
                    <a:pt x="4970" y="5327"/>
                  </a:lnTo>
                  <a:lnTo>
                    <a:pt x="4975" y="5327"/>
                  </a:lnTo>
                  <a:lnTo>
                    <a:pt x="4982" y="5327"/>
                  </a:lnTo>
                  <a:lnTo>
                    <a:pt x="4987" y="5327"/>
                  </a:lnTo>
                  <a:lnTo>
                    <a:pt x="4993" y="5327"/>
                  </a:lnTo>
                  <a:lnTo>
                    <a:pt x="4999" y="5327"/>
                  </a:lnTo>
                  <a:lnTo>
                    <a:pt x="5004" y="5327"/>
                  </a:lnTo>
                  <a:lnTo>
                    <a:pt x="5011" y="5327"/>
                  </a:lnTo>
                  <a:lnTo>
                    <a:pt x="5016" y="5327"/>
                  </a:lnTo>
                  <a:lnTo>
                    <a:pt x="5022" y="5327"/>
                  </a:lnTo>
                  <a:lnTo>
                    <a:pt x="5027" y="5327"/>
                  </a:lnTo>
                  <a:lnTo>
                    <a:pt x="5033" y="5327"/>
                  </a:lnTo>
                  <a:lnTo>
                    <a:pt x="5039" y="5327"/>
                  </a:lnTo>
                  <a:lnTo>
                    <a:pt x="5045" y="5327"/>
                  </a:lnTo>
                  <a:lnTo>
                    <a:pt x="5050" y="5328"/>
                  </a:lnTo>
                  <a:lnTo>
                    <a:pt x="5056" y="5328"/>
                  </a:lnTo>
                  <a:lnTo>
                    <a:pt x="5061" y="5328"/>
                  </a:lnTo>
                  <a:lnTo>
                    <a:pt x="5068" y="5328"/>
                  </a:lnTo>
                  <a:lnTo>
                    <a:pt x="5073" y="5328"/>
                  </a:lnTo>
                  <a:lnTo>
                    <a:pt x="5079" y="5328"/>
                  </a:lnTo>
                  <a:lnTo>
                    <a:pt x="5085" y="5328"/>
                  </a:lnTo>
                  <a:lnTo>
                    <a:pt x="5090" y="5328"/>
                  </a:lnTo>
                  <a:lnTo>
                    <a:pt x="5097" y="5328"/>
                  </a:lnTo>
                  <a:lnTo>
                    <a:pt x="5102" y="5328"/>
                  </a:lnTo>
                  <a:lnTo>
                    <a:pt x="5108" y="5328"/>
                  </a:lnTo>
                  <a:lnTo>
                    <a:pt x="5113" y="5328"/>
                  </a:lnTo>
                  <a:lnTo>
                    <a:pt x="5119" y="5328"/>
                  </a:lnTo>
                  <a:lnTo>
                    <a:pt x="5125" y="5328"/>
                  </a:lnTo>
                  <a:lnTo>
                    <a:pt x="5131" y="5328"/>
                  </a:lnTo>
                  <a:lnTo>
                    <a:pt x="5136" y="5328"/>
                  </a:lnTo>
                  <a:lnTo>
                    <a:pt x="5142" y="5329"/>
                  </a:lnTo>
                  <a:lnTo>
                    <a:pt x="5147" y="5329"/>
                  </a:lnTo>
                  <a:lnTo>
                    <a:pt x="5154" y="5329"/>
                  </a:lnTo>
                  <a:lnTo>
                    <a:pt x="5159" y="5329"/>
                  </a:lnTo>
                  <a:lnTo>
                    <a:pt x="5165" y="5329"/>
                  </a:lnTo>
                  <a:lnTo>
                    <a:pt x="5170" y="5329"/>
                  </a:lnTo>
                  <a:lnTo>
                    <a:pt x="5176" y="5329"/>
                  </a:lnTo>
                  <a:lnTo>
                    <a:pt x="5183" y="5329"/>
                  </a:lnTo>
                  <a:lnTo>
                    <a:pt x="5188" y="5329"/>
                  </a:lnTo>
                  <a:lnTo>
                    <a:pt x="5194" y="5329"/>
                  </a:lnTo>
                  <a:lnTo>
                    <a:pt x="5199" y="5329"/>
                  </a:lnTo>
                  <a:lnTo>
                    <a:pt x="5205" y="5329"/>
                  </a:lnTo>
                  <a:lnTo>
                    <a:pt x="5211" y="5329"/>
                  </a:lnTo>
                  <a:lnTo>
                    <a:pt x="5217" y="5329"/>
                  </a:lnTo>
                  <a:lnTo>
                    <a:pt x="5222" y="5329"/>
                  </a:lnTo>
                  <a:lnTo>
                    <a:pt x="5228" y="5329"/>
                  </a:lnTo>
                  <a:lnTo>
                    <a:pt x="5233" y="5329"/>
                  </a:lnTo>
                  <a:lnTo>
                    <a:pt x="5240" y="5329"/>
                  </a:lnTo>
                  <a:lnTo>
                    <a:pt x="5245" y="5330"/>
                  </a:lnTo>
                  <a:lnTo>
                    <a:pt x="5251" y="5330"/>
                  </a:lnTo>
                  <a:lnTo>
                    <a:pt x="5256" y="5330"/>
                  </a:lnTo>
                  <a:lnTo>
                    <a:pt x="5262" y="5330"/>
                  </a:lnTo>
                  <a:lnTo>
                    <a:pt x="5269" y="5330"/>
                  </a:lnTo>
                  <a:lnTo>
                    <a:pt x="5274" y="5330"/>
                  </a:lnTo>
                  <a:lnTo>
                    <a:pt x="5280" y="5330"/>
                  </a:lnTo>
                  <a:lnTo>
                    <a:pt x="5285" y="5330"/>
                  </a:lnTo>
                  <a:lnTo>
                    <a:pt x="5291" y="5330"/>
                  </a:lnTo>
                  <a:lnTo>
                    <a:pt x="5297" y="5330"/>
                  </a:lnTo>
                  <a:lnTo>
                    <a:pt x="5303" y="5330"/>
                  </a:lnTo>
                  <a:lnTo>
                    <a:pt x="5308" y="5330"/>
                  </a:lnTo>
                  <a:lnTo>
                    <a:pt x="5314" y="5330"/>
                  </a:lnTo>
                  <a:lnTo>
                    <a:pt x="5319" y="5330"/>
                  </a:lnTo>
                  <a:lnTo>
                    <a:pt x="5326" y="5330"/>
                  </a:lnTo>
                  <a:lnTo>
                    <a:pt x="5331" y="5330"/>
                  </a:lnTo>
                  <a:lnTo>
                    <a:pt x="5337" y="5330"/>
                  </a:lnTo>
                  <a:lnTo>
                    <a:pt x="5342" y="5330"/>
                  </a:lnTo>
                  <a:lnTo>
                    <a:pt x="5348" y="5330"/>
                  </a:lnTo>
                  <a:lnTo>
                    <a:pt x="5354" y="5331"/>
                  </a:lnTo>
                  <a:lnTo>
                    <a:pt x="5360" y="5331"/>
                  </a:lnTo>
                  <a:lnTo>
                    <a:pt x="5366" y="5331"/>
                  </a:lnTo>
                  <a:lnTo>
                    <a:pt x="5371" y="5331"/>
                  </a:lnTo>
                  <a:lnTo>
                    <a:pt x="5377" y="5331"/>
                  </a:lnTo>
                  <a:lnTo>
                    <a:pt x="5383" y="5331"/>
                  </a:lnTo>
                  <a:lnTo>
                    <a:pt x="5389" y="5331"/>
                  </a:lnTo>
                  <a:lnTo>
                    <a:pt x="5394" y="5331"/>
                  </a:lnTo>
                  <a:lnTo>
                    <a:pt x="5400" y="5331"/>
                  </a:lnTo>
                  <a:lnTo>
                    <a:pt x="5405" y="5331"/>
                  </a:lnTo>
                  <a:lnTo>
                    <a:pt x="5412" y="5331"/>
                  </a:lnTo>
                  <a:lnTo>
                    <a:pt x="5417" y="5331"/>
                  </a:lnTo>
                  <a:lnTo>
                    <a:pt x="5423" y="5331"/>
                  </a:lnTo>
                  <a:lnTo>
                    <a:pt x="5428" y="5331"/>
                  </a:lnTo>
                  <a:lnTo>
                    <a:pt x="5434" y="5331"/>
                  </a:lnTo>
                  <a:lnTo>
                    <a:pt x="5440" y="5331"/>
                  </a:lnTo>
                  <a:lnTo>
                    <a:pt x="5446" y="5331"/>
                  </a:lnTo>
                  <a:lnTo>
                    <a:pt x="5452" y="5331"/>
                  </a:lnTo>
                  <a:lnTo>
                    <a:pt x="5457" y="5331"/>
                  </a:lnTo>
                  <a:lnTo>
                    <a:pt x="5463" y="5331"/>
                  </a:lnTo>
                  <a:lnTo>
                    <a:pt x="5469" y="5331"/>
                  </a:lnTo>
                  <a:lnTo>
                    <a:pt x="5475" y="5331"/>
                  </a:lnTo>
                  <a:lnTo>
                    <a:pt x="5480" y="5331"/>
                  </a:lnTo>
                  <a:lnTo>
                    <a:pt x="5486" y="5332"/>
                  </a:lnTo>
                  <a:lnTo>
                    <a:pt x="5491" y="5332"/>
                  </a:lnTo>
                  <a:lnTo>
                    <a:pt x="5498" y="5332"/>
                  </a:lnTo>
                  <a:lnTo>
                    <a:pt x="5503" y="5332"/>
                  </a:lnTo>
                  <a:lnTo>
                    <a:pt x="5509" y="5332"/>
                  </a:lnTo>
                  <a:lnTo>
                    <a:pt x="5514" y="5332"/>
                  </a:lnTo>
                  <a:lnTo>
                    <a:pt x="5520" y="5332"/>
                  </a:lnTo>
                  <a:lnTo>
                    <a:pt x="5526" y="5332"/>
                  </a:lnTo>
                  <a:lnTo>
                    <a:pt x="5532" y="5332"/>
                  </a:lnTo>
                  <a:lnTo>
                    <a:pt x="5537" y="5332"/>
                  </a:lnTo>
                  <a:lnTo>
                    <a:pt x="5543" y="5332"/>
                  </a:lnTo>
                  <a:lnTo>
                    <a:pt x="5549" y="5332"/>
                  </a:lnTo>
                  <a:lnTo>
                    <a:pt x="5555" y="5332"/>
                  </a:lnTo>
                  <a:lnTo>
                    <a:pt x="5561" y="5332"/>
                  </a:lnTo>
                  <a:lnTo>
                    <a:pt x="5566" y="5332"/>
                  </a:lnTo>
                  <a:lnTo>
                    <a:pt x="5572" y="5332"/>
                  </a:lnTo>
                  <a:lnTo>
                    <a:pt x="5577" y="5332"/>
                  </a:lnTo>
                  <a:lnTo>
                    <a:pt x="5584" y="5332"/>
                  </a:lnTo>
                  <a:lnTo>
                    <a:pt x="5589" y="5332"/>
                  </a:lnTo>
                  <a:lnTo>
                    <a:pt x="5595" y="5332"/>
                  </a:lnTo>
                  <a:lnTo>
                    <a:pt x="5600" y="5332"/>
                  </a:lnTo>
                  <a:lnTo>
                    <a:pt x="5606" y="5332"/>
                  </a:lnTo>
                  <a:lnTo>
                    <a:pt x="5612" y="5332"/>
                  </a:lnTo>
                  <a:lnTo>
                    <a:pt x="5618" y="5332"/>
                  </a:lnTo>
                  <a:lnTo>
                    <a:pt x="5623" y="5332"/>
                  </a:lnTo>
                  <a:lnTo>
                    <a:pt x="5629" y="5333"/>
                  </a:lnTo>
                  <a:lnTo>
                    <a:pt x="5635" y="5333"/>
                  </a:lnTo>
                  <a:lnTo>
                    <a:pt x="5641" y="5333"/>
                  </a:lnTo>
                  <a:lnTo>
                    <a:pt x="5647" y="5333"/>
                  </a:lnTo>
                  <a:lnTo>
                    <a:pt x="5652" y="5333"/>
                  </a:lnTo>
                  <a:lnTo>
                    <a:pt x="5658" y="5333"/>
                  </a:lnTo>
                  <a:lnTo>
                    <a:pt x="5663" y="5333"/>
                  </a:lnTo>
                  <a:lnTo>
                    <a:pt x="5670" y="5333"/>
                  </a:lnTo>
                  <a:lnTo>
                    <a:pt x="5675" y="5333"/>
                  </a:lnTo>
                  <a:lnTo>
                    <a:pt x="5681" y="5333"/>
                  </a:lnTo>
                  <a:lnTo>
                    <a:pt x="5686" y="5333"/>
                  </a:lnTo>
                  <a:lnTo>
                    <a:pt x="5692" y="5333"/>
                  </a:lnTo>
                  <a:lnTo>
                    <a:pt x="5698" y="5333"/>
                  </a:lnTo>
                  <a:lnTo>
                    <a:pt x="5704" y="5333"/>
                  </a:lnTo>
                  <a:lnTo>
                    <a:pt x="5709" y="5333"/>
                  </a:lnTo>
                  <a:lnTo>
                    <a:pt x="5715" y="5333"/>
                  </a:lnTo>
                  <a:lnTo>
                    <a:pt x="5720" y="5333"/>
                  </a:lnTo>
                  <a:lnTo>
                    <a:pt x="5727" y="5333"/>
                  </a:lnTo>
                  <a:lnTo>
                    <a:pt x="5733" y="5333"/>
                  </a:lnTo>
                  <a:lnTo>
                    <a:pt x="5738" y="5333"/>
                  </a:lnTo>
                  <a:lnTo>
                    <a:pt x="5744" y="5333"/>
                  </a:lnTo>
                  <a:lnTo>
                    <a:pt x="5749" y="5333"/>
                  </a:lnTo>
                  <a:lnTo>
                    <a:pt x="5756" y="5333"/>
                  </a:lnTo>
                  <a:lnTo>
                    <a:pt x="5761" y="5333"/>
                  </a:lnTo>
                  <a:lnTo>
                    <a:pt x="5767" y="5333"/>
                  </a:lnTo>
                  <a:lnTo>
                    <a:pt x="5772" y="5333"/>
                  </a:lnTo>
                  <a:lnTo>
                    <a:pt x="5778" y="5333"/>
                  </a:lnTo>
                  <a:lnTo>
                    <a:pt x="5784" y="5333"/>
                  </a:lnTo>
                  <a:lnTo>
                    <a:pt x="5790" y="5333"/>
                  </a:lnTo>
                  <a:lnTo>
                    <a:pt x="5795" y="5333"/>
                  </a:lnTo>
                  <a:lnTo>
                    <a:pt x="5801" y="5334"/>
                  </a:lnTo>
                  <a:lnTo>
                    <a:pt x="5806" y="5334"/>
                  </a:lnTo>
                  <a:lnTo>
                    <a:pt x="5813" y="5334"/>
                  </a:lnTo>
                  <a:lnTo>
                    <a:pt x="5819" y="5334"/>
                  </a:lnTo>
                  <a:lnTo>
                    <a:pt x="5824" y="5334"/>
                  </a:lnTo>
                  <a:lnTo>
                    <a:pt x="5830" y="5334"/>
                  </a:lnTo>
                  <a:lnTo>
                    <a:pt x="5835" y="5334"/>
                  </a:lnTo>
                  <a:lnTo>
                    <a:pt x="5842" y="5334"/>
                  </a:lnTo>
                  <a:lnTo>
                    <a:pt x="5847" y="5334"/>
                  </a:lnTo>
                  <a:lnTo>
                    <a:pt x="5853" y="5334"/>
                  </a:lnTo>
                  <a:lnTo>
                    <a:pt x="5858" y="5334"/>
                  </a:lnTo>
                  <a:lnTo>
                    <a:pt x="5864" y="5334"/>
                  </a:lnTo>
                  <a:lnTo>
                    <a:pt x="5870" y="5334"/>
                  </a:lnTo>
                  <a:lnTo>
                    <a:pt x="5876" y="5334"/>
                  </a:lnTo>
                  <a:lnTo>
                    <a:pt x="5881" y="5334"/>
                  </a:lnTo>
                  <a:lnTo>
                    <a:pt x="5887" y="5334"/>
                  </a:lnTo>
                  <a:lnTo>
                    <a:pt x="5892" y="5334"/>
                  </a:lnTo>
                  <a:lnTo>
                    <a:pt x="5899" y="5334"/>
                  </a:lnTo>
                  <a:lnTo>
                    <a:pt x="5904" y="5334"/>
                  </a:lnTo>
                  <a:lnTo>
                    <a:pt x="5910" y="5334"/>
                  </a:lnTo>
                  <a:lnTo>
                    <a:pt x="5916" y="5334"/>
                  </a:lnTo>
                  <a:lnTo>
                    <a:pt x="5921" y="5334"/>
                  </a:lnTo>
                  <a:lnTo>
                    <a:pt x="5928" y="5334"/>
                  </a:lnTo>
                  <a:lnTo>
                    <a:pt x="5933" y="5334"/>
                  </a:lnTo>
                  <a:lnTo>
                    <a:pt x="5939" y="5334"/>
                  </a:lnTo>
                  <a:lnTo>
                    <a:pt x="5944" y="5334"/>
                  </a:lnTo>
                  <a:lnTo>
                    <a:pt x="5950" y="5334"/>
                  </a:lnTo>
                  <a:lnTo>
                    <a:pt x="5956" y="5334"/>
                  </a:lnTo>
                  <a:lnTo>
                    <a:pt x="5962" y="5334"/>
                  </a:lnTo>
                  <a:lnTo>
                    <a:pt x="5967" y="5334"/>
                  </a:lnTo>
                  <a:lnTo>
                    <a:pt x="5973" y="5334"/>
                  </a:lnTo>
                  <a:lnTo>
                    <a:pt x="5978" y="5334"/>
                  </a:lnTo>
                  <a:lnTo>
                    <a:pt x="5985" y="5334"/>
                  </a:lnTo>
                  <a:lnTo>
                    <a:pt x="5990" y="5334"/>
                  </a:lnTo>
                  <a:lnTo>
                    <a:pt x="5996" y="5334"/>
                  </a:lnTo>
                  <a:lnTo>
                    <a:pt x="6002" y="5335"/>
                  </a:lnTo>
                  <a:lnTo>
                    <a:pt x="6007" y="5335"/>
                  </a:lnTo>
                  <a:lnTo>
                    <a:pt x="6014" y="5335"/>
                  </a:lnTo>
                  <a:lnTo>
                    <a:pt x="6019" y="5335"/>
                  </a:lnTo>
                  <a:lnTo>
                    <a:pt x="6025" y="5335"/>
                  </a:lnTo>
                  <a:lnTo>
                    <a:pt x="6030" y="5335"/>
                  </a:lnTo>
                  <a:lnTo>
                    <a:pt x="6036" y="5335"/>
                  </a:lnTo>
                  <a:lnTo>
                    <a:pt x="6042" y="5335"/>
                  </a:lnTo>
                  <a:lnTo>
                    <a:pt x="6048" y="5335"/>
                  </a:lnTo>
                  <a:lnTo>
                    <a:pt x="6053" y="5335"/>
                  </a:lnTo>
                  <a:lnTo>
                    <a:pt x="6059" y="5335"/>
                  </a:lnTo>
                  <a:lnTo>
                    <a:pt x="6064" y="5335"/>
                  </a:lnTo>
                  <a:lnTo>
                    <a:pt x="6071" y="5335"/>
                  </a:lnTo>
                  <a:lnTo>
                    <a:pt x="6076" y="5335"/>
                  </a:lnTo>
                  <a:lnTo>
                    <a:pt x="6082" y="5335"/>
                  </a:lnTo>
                  <a:lnTo>
                    <a:pt x="6087" y="5335"/>
                  </a:lnTo>
                  <a:lnTo>
                    <a:pt x="6093" y="5335"/>
                  </a:lnTo>
                  <a:lnTo>
                    <a:pt x="6100" y="5335"/>
                  </a:lnTo>
                  <a:lnTo>
                    <a:pt x="6105" y="5335"/>
                  </a:lnTo>
                  <a:lnTo>
                    <a:pt x="6111" y="5335"/>
                  </a:lnTo>
                  <a:lnTo>
                    <a:pt x="6116" y="5335"/>
                  </a:lnTo>
                  <a:lnTo>
                    <a:pt x="6122" y="5335"/>
                  </a:lnTo>
                  <a:lnTo>
                    <a:pt x="6128" y="5335"/>
                  </a:lnTo>
                  <a:lnTo>
                    <a:pt x="6134" y="5335"/>
                  </a:lnTo>
                  <a:lnTo>
                    <a:pt x="6139" y="5335"/>
                  </a:lnTo>
                  <a:lnTo>
                    <a:pt x="6145" y="5335"/>
                  </a:lnTo>
                  <a:lnTo>
                    <a:pt x="6150" y="5335"/>
                  </a:lnTo>
                  <a:lnTo>
                    <a:pt x="6157" y="5335"/>
                  </a:lnTo>
                  <a:lnTo>
                    <a:pt x="6162" y="5335"/>
                  </a:lnTo>
                  <a:lnTo>
                    <a:pt x="6168" y="5335"/>
                  </a:lnTo>
                  <a:lnTo>
                    <a:pt x="6173" y="5335"/>
                  </a:lnTo>
                  <a:lnTo>
                    <a:pt x="6179" y="5335"/>
                  </a:lnTo>
                  <a:lnTo>
                    <a:pt x="6186" y="5335"/>
                  </a:lnTo>
                  <a:lnTo>
                    <a:pt x="6191" y="5335"/>
                  </a:lnTo>
                  <a:lnTo>
                    <a:pt x="6197" y="5335"/>
                  </a:lnTo>
                  <a:lnTo>
                    <a:pt x="6202" y="5335"/>
                  </a:lnTo>
                  <a:lnTo>
                    <a:pt x="6209" y="5335"/>
                  </a:lnTo>
                  <a:lnTo>
                    <a:pt x="6214" y="5335"/>
                  </a:lnTo>
                  <a:lnTo>
                    <a:pt x="6220" y="5335"/>
                  </a:lnTo>
                  <a:lnTo>
                    <a:pt x="6225" y="5335"/>
                  </a:lnTo>
                  <a:lnTo>
                    <a:pt x="6231" y="5335"/>
                  </a:lnTo>
                  <a:lnTo>
                    <a:pt x="6236" y="5335"/>
                  </a:lnTo>
                  <a:lnTo>
                    <a:pt x="6243" y="5335"/>
                  </a:lnTo>
                  <a:lnTo>
                    <a:pt x="6248" y="5335"/>
                  </a:lnTo>
                  <a:lnTo>
                    <a:pt x="6254" y="5336"/>
                  </a:lnTo>
                  <a:lnTo>
                    <a:pt x="6259" y="5336"/>
                  </a:lnTo>
                  <a:lnTo>
                    <a:pt x="6266" y="5336"/>
                  </a:lnTo>
                  <a:lnTo>
                    <a:pt x="6271" y="5336"/>
                  </a:lnTo>
                  <a:lnTo>
                    <a:pt x="6277" y="5336"/>
                  </a:lnTo>
                  <a:lnTo>
                    <a:pt x="6283" y="5336"/>
                  </a:lnTo>
                  <a:lnTo>
                    <a:pt x="6288" y="5336"/>
                  </a:lnTo>
                  <a:lnTo>
                    <a:pt x="6295" y="5336"/>
                  </a:lnTo>
                  <a:lnTo>
                    <a:pt x="6300" y="5336"/>
                  </a:lnTo>
                  <a:lnTo>
                    <a:pt x="6306" y="5336"/>
                  </a:lnTo>
                  <a:lnTo>
                    <a:pt x="6311" y="5336"/>
                  </a:lnTo>
                  <a:lnTo>
                    <a:pt x="6317" y="5336"/>
                  </a:lnTo>
                  <a:lnTo>
                    <a:pt x="6323" y="5336"/>
                  </a:lnTo>
                  <a:lnTo>
                    <a:pt x="6329" y="5336"/>
                  </a:lnTo>
                  <a:lnTo>
                    <a:pt x="6334" y="5336"/>
                  </a:lnTo>
                  <a:lnTo>
                    <a:pt x="6340" y="5336"/>
                  </a:lnTo>
                  <a:lnTo>
                    <a:pt x="6345" y="5336"/>
                  </a:lnTo>
                  <a:lnTo>
                    <a:pt x="6352" y="5336"/>
                  </a:lnTo>
                  <a:lnTo>
                    <a:pt x="6357" y="5336"/>
                  </a:lnTo>
                  <a:lnTo>
                    <a:pt x="6363" y="5336"/>
                  </a:lnTo>
                  <a:lnTo>
                    <a:pt x="6369" y="5336"/>
                  </a:lnTo>
                  <a:lnTo>
                    <a:pt x="6374" y="5336"/>
                  </a:lnTo>
                  <a:lnTo>
                    <a:pt x="6381" y="5336"/>
                  </a:lnTo>
                  <a:lnTo>
                    <a:pt x="6386" y="5336"/>
                  </a:lnTo>
                  <a:lnTo>
                    <a:pt x="6392" y="5336"/>
                  </a:lnTo>
                  <a:lnTo>
                    <a:pt x="6397" y="5336"/>
                  </a:lnTo>
                  <a:lnTo>
                    <a:pt x="6403" y="5336"/>
                  </a:lnTo>
                  <a:lnTo>
                    <a:pt x="6409" y="5336"/>
                  </a:lnTo>
                  <a:lnTo>
                    <a:pt x="6415" y="5336"/>
                  </a:lnTo>
                  <a:lnTo>
                    <a:pt x="6420" y="5336"/>
                  </a:lnTo>
                  <a:lnTo>
                    <a:pt x="6426" y="5336"/>
                  </a:lnTo>
                  <a:lnTo>
                    <a:pt x="6431" y="5336"/>
                  </a:lnTo>
                  <a:lnTo>
                    <a:pt x="6438" y="5336"/>
                  </a:lnTo>
                  <a:lnTo>
                    <a:pt x="6443" y="5336"/>
                  </a:lnTo>
                  <a:lnTo>
                    <a:pt x="6449" y="5336"/>
                  </a:lnTo>
                  <a:lnTo>
                    <a:pt x="6454" y="5336"/>
                  </a:lnTo>
                  <a:lnTo>
                    <a:pt x="6460" y="5336"/>
                  </a:lnTo>
                  <a:lnTo>
                    <a:pt x="6467" y="5336"/>
                  </a:lnTo>
                  <a:lnTo>
                    <a:pt x="6472" y="5336"/>
                  </a:lnTo>
                  <a:lnTo>
                    <a:pt x="6478" y="5336"/>
                  </a:lnTo>
                  <a:lnTo>
                    <a:pt x="6483" y="5336"/>
                  </a:lnTo>
                  <a:lnTo>
                    <a:pt x="6489" y="5336"/>
                  </a:lnTo>
                  <a:lnTo>
                    <a:pt x="6495" y="5336"/>
                  </a:lnTo>
                  <a:lnTo>
                    <a:pt x="6501" y="5336"/>
                  </a:lnTo>
                  <a:lnTo>
                    <a:pt x="6506" y="5336"/>
                  </a:lnTo>
                  <a:lnTo>
                    <a:pt x="6512" y="5336"/>
                  </a:lnTo>
                  <a:lnTo>
                    <a:pt x="6517" y="5336"/>
                  </a:lnTo>
                  <a:lnTo>
                    <a:pt x="6524" y="5336"/>
                  </a:lnTo>
                  <a:lnTo>
                    <a:pt x="6529" y="5336"/>
                  </a:lnTo>
                  <a:lnTo>
                    <a:pt x="6535" y="5336"/>
                  </a:lnTo>
                  <a:lnTo>
                    <a:pt x="6540" y="5336"/>
                  </a:lnTo>
                  <a:lnTo>
                    <a:pt x="6546" y="5336"/>
                  </a:lnTo>
                  <a:lnTo>
                    <a:pt x="6553" y="5336"/>
                  </a:lnTo>
                  <a:lnTo>
                    <a:pt x="6558" y="5336"/>
                  </a:lnTo>
                  <a:lnTo>
                    <a:pt x="6564" y="5336"/>
                  </a:lnTo>
                  <a:lnTo>
                    <a:pt x="6569" y="5336"/>
                  </a:lnTo>
                  <a:lnTo>
                    <a:pt x="6575" y="5336"/>
                  </a:lnTo>
                  <a:lnTo>
                    <a:pt x="6581" y="5336"/>
                  </a:lnTo>
                  <a:lnTo>
                    <a:pt x="6587" y="5336"/>
                  </a:lnTo>
                  <a:lnTo>
                    <a:pt x="6592" y="5337"/>
                  </a:lnTo>
                  <a:lnTo>
                    <a:pt x="6598" y="5337"/>
                  </a:lnTo>
                  <a:lnTo>
                    <a:pt x="6603" y="5337"/>
                  </a:lnTo>
                  <a:lnTo>
                    <a:pt x="6610" y="5337"/>
                  </a:lnTo>
                  <a:lnTo>
                    <a:pt x="6615" y="5337"/>
                  </a:lnTo>
                  <a:lnTo>
                    <a:pt x="6621" y="5337"/>
                  </a:lnTo>
                  <a:lnTo>
                    <a:pt x="6626" y="5337"/>
                  </a:lnTo>
                  <a:lnTo>
                    <a:pt x="6632" y="5337"/>
                  </a:lnTo>
                  <a:lnTo>
                    <a:pt x="6638" y="5337"/>
                  </a:lnTo>
                  <a:lnTo>
                    <a:pt x="6644" y="5337"/>
                  </a:lnTo>
                  <a:lnTo>
                    <a:pt x="6650" y="5337"/>
                  </a:lnTo>
                  <a:lnTo>
                    <a:pt x="6655" y="5337"/>
                  </a:lnTo>
                  <a:lnTo>
                    <a:pt x="6661" y="5337"/>
                  </a:lnTo>
                  <a:lnTo>
                    <a:pt x="6667" y="5337"/>
                  </a:lnTo>
                  <a:lnTo>
                    <a:pt x="6673" y="5337"/>
                  </a:lnTo>
                  <a:lnTo>
                    <a:pt x="6678" y="5337"/>
                  </a:lnTo>
                  <a:lnTo>
                    <a:pt x="6684" y="5337"/>
                  </a:lnTo>
                  <a:lnTo>
                    <a:pt x="6689" y="5337"/>
                  </a:lnTo>
                  <a:lnTo>
                    <a:pt x="6696" y="5337"/>
                  </a:lnTo>
                  <a:lnTo>
                    <a:pt x="6701" y="5337"/>
                  </a:lnTo>
                  <a:lnTo>
                    <a:pt x="6707" y="5337"/>
                  </a:lnTo>
                  <a:lnTo>
                    <a:pt x="6712" y="5337"/>
                  </a:lnTo>
                  <a:lnTo>
                    <a:pt x="6718" y="5337"/>
                  </a:lnTo>
                  <a:lnTo>
                    <a:pt x="6724" y="5337"/>
                  </a:lnTo>
                  <a:lnTo>
                    <a:pt x="6730" y="5337"/>
                  </a:lnTo>
                  <a:lnTo>
                    <a:pt x="6736" y="5337"/>
                  </a:lnTo>
                  <a:lnTo>
                    <a:pt x="6741" y="5337"/>
                  </a:lnTo>
                  <a:lnTo>
                    <a:pt x="6747" y="5337"/>
                  </a:lnTo>
                  <a:lnTo>
                    <a:pt x="6753" y="5337"/>
                  </a:lnTo>
                  <a:lnTo>
                    <a:pt x="6759" y="5337"/>
                  </a:lnTo>
                  <a:lnTo>
                    <a:pt x="6764" y="5337"/>
                  </a:lnTo>
                  <a:lnTo>
                    <a:pt x="6770" y="5337"/>
                  </a:lnTo>
                  <a:lnTo>
                    <a:pt x="6775" y="5337"/>
                  </a:lnTo>
                  <a:lnTo>
                    <a:pt x="6782" y="5337"/>
                  </a:lnTo>
                  <a:lnTo>
                    <a:pt x="6787" y="5337"/>
                  </a:lnTo>
                  <a:lnTo>
                    <a:pt x="6793" y="5337"/>
                  </a:lnTo>
                  <a:lnTo>
                    <a:pt x="6798" y="5337"/>
                  </a:lnTo>
                  <a:lnTo>
                    <a:pt x="6804" y="5337"/>
                  </a:lnTo>
                  <a:lnTo>
                    <a:pt x="6810" y="5337"/>
                  </a:lnTo>
                  <a:lnTo>
                    <a:pt x="6816" y="5337"/>
                  </a:lnTo>
                  <a:lnTo>
                    <a:pt x="6821" y="5337"/>
                  </a:lnTo>
                  <a:lnTo>
                    <a:pt x="6827" y="5337"/>
                  </a:lnTo>
                  <a:lnTo>
                    <a:pt x="6833" y="5337"/>
                  </a:lnTo>
                  <a:lnTo>
                    <a:pt x="6839" y="5337"/>
                  </a:lnTo>
                  <a:lnTo>
                    <a:pt x="6845" y="5337"/>
                  </a:lnTo>
                  <a:lnTo>
                    <a:pt x="6850" y="5337"/>
                  </a:lnTo>
                  <a:lnTo>
                    <a:pt x="6856" y="5337"/>
                  </a:lnTo>
                  <a:lnTo>
                    <a:pt x="6861" y="5337"/>
                  </a:lnTo>
                  <a:lnTo>
                    <a:pt x="6868" y="5337"/>
                  </a:lnTo>
                  <a:lnTo>
                    <a:pt x="6873" y="5337"/>
                  </a:lnTo>
                  <a:lnTo>
                    <a:pt x="6879" y="5337"/>
                  </a:lnTo>
                  <a:lnTo>
                    <a:pt x="6884" y="5337"/>
                  </a:lnTo>
                  <a:lnTo>
                    <a:pt x="6890" y="5337"/>
                  </a:lnTo>
                  <a:lnTo>
                    <a:pt x="6896" y="5337"/>
                  </a:lnTo>
                  <a:lnTo>
                    <a:pt x="6902" y="5337"/>
                  </a:lnTo>
                  <a:lnTo>
                    <a:pt x="6907" y="5337"/>
                  </a:lnTo>
                  <a:lnTo>
                    <a:pt x="6913" y="5337"/>
                  </a:lnTo>
                  <a:lnTo>
                    <a:pt x="6919" y="5337"/>
                  </a:lnTo>
                  <a:lnTo>
                    <a:pt x="6925" y="5337"/>
                  </a:lnTo>
                  <a:lnTo>
                    <a:pt x="6931" y="5337"/>
                  </a:lnTo>
                  <a:lnTo>
                    <a:pt x="6936" y="5337"/>
                  </a:lnTo>
                  <a:lnTo>
                    <a:pt x="6942" y="5337"/>
                  </a:lnTo>
                  <a:lnTo>
                    <a:pt x="6947" y="5337"/>
                  </a:lnTo>
                  <a:lnTo>
                    <a:pt x="6954" y="5337"/>
                  </a:lnTo>
                  <a:lnTo>
                    <a:pt x="6959" y="5337"/>
                  </a:lnTo>
                  <a:lnTo>
                    <a:pt x="6965" y="5337"/>
                  </a:lnTo>
                  <a:lnTo>
                    <a:pt x="6970" y="5337"/>
                  </a:lnTo>
                  <a:lnTo>
                    <a:pt x="6976" y="5337"/>
                  </a:lnTo>
                  <a:lnTo>
                    <a:pt x="6982" y="5337"/>
                  </a:lnTo>
                  <a:lnTo>
                    <a:pt x="6988" y="5337"/>
                  </a:lnTo>
                  <a:lnTo>
                    <a:pt x="6993" y="5337"/>
                  </a:lnTo>
                  <a:lnTo>
                    <a:pt x="6999" y="5337"/>
                  </a:lnTo>
                  <a:lnTo>
                    <a:pt x="7004" y="5337"/>
                  </a:lnTo>
                  <a:lnTo>
                    <a:pt x="7011" y="5337"/>
                  </a:lnTo>
                  <a:lnTo>
                    <a:pt x="7017" y="5337"/>
                  </a:lnTo>
                  <a:lnTo>
                    <a:pt x="7022" y="5337"/>
                  </a:lnTo>
                  <a:lnTo>
                    <a:pt x="7028" y="5337"/>
                  </a:lnTo>
                  <a:lnTo>
                    <a:pt x="7033" y="5337"/>
                  </a:lnTo>
                  <a:lnTo>
                    <a:pt x="7040" y="5337"/>
                  </a:lnTo>
                  <a:lnTo>
                    <a:pt x="7045" y="5337"/>
                  </a:lnTo>
                  <a:lnTo>
                    <a:pt x="7051" y="5337"/>
                  </a:lnTo>
                  <a:lnTo>
                    <a:pt x="7056" y="5337"/>
                  </a:lnTo>
                  <a:lnTo>
                    <a:pt x="7062" y="5337"/>
                  </a:lnTo>
                  <a:lnTo>
                    <a:pt x="7068" y="5337"/>
                  </a:lnTo>
                  <a:lnTo>
                    <a:pt x="7074" y="5337"/>
                  </a:lnTo>
                  <a:lnTo>
                    <a:pt x="7079" y="5337"/>
                  </a:lnTo>
                  <a:lnTo>
                    <a:pt x="7085" y="5337"/>
                  </a:lnTo>
                  <a:lnTo>
                    <a:pt x="7090" y="5338"/>
                  </a:lnTo>
                  <a:lnTo>
                    <a:pt x="7097" y="5338"/>
                  </a:lnTo>
                  <a:lnTo>
                    <a:pt x="7103" y="5338"/>
                  </a:lnTo>
                  <a:lnTo>
                    <a:pt x="7108" y="5338"/>
                  </a:lnTo>
                  <a:lnTo>
                    <a:pt x="7114" y="5338"/>
                  </a:lnTo>
                  <a:lnTo>
                    <a:pt x="7119" y="5338"/>
                  </a:lnTo>
                  <a:lnTo>
                    <a:pt x="7126" y="5338"/>
                  </a:lnTo>
                  <a:lnTo>
                    <a:pt x="7131" y="5338"/>
                  </a:lnTo>
                  <a:lnTo>
                    <a:pt x="7137" y="5338"/>
                  </a:lnTo>
                  <a:lnTo>
                    <a:pt x="7142" y="5338"/>
                  </a:lnTo>
                  <a:lnTo>
                    <a:pt x="7148" y="5338"/>
                  </a:lnTo>
                  <a:lnTo>
                    <a:pt x="7154" y="5338"/>
                  </a:lnTo>
                  <a:lnTo>
                    <a:pt x="7160" y="5338"/>
                  </a:lnTo>
                  <a:lnTo>
                    <a:pt x="7165" y="5338"/>
                  </a:lnTo>
                  <a:lnTo>
                    <a:pt x="7171" y="5338"/>
                  </a:lnTo>
                  <a:lnTo>
                    <a:pt x="7176" y="5338"/>
                  </a:lnTo>
                  <a:lnTo>
                    <a:pt x="7183" y="5338"/>
                  </a:lnTo>
                  <a:lnTo>
                    <a:pt x="7188" y="5338"/>
                  </a:lnTo>
                  <a:lnTo>
                    <a:pt x="7194" y="5338"/>
                  </a:lnTo>
                  <a:lnTo>
                    <a:pt x="7200" y="5338"/>
                  </a:lnTo>
                  <a:lnTo>
                    <a:pt x="7205" y="5338"/>
                  </a:lnTo>
                  <a:lnTo>
                    <a:pt x="7212" y="5338"/>
                  </a:lnTo>
                  <a:lnTo>
                    <a:pt x="7217" y="5338"/>
                  </a:lnTo>
                  <a:lnTo>
                    <a:pt x="7223" y="5338"/>
                  </a:lnTo>
                  <a:lnTo>
                    <a:pt x="7228" y="5338"/>
                  </a:lnTo>
                  <a:lnTo>
                    <a:pt x="7234" y="5338"/>
                  </a:lnTo>
                  <a:lnTo>
                    <a:pt x="7240" y="5338"/>
                  </a:lnTo>
                  <a:lnTo>
                    <a:pt x="7246" y="5338"/>
                  </a:lnTo>
                  <a:lnTo>
                    <a:pt x="7251" y="5338"/>
                  </a:lnTo>
                  <a:lnTo>
                    <a:pt x="7257" y="5338"/>
                  </a:lnTo>
                  <a:lnTo>
                    <a:pt x="7262" y="5338"/>
                  </a:lnTo>
                  <a:lnTo>
                    <a:pt x="7269" y="5338"/>
                  </a:lnTo>
                  <a:lnTo>
                    <a:pt x="7274" y="5338"/>
                  </a:lnTo>
                  <a:lnTo>
                    <a:pt x="7280" y="5338"/>
                  </a:lnTo>
                  <a:lnTo>
                    <a:pt x="7286" y="5338"/>
                  </a:lnTo>
                  <a:lnTo>
                    <a:pt x="7291" y="5338"/>
                  </a:lnTo>
                  <a:lnTo>
                    <a:pt x="7298" y="5338"/>
                  </a:lnTo>
                  <a:lnTo>
                    <a:pt x="7303" y="5338"/>
                  </a:lnTo>
                  <a:lnTo>
                    <a:pt x="7309" y="5338"/>
                  </a:lnTo>
                  <a:lnTo>
                    <a:pt x="7314" y="5338"/>
                  </a:lnTo>
                  <a:lnTo>
                    <a:pt x="7320" y="5338"/>
                  </a:lnTo>
                  <a:lnTo>
                    <a:pt x="7326" y="5338"/>
                  </a:lnTo>
                  <a:lnTo>
                    <a:pt x="7332" y="5338"/>
                  </a:lnTo>
                  <a:lnTo>
                    <a:pt x="7337" y="5338"/>
                  </a:lnTo>
                  <a:lnTo>
                    <a:pt x="7343" y="5338"/>
                  </a:lnTo>
                  <a:lnTo>
                    <a:pt x="7348" y="5338"/>
                  </a:lnTo>
                  <a:lnTo>
                    <a:pt x="7355" y="5338"/>
                  </a:lnTo>
                  <a:lnTo>
                    <a:pt x="7360" y="5338"/>
                  </a:lnTo>
                  <a:lnTo>
                    <a:pt x="7366" y="5338"/>
                  </a:lnTo>
                  <a:lnTo>
                    <a:pt x="7371" y="5338"/>
                  </a:lnTo>
                  <a:lnTo>
                    <a:pt x="7377" y="5338"/>
                  </a:lnTo>
                  <a:lnTo>
                    <a:pt x="7384" y="5338"/>
                  </a:lnTo>
                  <a:lnTo>
                    <a:pt x="7389" y="5338"/>
                  </a:lnTo>
                  <a:lnTo>
                    <a:pt x="7395" y="5338"/>
                  </a:lnTo>
                  <a:lnTo>
                    <a:pt x="7400" y="5338"/>
                  </a:lnTo>
                  <a:lnTo>
                    <a:pt x="7406" y="5338"/>
                  </a:lnTo>
                  <a:lnTo>
                    <a:pt x="7412" y="5338"/>
                  </a:lnTo>
                  <a:lnTo>
                    <a:pt x="7418" y="5338"/>
                  </a:lnTo>
                  <a:lnTo>
                    <a:pt x="7423" y="5338"/>
                  </a:lnTo>
                  <a:lnTo>
                    <a:pt x="7429" y="5338"/>
                  </a:lnTo>
                  <a:lnTo>
                    <a:pt x="7434" y="5338"/>
                  </a:lnTo>
                  <a:lnTo>
                    <a:pt x="7441" y="5338"/>
                  </a:lnTo>
                  <a:lnTo>
                    <a:pt x="7446" y="5338"/>
                  </a:lnTo>
                  <a:lnTo>
                    <a:pt x="7452" y="5338"/>
                  </a:lnTo>
                  <a:lnTo>
                    <a:pt x="7457" y="5338"/>
                  </a:lnTo>
                  <a:lnTo>
                    <a:pt x="7463" y="5338"/>
                  </a:lnTo>
                  <a:lnTo>
                    <a:pt x="7470" y="5338"/>
                  </a:lnTo>
                  <a:lnTo>
                    <a:pt x="7475" y="5338"/>
                  </a:lnTo>
                  <a:lnTo>
                    <a:pt x="7481" y="5338"/>
                  </a:lnTo>
                  <a:lnTo>
                    <a:pt x="7486" y="5338"/>
                  </a:lnTo>
                  <a:lnTo>
                    <a:pt x="7492" y="5338"/>
                  </a:lnTo>
                  <a:lnTo>
                    <a:pt x="7498" y="5338"/>
                  </a:lnTo>
                  <a:lnTo>
                    <a:pt x="7504" y="5338"/>
                  </a:lnTo>
                  <a:lnTo>
                    <a:pt x="7509" y="5338"/>
                  </a:lnTo>
                  <a:lnTo>
                    <a:pt x="7515" y="5338"/>
                  </a:lnTo>
                  <a:lnTo>
                    <a:pt x="7520" y="5338"/>
                  </a:lnTo>
                  <a:lnTo>
                    <a:pt x="7527" y="5338"/>
                  </a:lnTo>
                  <a:lnTo>
                    <a:pt x="7532" y="5338"/>
                  </a:lnTo>
                  <a:lnTo>
                    <a:pt x="7538" y="5338"/>
                  </a:lnTo>
                  <a:lnTo>
                    <a:pt x="7543" y="5338"/>
                  </a:lnTo>
                  <a:lnTo>
                    <a:pt x="7549" y="5338"/>
                  </a:lnTo>
                  <a:lnTo>
                    <a:pt x="7555" y="5338"/>
                  </a:lnTo>
                  <a:lnTo>
                    <a:pt x="7561" y="5338"/>
                  </a:lnTo>
                  <a:lnTo>
                    <a:pt x="7567" y="5338"/>
                  </a:lnTo>
                  <a:lnTo>
                    <a:pt x="7572" y="5338"/>
                  </a:lnTo>
                  <a:lnTo>
                    <a:pt x="7578" y="5338"/>
                  </a:lnTo>
                  <a:lnTo>
                    <a:pt x="7584" y="5338"/>
                  </a:lnTo>
                  <a:lnTo>
                    <a:pt x="7590" y="5338"/>
                  </a:lnTo>
                  <a:lnTo>
                    <a:pt x="7595" y="5338"/>
                  </a:lnTo>
                  <a:lnTo>
                    <a:pt x="7601" y="5338"/>
                  </a:lnTo>
                  <a:lnTo>
                    <a:pt x="7606" y="5338"/>
                  </a:lnTo>
                  <a:lnTo>
                    <a:pt x="7613" y="5338"/>
                  </a:lnTo>
                  <a:lnTo>
                    <a:pt x="7618" y="5338"/>
                  </a:lnTo>
                  <a:lnTo>
                    <a:pt x="7624" y="5338"/>
                  </a:lnTo>
                  <a:lnTo>
                    <a:pt x="7629" y="5338"/>
                  </a:lnTo>
                  <a:lnTo>
                    <a:pt x="7635" y="5338"/>
                  </a:lnTo>
                  <a:lnTo>
                    <a:pt x="7641" y="5338"/>
                  </a:lnTo>
                  <a:lnTo>
                    <a:pt x="7647" y="5338"/>
                  </a:lnTo>
                  <a:lnTo>
                    <a:pt x="7653" y="5338"/>
                  </a:lnTo>
                  <a:lnTo>
                    <a:pt x="7658" y="5338"/>
                  </a:lnTo>
                  <a:lnTo>
                    <a:pt x="7664" y="5338"/>
                  </a:lnTo>
                  <a:lnTo>
                    <a:pt x="7670" y="5338"/>
                  </a:lnTo>
                  <a:lnTo>
                    <a:pt x="7676" y="5338"/>
                  </a:lnTo>
                  <a:lnTo>
                    <a:pt x="7681" y="5338"/>
                  </a:lnTo>
                  <a:lnTo>
                    <a:pt x="7687" y="5338"/>
                  </a:lnTo>
                  <a:lnTo>
                    <a:pt x="7692" y="5338"/>
                  </a:lnTo>
                  <a:lnTo>
                    <a:pt x="7699" y="5338"/>
                  </a:lnTo>
                  <a:lnTo>
                    <a:pt x="7704" y="5338"/>
                  </a:lnTo>
                  <a:lnTo>
                    <a:pt x="7710" y="5338"/>
                  </a:lnTo>
                  <a:lnTo>
                    <a:pt x="7715" y="5338"/>
                  </a:lnTo>
                  <a:lnTo>
                    <a:pt x="7721" y="5338"/>
                  </a:lnTo>
                  <a:lnTo>
                    <a:pt x="7727" y="5338"/>
                  </a:lnTo>
                  <a:lnTo>
                    <a:pt x="7733" y="5338"/>
                  </a:lnTo>
                  <a:lnTo>
                    <a:pt x="7738" y="5338"/>
                  </a:lnTo>
                  <a:lnTo>
                    <a:pt x="7744" y="5338"/>
                  </a:lnTo>
                  <a:lnTo>
                    <a:pt x="7751" y="5338"/>
                  </a:lnTo>
                  <a:lnTo>
                    <a:pt x="7756" y="5338"/>
                  </a:lnTo>
                  <a:lnTo>
                    <a:pt x="7762" y="5338"/>
                  </a:lnTo>
                  <a:lnTo>
                    <a:pt x="7767" y="5338"/>
                  </a:lnTo>
                  <a:lnTo>
                    <a:pt x="7773" y="5338"/>
                  </a:lnTo>
                  <a:lnTo>
                    <a:pt x="7778" y="5338"/>
                  </a:lnTo>
                  <a:lnTo>
                    <a:pt x="7785" y="5338"/>
                  </a:lnTo>
                  <a:lnTo>
                    <a:pt x="7790" y="5338"/>
                  </a:lnTo>
                  <a:lnTo>
                    <a:pt x="7796" y="5338"/>
                  </a:lnTo>
                  <a:lnTo>
                    <a:pt x="7801" y="5338"/>
                  </a:lnTo>
                  <a:lnTo>
                    <a:pt x="7807" y="5338"/>
                  </a:lnTo>
                  <a:lnTo>
                    <a:pt x="7813" y="5338"/>
                  </a:lnTo>
                  <a:lnTo>
                    <a:pt x="7819" y="5338"/>
                  </a:lnTo>
                  <a:lnTo>
                    <a:pt x="7824" y="5338"/>
                  </a:lnTo>
                  <a:lnTo>
                    <a:pt x="7830" y="5338"/>
                  </a:lnTo>
                  <a:lnTo>
                    <a:pt x="7835" y="5338"/>
                  </a:lnTo>
                  <a:lnTo>
                    <a:pt x="7842" y="5338"/>
                  </a:lnTo>
                  <a:lnTo>
                    <a:pt x="7848" y="5338"/>
                  </a:lnTo>
                  <a:lnTo>
                    <a:pt x="7853" y="5338"/>
                  </a:lnTo>
                  <a:lnTo>
                    <a:pt x="7859" y="5338"/>
                  </a:lnTo>
                  <a:lnTo>
                    <a:pt x="7864" y="5338"/>
                  </a:lnTo>
                  <a:lnTo>
                    <a:pt x="7871" y="5338"/>
                  </a:lnTo>
                  <a:lnTo>
                    <a:pt x="7876" y="5338"/>
                  </a:lnTo>
                  <a:lnTo>
                    <a:pt x="7882" y="5338"/>
                  </a:lnTo>
                  <a:lnTo>
                    <a:pt x="7887" y="5338"/>
                  </a:lnTo>
                  <a:lnTo>
                    <a:pt x="7894" y="5338"/>
                  </a:lnTo>
                  <a:lnTo>
                    <a:pt x="7899" y="5338"/>
                  </a:lnTo>
                  <a:lnTo>
                    <a:pt x="7905" y="5338"/>
                  </a:lnTo>
                  <a:lnTo>
                    <a:pt x="7910" y="5338"/>
                  </a:lnTo>
                  <a:lnTo>
                    <a:pt x="7916" y="5338"/>
                  </a:lnTo>
                  <a:lnTo>
                    <a:pt x="7921" y="5338"/>
                  </a:lnTo>
                  <a:lnTo>
                    <a:pt x="7928" y="5338"/>
                  </a:lnTo>
                  <a:lnTo>
                    <a:pt x="7934" y="5338"/>
                  </a:lnTo>
                  <a:lnTo>
                    <a:pt x="7939" y="5338"/>
                  </a:lnTo>
                  <a:lnTo>
                    <a:pt x="7945" y="5338"/>
                  </a:lnTo>
                  <a:lnTo>
                    <a:pt x="7951" y="5338"/>
                  </a:lnTo>
                  <a:lnTo>
                    <a:pt x="7957" y="5338"/>
                  </a:lnTo>
                  <a:lnTo>
                    <a:pt x="7962" y="5338"/>
                  </a:lnTo>
                  <a:lnTo>
                    <a:pt x="7968" y="5338"/>
                  </a:lnTo>
                  <a:lnTo>
                    <a:pt x="7973" y="5338"/>
                  </a:lnTo>
                  <a:lnTo>
                    <a:pt x="7980" y="5338"/>
                  </a:lnTo>
                  <a:lnTo>
                    <a:pt x="7985" y="5338"/>
                  </a:lnTo>
                  <a:lnTo>
                    <a:pt x="7991" y="5338"/>
                  </a:lnTo>
                  <a:lnTo>
                    <a:pt x="7996" y="5338"/>
                  </a:lnTo>
                  <a:lnTo>
                    <a:pt x="8002" y="5338"/>
                  </a:lnTo>
                  <a:lnTo>
                    <a:pt x="8008" y="5338"/>
                  </a:lnTo>
                  <a:lnTo>
                    <a:pt x="8014" y="5338"/>
                  </a:lnTo>
                  <a:lnTo>
                    <a:pt x="8019" y="5338"/>
                  </a:lnTo>
                  <a:lnTo>
                    <a:pt x="8025" y="5338"/>
                  </a:lnTo>
                  <a:lnTo>
                    <a:pt x="8031" y="5338"/>
                  </a:lnTo>
                  <a:lnTo>
                    <a:pt x="8037" y="5338"/>
                  </a:lnTo>
                  <a:lnTo>
                    <a:pt x="8043" y="5338"/>
                  </a:lnTo>
                  <a:lnTo>
                    <a:pt x="8048" y="5338"/>
                  </a:lnTo>
                  <a:lnTo>
                    <a:pt x="8054" y="5338"/>
                  </a:lnTo>
                  <a:lnTo>
                    <a:pt x="8059" y="5338"/>
                  </a:lnTo>
                  <a:lnTo>
                    <a:pt x="8066" y="5340"/>
                  </a:lnTo>
                  <a:lnTo>
                    <a:pt x="8071" y="5340"/>
                  </a:lnTo>
                  <a:lnTo>
                    <a:pt x="8077" y="5340"/>
                  </a:lnTo>
                  <a:lnTo>
                    <a:pt x="8082" y="5340"/>
                  </a:lnTo>
                  <a:lnTo>
                    <a:pt x="8088" y="5340"/>
                  </a:lnTo>
                  <a:lnTo>
                    <a:pt x="8094" y="5340"/>
                  </a:lnTo>
                  <a:lnTo>
                    <a:pt x="8100" y="5340"/>
                  </a:lnTo>
                  <a:lnTo>
                    <a:pt x="8105" y="5340"/>
                  </a:lnTo>
                  <a:lnTo>
                    <a:pt x="8111" y="5340"/>
                  </a:lnTo>
                  <a:lnTo>
                    <a:pt x="8117" y="5340"/>
                  </a:lnTo>
                  <a:lnTo>
                    <a:pt x="8123" y="5340"/>
                  </a:lnTo>
                  <a:lnTo>
                    <a:pt x="8129" y="5340"/>
                  </a:lnTo>
                  <a:lnTo>
                    <a:pt x="8134" y="5340"/>
                  </a:lnTo>
                  <a:lnTo>
                    <a:pt x="8140" y="5340"/>
                  </a:lnTo>
                  <a:lnTo>
                    <a:pt x="8145" y="5340"/>
                  </a:lnTo>
                  <a:lnTo>
                    <a:pt x="8152" y="5340"/>
                  </a:lnTo>
                  <a:lnTo>
                    <a:pt x="8157" y="5340"/>
                  </a:lnTo>
                  <a:lnTo>
                    <a:pt x="8163" y="5340"/>
                  </a:lnTo>
                  <a:lnTo>
                    <a:pt x="8168" y="5340"/>
                  </a:lnTo>
                  <a:lnTo>
                    <a:pt x="8174" y="5340"/>
                  </a:lnTo>
                  <a:lnTo>
                    <a:pt x="8180" y="5340"/>
                  </a:lnTo>
                  <a:lnTo>
                    <a:pt x="8186" y="5340"/>
                  </a:lnTo>
                  <a:lnTo>
                    <a:pt x="8191" y="5340"/>
                  </a:lnTo>
                  <a:lnTo>
                    <a:pt x="8197" y="5340"/>
                  </a:lnTo>
                  <a:lnTo>
                    <a:pt x="8202" y="5340"/>
                  </a:lnTo>
                  <a:lnTo>
                    <a:pt x="8209" y="5340"/>
                  </a:lnTo>
                  <a:lnTo>
                    <a:pt x="8215" y="5340"/>
                  </a:lnTo>
                  <a:lnTo>
                    <a:pt x="8220" y="5340"/>
                  </a:lnTo>
                  <a:lnTo>
                    <a:pt x="8226" y="5340"/>
                  </a:lnTo>
                  <a:lnTo>
                    <a:pt x="8231" y="5340"/>
                  </a:lnTo>
                  <a:lnTo>
                    <a:pt x="8238" y="5340"/>
                  </a:lnTo>
                  <a:lnTo>
                    <a:pt x="8243" y="5340"/>
                  </a:lnTo>
                  <a:lnTo>
                    <a:pt x="8249" y="5340"/>
                  </a:lnTo>
                  <a:lnTo>
                    <a:pt x="8254" y="5340"/>
                  </a:lnTo>
                  <a:lnTo>
                    <a:pt x="8260" y="5340"/>
                  </a:lnTo>
                  <a:lnTo>
                    <a:pt x="8266" y="5340"/>
                  </a:lnTo>
                  <a:lnTo>
                    <a:pt x="8272" y="5340"/>
                  </a:lnTo>
                  <a:lnTo>
                    <a:pt x="8277" y="5340"/>
                  </a:lnTo>
                  <a:lnTo>
                    <a:pt x="8283" y="5340"/>
                  </a:lnTo>
                  <a:lnTo>
                    <a:pt x="8288" y="5340"/>
                  </a:lnTo>
                  <a:lnTo>
                    <a:pt x="8295" y="5340"/>
                  </a:lnTo>
                  <a:lnTo>
                    <a:pt x="8301" y="5340"/>
                  </a:lnTo>
                  <a:lnTo>
                    <a:pt x="8306" y="5340"/>
                  </a:lnTo>
                  <a:lnTo>
                    <a:pt x="8312" y="5340"/>
                  </a:lnTo>
                  <a:lnTo>
                    <a:pt x="8317" y="5340"/>
                  </a:lnTo>
                  <a:lnTo>
                    <a:pt x="8324" y="5340"/>
                  </a:lnTo>
                  <a:lnTo>
                    <a:pt x="8329" y="5340"/>
                  </a:lnTo>
                  <a:lnTo>
                    <a:pt x="8335" y="5340"/>
                  </a:lnTo>
                  <a:lnTo>
                    <a:pt x="8340" y="5340"/>
                  </a:lnTo>
                  <a:lnTo>
                    <a:pt x="8346" y="5340"/>
                  </a:lnTo>
                  <a:lnTo>
                    <a:pt x="8352" y="5340"/>
                  </a:lnTo>
                  <a:lnTo>
                    <a:pt x="8358" y="5340"/>
                  </a:lnTo>
                  <a:lnTo>
                    <a:pt x="8363" y="5340"/>
                  </a:lnTo>
                  <a:lnTo>
                    <a:pt x="8369" y="5340"/>
                  </a:lnTo>
                  <a:lnTo>
                    <a:pt x="8374" y="5340"/>
                  </a:lnTo>
                  <a:lnTo>
                    <a:pt x="8381" y="5340"/>
                  </a:lnTo>
                  <a:lnTo>
                    <a:pt x="8386" y="5340"/>
                  </a:lnTo>
                  <a:lnTo>
                    <a:pt x="8392" y="5340"/>
                  </a:lnTo>
                  <a:lnTo>
                    <a:pt x="8398" y="5340"/>
                  </a:lnTo>
                  <a:lnTo>
                    <a:pt x="8403" y="5340"/>
                  </a:lnTo>
                  <a:lnTo>
                    <a:pt x="8410" y="5340"/>
                  </a:lnTo>
                  <a:lnTo>
                    <a:pt x="8415" y="5340"/>
                  </a:lnTo>
                  <a:lnTo>
                    <a:pt x="8421" y="5340"/>
                  </a:lnTo>
                </a:path>
              </a:pathLst>
            </a:custGeom>
            <a:solidFill>
              <a:srgbClr val="FFEBD7">
                <a:alpha val="0"/>
              </a:srgbClr>
            </a:solidFill>
            <a:ln w="1588">
              <a:solidFill>
                <a:srgbClr val="008000"/>
              </a:solidFill>
              <a:prstDash val="solid"/>
              <a:round/>
              <a:headEnd/>
              <a:tailEnd/>
            </a:ln>
          </p:spPr>
          <p:txBody>
            <a:bodyPr/>
            <a:lstStyle/>
            <a:p>
              <a:endParaRPr lang="en-US" dirty="0"/>
            </a:p>
          </p:txBody>
        </p:sp>
        <p:sp>
          <p:nvSpPr>
            <p:cNvPr id="114733" name="Rectangle 45"/>
            <p:cNvSpPr>
              <a:spLocks noChangeArrowheads="1"/>
            </p:cNvSpPr>
            <p:nvPr/>
          </p:nvSpPr>
          <p:spPr bwMode="auto">
            <a:xfrm>
              <a:off x="4080" y="1004"/>
              <a:ext cx="29"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x</a:t>
              </a:r>
              <a:endParaRPr lang="en-US" dirty="0"/>
            </a:p>
          </p:txBody>
        </p:sp>
        <p:sp>
          <p:nvSpPr>
            <p:cNvPr id="114734" name="Rectangle 46"/>
            <p:cNvSpPr>
              <a:spLocks noChangeArrowheads="1"/>
            </p:cNvSpPr>
            <p:nvPr/>
          </p:nvSpPr>
          <p:spPr bwMode="auto">
            <a:xfrm rot="5400000">
              <a:off x="3473" y="567"/>
              <a:ext cx="21"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 </a:t>
              </a:r>
              <a:endParaRPr lang="en-US" dirty="0"/>
            </a:p>
          </p:txBody>
        </p:sp>
        <p:sp>
          <p:nvSpPr>
            <p:cNvPr id="114735" name="Line 47"/>
            <p:cNvSpPr>
              <a:spLocks noChangeShapeType="1"/>
            </p:cNvSpPr>
            <p:nvPr/>
          </p:nvSpPr>
          <p:spPr bwMode="auto">
            <a:xfrm>
              <a:off x="3605" y="902"/>
              <a:ext cx="1" cy="12"/>
            </a:xfrm>
            <a:prstGeom prst="line">
              <a:avLst/>
            </a:prstGeom>
            <a:noFill/>
            <a:ln w="1588">
              <a:solidFill>
                <a:srgbClr val="008000"/>
              </a:solidFill>
              <a:round/>
              <a:headEnd/>
              <a:tailEnd/>
            </a:ln>
          </p:spPr>
          <p:txBody>
            <a:bodyPr/>
            <a:lstStyle/>
            <a:p>
              <a:endParaRPr lang="en-US" dirty="0"/>
            </a:p>
          </p:txBody>
        </p:sp>
        <p:sp>
          <p:nvSpPr>
            <p:cNvPr id="114736" name="Line 48"/>
            <p:cNvSpPr>
              <a:spLocks noChangeShapeType="1"/>
            </p:cNvSpPr>
            <p:nvPr/>
          </p:nvSpPr>
          <p:spPr bwMode="auto">
            <a:xfrm>
              <a:off x="3923" y="902"/>
              <a:ext cx="1" cy="12"/>
            </a:xfrm>
            <a:prstGeom prst="line">
              <a:avLst/>
            </a:prstGeom>
            <a:noFill/>
            <a:ln w="1588">
              <a:solidFill>
                <a:srgbClr val="008000"/>
              </a:solidFill>
              <a:round/>
              <a:headEnd/>
              <a:tailEnd/>
            </a:ln>
          </p:spPr>
          <p:txBody>
            <a:bodyPr/>
            <a:lstStyle/>
            <a:p>
              <a:endParaRPr lang="en-US" dirty="0"/>
            </a:p>
          </p:txBody>
        </p:sp>
        <p:sp>
          <p:nvSpPr>
            <p:cNvPr id="114737" name="Line 49"/>
            <p:cNvSpPr>
              <a:spLocks noChangeShapeType="1"/>
            </p:cNvSpPr>
            <p:nvPr/>
          </p:nvSpPr>
          <p:spPr bwMode="auto">
            <a:xfrm>
              <a:off x="4242" y="902"/>
              <a:ext cx="1" cy="12"/>
            </a:xfrm>
            <a:prstGeom prst="line">
              <a:avLst/>
            </a:prstGeom>
            <a:noFill/>
            <a:ln w="1588">
              <a:solidFill>
                <a:srgbClr val="008000"/>
              </a:solidFill>
              <a:round/>
              <a:headEnd/>
              <a:tailEnd/>
            </a:ln>
          </p:spPr>
          <p:txBody>
            <a:bodyPr/>
            <a:lstStyle/>
            <a:p>
              <a:endParaRPr lang="en-US" dirty="0"/>
            </a:p>
          </p:txBody>
        </p:sp>
        <p:sp>
          <p:nvSpPr>
            <p:cNvPr id="114738" name="Line 50"/>
            <p:cNvSpPr>
              <a:spLocks noChangeShapeType="1"/>
            </p:cNvSpPr>
            <p:nvPr/>
          </p:nvSpPr>
          <p:spPr bwMode="auto">
            <a:xfrm>
              <a:off x="4560" y="902"/>
              <a:ext cx="1" cy="12"/>
            </a:xfrm>
            <a:prstGeom prst="line">
              <a:avLst/>
            </a:prstGeom>
            <a:noFill/>
            <a:ln w="1588">
              <a:solidFill>
                <a:srgbClr val="008000"/>
              </a:solidFill>
              <a:round/>
              <a:headEnd/>
              <a:tailEnd/>
            </a:ln>
          </p:spPr>
          <p:txBody>
            <a:bodyPr/>
            <a:lstStyle/>
            <a:p>
              <a:endParaRPr lang="en-US" dirty="0"/>
            </a:p>
          </p:txBody>
        </p:sp>
        <p:sp>
          <p:nvSpPr>
            <p:cNvPr id="114739" name="Line 51"/>
            <p:cNvSpPr>
              <a:spLocks noChangeShapeType="1"/>
            </p:cNvSpPr>
            <p:nvPr/>
          </p:nvSpPr>
          <p:spPr bwMode="auto">
            <a:xfrm>
              <a:off x="3605" y="902"/>
              <a:ext cx="955" cy="1"/>
            </a:xfrm>
            <a:prstGeom prst="line">
              <a:avLst/>
            </a:prstGeom>
            <a:noFill/>
            <a:ln w="1588">
              <a:solidFill>
                <a:srgbClr val="008000"/>
              </a:solidFill>
              <a:round/>
              <a:headEnd/>
              <a:tailEnd/>
            </a:ln>
          </p:spPr>
          <p:txBody>
            <a:bodyPr/>
            <a:lstStyle/>
            <a:p>
              <a:endParaRPr lang="en-US" dirty="0"/>
            </a:p>
          </p:txBody>
        </p:sp>
        <p:sp>
          <p:nvSpPr>
            <p:cNvPr id="114740" name="Rectangle 52"/>
            <p:cNvSpPr>
              <a:spLocks noChangeArrowheads="1"/>
            </p:cNvSpPr>
            <p:nvPr/>
          </p:nvSpPr>
          <p:spPr bwMode="auto">
            <a:xfrm>
              <a:off x="3591" y="939"/>
              <a:ext cx="30"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0</a:t>
              </a:r>
              <a:endParaRPr lang="en-US" dirty="0"/>
            </a:p>
          </p:txBody>
        </p:sp>
        <p:sp>
          <p:nvSpPr>
            <p:cNvPr id="114741" name="Rectangle 53"/>
            <p:cNvSpPr>
              <a:spLocks noChangeArrowheads="1"/>
            </p:cNvSpPr>
            <p:nvPr/>
          </p:nvSpPr>
          <p:spPr bwMode="auto">
            <a:xfrm>
              <a:off x="3910" y="939"/>
              <a:ext cx="30"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5</a:t>
              </a:r>
              <a:endParaRPr lang="en-US" dirty="0"/>
            </a:p>
          </p:txBody>
        </p:sp>
        <p:sp>
          <p:nvSpPr>
            <p:cNvPr id="114742" name="Rectangle 54"/>
            <p:cNvSpPr>
              <a:spLocks noChangeArrowheads="1"/>
            </p:cNvSpPr>
            <p:nvPr/>
          </p:nvSpPr>
          <p:spPr bwMode="auto">
            <a:xfrm>
              <a:off x="4219" y="939"/>
              <a:ext cx="52"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10</a:t>
              </a:r>
              <a:endParaRPr lang="en-US" dirty="0"/>
            </a:p>
          </p:txBody>
        </p:sp>
        <p:sp>
          <p:nvSpPr>
            <p:cNvPr id="114743" name="Rectangle 55"/>
            <p:cNvSpPr>
              <a:spLocks noChangeArrowheads="1"/>
            </p:cNvSpPr>
            <p:nvPr/>
          </p:nvSpPr>
          <p:spPr bwMode="auto">
            <a:xfrm>
              <a:off x="4537" y="939"/>
              <a:ext cx="51"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15</a:t>
              </a:r>
              <a:endParaRPr lang="en-US" dirty="0"/>
            </a:p>
          </p:txBody>
        </p:sp>
        <p:sp>
          <p:nvSpPr>
            <p:cNvPr id="114744" name="Line 56"/>
            <p:cNvSpPr>
              <a:spLocks noChangeShapeType="1"/>
            </p:cNvSpPr>
            <p:nvPr/>
          </p:nvSpPr>
          <p:spPr bwMode="auto">
            <a:xfrm flipH="1">
              <a:off x="3575" y="879"/>
              <a:ext cx="12" cy="1"/>
            </a:xfrm>
            <a:prstGeom prst="line">
              <a:avLst/>
            </a:prstGeom>
            <a:noFill/>
            <a:ln w="1588">
              <a:solidFill>
                <a:srgbClr val="008000"/>
              </a:solidFill>
              <a:round/>
              <a:headEnd/>
              <a:tailEnd/>
            </a:ln>
          </p:spPr>
          <p:txBody>
            <a:bodyPr/>
            <a:lstStyle/>
            <a:p>
              <a:endParaRPr lang="en-US" dirty="0"/>
            </a:p>
          </p:txBody>
        </p:sp>
        <p:sp>
          <p:nvSpPr>
            <p:cNvPr id="114745" name="Line 57"/>
            <p:cNvSpPr>
              <a:spLocks noChangeShapeType="1"/>
            </p:cNvSpPr>
            <p:nvPr/>
          </p:nvSpPr>
          <p:spPr bwMode="auto">
            <a:xfrm flipH="1">
              <a:off x="3575" y="782"/>
              <a:ext cx="12" cy="1"/>
            </a:xfrm>
            <a:prstGeom prst="line">
              <a:avLst/>
            </a:prstGeom>
            <a:noFill/>
            <a:ln w="1588">
              <a:solidFill>
                <a:srgbClr val="008000"/>
              </a:solidFill>
              <a:round/>
              <a:headEnd/>
              <a:tailEnd/>
            </a:ln>
          </p:spPr>
          <p:txBody>
            <a:bodyPr/>
            <a:lstStyle/>
            <a:p>
              <a:endParaRPr lang="en-US" dirty="0"/>
            </a:p>
          </p:txBody>
        </p:sp>
        <p:sp>
          <p:nvSpPr>
            <p:cNvPr id="114746" name="Line 58"/>
            <p:cNvSpPr>
              <a:spLocks noChangeShapeType="1"/>
            </p:cNvSpPr>
            <p:nvPr/>
          </p:nvSpPr>
          <p:spPr bwMode="auto">
            <a:xfrm flipH="1">
              <a:off x="3575" y="685"/>
              <a:ext cx="12" cy="1"/>
            </a:xfrm>
            <a:prstGeom prst="line">
              <a:avLst/>
            </a:prstGeom>
            <a:noFill/>
            <a:ln w="1588">
              <a:solidFill>
                <a:srgbClr val="008000"/>
              </a:solidFill>
              <a:round/>
              <a:headEnd/>
              <a:tailEnd/>
            </a:ln>
          </p:spPr>
          <p:txBody>
            <a:bodyPr/>
            <a:lstStyle/>
            <a:p>
              <a:endParaRPr lang="en-US" dirty="0"/>
            </a:p>
          </p:txBody>
        </p:sp>
        <p:sp>
          <p:nvSpPr>
            <p:cNvPr id="114747" name="Line 59"/>
            <p:cNvSpPr>
              <a:spLocks noChangeShapeType="1"/>
            </p:cNvSpPr>
            <p:nvPr/>
          </p:nvSpPr>
          <p:spPr bwMode="auto">
            <a:xfrm flipH="1">
              <a:off x="3575" y="589"/>
              <a:ext cx="12" cy="1"/>
            </a:xfrm>
            <a:prstGeom prst="line">
              <a:avLst/>
            </a:prstGeom>
            <a:noFill/>
            <a:ln w="1588">
              <a:solidFill>
                <a:srgbClr val="008000"/>
              </a:solidFill>
              <a:round/>
              <a:headEnd/>
              <a:tailEnd/>
            </a:ln>
          </p:spPr>
          <p:txBody>
            <a:bodyPr/>
            <a:lstStyle/>
            <a:p>
              <a:endParaRPr lang="en-US" dirty="0"/>
            </a:p>
          </p:txBody>
        </p:sp>
        <p:sp>
          <p:nvSpPr>
            <p:cNvPr id="114748" name="Line 60"/>
            <p:cNvSpPr>
              <a:spLocks noChangeShapeType="1"/>
            </p:cNvSpPr>
            <p:nvPr/>
          </p:nvSpPr>
          <p:spPr bwMode="auto">
            <a:xfrm flipH="1">
              <a:off x="3575" y="492"/>
              <a:ext cx="12" cy="1"/>
            </a:xfrm>
            <a:prstGeom prst="line">
              <a:avLst/>
            </a:prstGeom>
            <a:noFill/>
            <a:ln w="1588">
              <a:solidFill>
                <a:srgbClr val="008000"/>
              </a:solidFill>
              <a:round/>
              <a:headEnd/>
              <a:tailEnd/>
            </a:ln>
          </p:spPr>
          <p:txBody>
            <a:bodyPr/>
            <a:lstStyle/>
            <a:p>
              <a:endParaRPr lang="en-US" dirty="0"/>
            </a:p>
          </p:txBody>
        </p:sp>
        <p:sp>
          <p:nvSpPr>
            <p:cNvPr id="114749" name="Line 61"/>
            <p:cNvSpPr>
              <a:spLocks noChangeShapeType="1"/>
            </p:cNvSpPr>
            <p:nvPr/>
          </p:nvSpPr>
          <p:spPr bwMode="auto">
            <a:xfrm flipH="1">
              <a:off x="3575" y="395"/>
              <a:ext cx="12" cy="1"/>
            </a:xfrm>
            <a:prstGeom prst="line">
              <a:avLst/>
            </a:prstGeom>
            <a:noFill/>
            <a:ln w="1588">
              <a:solidFill>
                <a:srgbClr val="008000"/>
              </a:solidFill>
              <a:round/>
              <a:headEnd/>
              <a:tailEnd/>
            </a:ln>
          </p:spPr>
          <p:txBody>
            <a:bodyPr/>
            <a:lstStyle/>
            <a:p>
              <a:endParaRPr lang="en-US" dirty="0"/>
            </a:p>
          </p:txBody>
        </p:sp>
        <p:sp>
          <p:nvSpPr>
            <p:cNvPr id="114750" name="Line 62"/>
            <p:cNvSpPr>
              <a:spLocks noChangeShapeType="1"/>
            </p:cNvSpPr>
            <p:nvPr/>
          </p:nvSpPr>
          <p:spPr bwMode="auto">
            <a:xfrm flipH="1">
              <a:off x="3575" y="299"/>
              <a:ext cx="12" cy="1"/>
            </a:xfrm>
            <a:prstGeom prst="line">
              <a:avLst/>
            </a:prstGeom>
            <a:noFill/>
            <a:ln w="1588">
              <a:solidFill>
                <a:srgbClr val="008000"/>
              </a:solidFill>
              <a:round/>
              <a:headEnd/>
              <a:tailEnd/>
            </a:ln>
          </p:spPr>
          <p:txBody>
            <a:bodyPr/>
            <a:lstStyle/>
            <a:p>
              <a:endParaRPr lang="en-US" dirty="0"/>
            </a:p>
          </p:txBody>
        </p:sp>
        <p:sp>
          <p:nvSpPr>
            <p:cNvPr id="114751" name="Line 63"/>
            <p:cNvSpPr>
              <a:spLocks noChangeShapeType="1"/>
            </p:cNvSpPr>
            <p:nvPr/>
          </p:nvSpPr>
          <p:spPr bwMode="auto">
            <a:xfrm flipV="1">
              <a:off x="3587" y="299"/>
              <a:ext cx="1" cy="580"/>
            </a:xfrm>
            <a:prstGeom prst="line">
              <a:avLst/>
            </a:prstGeom>
            <a:noFill/>
            <a:ln w="1588">
              <a:solidFill>
                <a:srgbClr val="008000"/>
              </a:solidFill>
              <a:round/>
              <a:headEnd/>
              <a:tailEnd/>
            </a:ln>
          </p:spPr>
          <p:txBody>
            <a:bodyPr/>
            <a:lstStyle/>
            <a:p>
              <a:endParaRPr lang="en-US" dirty="0"/>
            </a:p>
          </p:txBody>
        </p:sp>
        <p:sp>
          <p:nvSpPr>
            <p:cNvPr id="114752" name="Rectangle 64"/>
            <p:cNvSpPr>
              <a:spLocks noChangeArrowheads="1"/>
            </p:cNvSpPr>
            <p:nvPr/>
          </p:nvSpPr>
          <p:spPr bwMode="auto">
            <a:xfrm rot="5400000">
              <a:off x="3516" y="857"/>
              <a:ext cx="62"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0.0</a:t>
              </a:r>
              <a:endParaRPr lang="en-US" dirty="0"/>
            </a:p>
          </p:txBody>
        </p:sp>
        <p:sp>
          <p:nvSpPr>
            <p:cNvPr id="114753" name="Rectangle 65"/>
            <p:cNvSpPr>
              <a:spLocks noChangeArrowheads="1"/>
            </p:cNvSpPr>
            <p:nvPr/>
          </p:nvSpPr>
          <p:spPr bwMode="auto">
            <a:xfrm rot="5400000">
              <a:off x="3516" y="766"/>
              <a:ext cx="62"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0.1</a:t>
              </a:r>
              <a:endParaRPr lang="en-US" dirty="0"/>
            </a:p>
          </p:txBody>
        </p:sp>
        <p:sp>
          <p:nvSpPr>
            <p:cNvPr id="114754" name="Rectangle 66"/>
            <p:cNvSpPr>
              <a:spLocks noChangeArrowheads="1"/>
            </p:cNvSpPr>
            <p:nvPr/>
          </p:nvSpPr>
          <p:spPr bwMode="auto">
            <a:xfrm rot="5400000">
              <a:off x="3516" y="665"/>
              <a:ext cx="62"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0.2</a:t>
              </a:r>
              <a:endParaRPr lang="en-US" dirty="0"/>
            </a:p>
          </p:txBody>
        </p:sp>
        <p:sp>
          <p:nvSpPr>
            <p:cNvPr id="114755" name="Rectangle 67"/>
            <p:cNvSpPr>
              <a:spLocks noChangeArrowheads="1"/>
            </p:cNvSpPr>
            <p:nvPr/>
          </p:nvSpPr>
          <p:spPr bwMode="auto">
            <a:xfrm rot="5400000">
              <a:off x="3515" y="573"/>
              <a:ext cx="63"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0.3</a:t>
              </a:r>
              <a:endParaRPr lang="en-US" dirty="0"/>
            </a:p>
          </p:txBody>
        </p:sp>
        <p:sp>
          <p:nvSpPr>
            <p:cNvPr id="114756" name="Rectangle 68"/>
            <p:cNvSpPr>
              <a:spLocks noChangeArrowheads="1"/>
            </p:cNvSpPr>
            <p:nvPr/>
          </p:nvSpPr>
          <p:spPr bwMode="auto">
            <a:xfrm rot="5400000">
              <a:off x="3515" y="474"/>
              <a:ext cx="63"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0.4</a:t>
              </a:r>
              <a:endParaRPr lang="en-US" dirty="0"/>
            </a:p>
          </p:txBody>
        </p:sp>
        <p:sp>
          <p:nvSpPr>
            <p:cNvPr id="114757" name="Rectangle 69"/>
            <p:cNvSpPr>
              <a:spLocks noChangeArrowheads="1"/>
            </p:cNvSpPr>
            <p:nvPr/>
          </p:nvSpPr>
          <p:spPr bwMode="auto">
            <a:xfrm rot="5400000">
              <a:off x="3516" y="374"/>
              <a:ext cx="62"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0.5</a:t>
              </a:r>
              <a:endParaRPr lang="en-US" dirty="0"/>
            </a:p>
          </p:txBody>
        </p:sp>
        <p:sp>
          <p:nvSpPr>
            <p:cNvPr id="114758" name="Rectangle 70"/>
            <p:cNvSpPr>
              <a:spLocks noChangeArrowheads="1"/>
            </p:cNvSpPr>
            <p:nvPr/>
          </p:nvSpPr>
          <p:spPr bwMode="auto">
            <a:xfrm rot="5400000">
              <a:off x="3516" y="278"/>
              <a:ext cx="62"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0.6</a:t>
              </a:r>
              <a:endParaRPr lang="en-US" dirty="0"/>
            </a:p>
          </p:txBody>
        </p:sp>
        <p:sp>
          <p:nvSpPr>
            <p:cNvPr id="114759" name="Rectangle 71"/>
            <p:cNvSpPr>
              <a:spLocks noChangeArrowheads="1"/>
            </p:cNvSpPr>
            <p:nvPr/>
          </p:nvSpPr>
          <p:spPr bwMode="auto">
            <a:xfrm>
              <a:off x="3587" y="275"/>
              <a:ext cx="1011" cy="627"/>
            </a:xfrm>
            <a:prstGeom prst="rect">
              <a:avLst/>
            </a:prstGeom>
            <a:solidFill>
              <a:srgbClr val="FFEBD7">
                <a:alpha val="0"/>
              </a:srgbClr>
            </a:solidFill>
            <a:ln w="1588">
              <a:solidFill>
                <a:srgbClr val="008000"/>
              </a:solidFill>
              <a:miter lim="800000"/>
              <a:headEnd/>
              <a:tailEnd/>
            </a:ln>
          </p:spPr>
          <p:txBody>
            <a:bodyPr/>
            <a:lstStyle/>
            <a:p>
              <a:endParaRPr lang="en-US" dirty="0"/>
            </a:p>
          </p:txBody>
        </p:sp>
        <p:sp>
          <p:nvSpPr>
            <p:cNvPr id="114760" name="Freeform 72"/>
            <p:cNvSpPr>
              <a:spLocks/>
            </p:cNvSpPr>
            <p:nvPr/>
          </p:nvSpPr>
          <p:spPr bwMode="auto">
            <a:xfrm>
              <a:off x="3605" y="398"/>
              <a:ext cx="955" cy="480"/>
            </a:xfrm>
            <a:custGeom>
              <a:avLst/>
              <a:gdLst/>
              <a:ahLst/>
              <a:cxnLst>
                <a:cxn ang="0">
                  <a:pos x="133" y="470"/>
                </a:cxn>
                <a:cxn ang="0">
                  <a:pos x="270" y="906"/>
                </a:cxn>
                <a:cxn ang="0">
                  <a:pos x="407" y="1294"/>
                </a:cxn>
                <a:cxn ang="0">
                  <a:pos x="545" y="1637"/>
                </a:cxn>
                <a:cxn ang="0">
                  <a:pos x="683" y="1941"/>
                </a:cxn>
                <a:cxn ang="0">
                  <a:pos x="820" y="2211"/>
                </a:cxn>
                <a:cxn ang="0">
                  <a:pos x="958" y="2451"/>
                </a:cxn>
                <a:cxn ang="0">
                  <a:pos x="1095" y="2663"/>
                </a:cxn>
                <a:cxn ang="0">
                  <a:pos x="1233" y="2851"/>
                </a:cxn>
                <a:cxn ang="0">
                  <a:pos x="1370" y="3019"/>
                </a:cxn>
                <a:cxn ang="0">
                  <a:pos x="1508" y="3167"/>
                </a:cxn>
                <a:cxn ang="0">
                  <a:pos x="1646" y="3298"/>
                </a:cxn>
                <a:cxn ang="0">
                  <a:pos x="1784" y="3415"/>
                </a:cxn>
                <a:cxn ang="0">
                  <a:pos x="1920" y="3518"/>
                </a:cxn>
                <a:cxn ang="0">
                  <a:pos x="2058" y="3609"/>
                </a:cxn>
                <a:cxn ang="0">
                  <a:pos x="2196" y="3691"/>
                </a:cxn>
                <a:cxn ang="0">
                  <a:pos x="2334" y="3763"/>
                </a:cxn>
                <a:cxn ang="0">
                  <a:pos x="2471" y="3827"/>
                </a:cxn>
                <a:cxn ang="0">
                  <a:pos x="2608" y="3884"/>
                </a:cxn>
                <a:cxn ang="0">
                  <a:pos x="2746" y="3934"/>
                </a:cxn>
                <a:cxn ang="0">
                  <a:pos x="2884" y="3978"/>
                </a:cxn>
                <a:cxn ang="0">
                  <a:pos x="3021" y="4019"/>
                </a:cxn>
                <a:cxn ang="0">
                  <a:pos x="3159" y="4053"/>
                </a:cxn>
                <a:cxn ang="0">
                  <a:pos x="3297" y="4084"/>
                </a:cxn>
                <a:cxn ang="0">
                  <a:pos x="3434" y="4112"/>
                </a:cxn>
                <a:cxn ang="0">
                  <a:pos x="3571" y="4137"/>
                </a:cxn>
                <a:cxn ang="0">
                  <a:pos x="3709" y="4159"/>
                </a:cxn>
                <a:cxn ang="0">
                  <a:pos x="3847" y="4177"/>
                </a:cxn>
                <a:cxn ang="0">
                  <a:pos x="3985" y="4195"/>
                </a:cxn>
                <a:cxn ang="0">
                  <a:pos x="4121" y="4209"/>
                </a:cxn>
                <a:cxn ang="0">
                  <a:pos x="4259" y="4223"/>
                </a:cxn>
                <a:cxn ang="0">
                  <a:pos x="4397" y="4235"/>
                </a:cxn>
                <a:cxn ang="0">
                  <a:pos x="4535" y="4246"/>
                </a:cxn>
                <a:cxn ang="0">
                  <a:pos x="4672" y="4255"/>
                </a:cxn>
                <a:cxn ang="0">
                  <a:pos x="4810" y="4263"/>
                </a:cxn>
                <a:cxn ang="0">
                  <a:pos x="4947" y="4270"/>
                </a:cxn>
                <a:cxn ang="0">
                  <a:pos x="5085" y="4278"/>
                </a:cxn>
                <a:cxn ang="0">
                  <a:pos x="5222" y="4283"/>
                </a:cxn>
                <a:cxn ang="0">
                  <a:pos x="5360" y="4288"/>
                </a:cxn>
                <a:cxn ang="0">
                  <a:pos x="5498" y="4293"/>
                </a:cxn>
                <a:cxn ang="0">
                  <a:pos x="5635" y="4297"/>
                </a:cxn>
                <a:cxn ang="0">
                  <a:pos x="5772" y="4301"/>
                </a:cxn>
                <a:cxn ang="0">
                  <a:pos x="5910" y="4304"/>
                </a:cxn>
                <a:cxn ang="0">
                  <a:pos x="6048" y="4307"/>
                </a:cxn>
                <a:cxn ang="0">
                  <a:pos x="6186" y="4309"/>
                </a:cxn>
                <a:cxn ang="0">
                  <a:pos x="6322" y="4311"/>
                </a:cxn>
                <a:cxn ang="0">
                  <a:pos x="6460" y="4313"/>
                </a:cxn>
                <a:cxn ang="0">
                  <a:pos x="6598" y="4315"/>
                </a:cxn>
                <a:cxn ang="0">
                  <a:pos x="6736" y="4316"/>
                </a:cxn>
                <a:cxn ang="0">
                  <a:pos x="6873" y="4318"/>
                </a:cxn>
                <a:cxn ang="0">
                  <a:pos x="7011" y="4319"/>
                </a:cxn>
                <a:cxn ang="0">
                  <a:pos x="7148" y="4320"/>
                </a:cxn>
                <a:cxn ang="0">
                  <a:pos x="7286" y="4321"/>
                </a:cxn>
                <a:cxn ang="0">
                  <a:pos x="7423" y="4322"/>
                </a:cxn>
                <a:cxn ang="0">
                  <a:pos x="7561" y="4322"/>
                </a:cxn>
                <a:cxn ang="0">
                  <a:pos x="7699" y="4323"/>
                </a:cxn>
                <a:cxn ang="0">
                  <a:pos x="7836" y="4324"/>
                </a:cxn>
                <a:cxn ang="0">
                  <a:pos x="7973" y="4324"/>
                </a:cxn>
                <a:cxn ang="0">
                  <a:pos x="8111" y="4325"/>
                </a:cxn>
                <a:cxn ang="0">
                  <a:pos x="8249" y="4325"/>
                </a:cxn>
                <a:cxn ang="0">
                  <a:pos x="8387" y="4325"/>
                </a:cxn>
                <a:cxn ang="0">
                  <a:pos x="8524" y="4326"/>
                </a:cxn>
              </a:cxnLst>
              <a:rect l="0" t="0" r="r" b="b"/>
              <a:pathLst>
                <a:path w="8593" h="4326">
                  <a:moveTo>
                    <a:pt x="0" y="0"/>
                  </a:moveTo>
                  <a:lnTo>
                    <a:pt x="6" y="21"/>
                  </a:lnTo>
                  <a:lnTo>
                    <a:pt x="11" y="43"/>
                  </a:lnTo>
                  <a:lnTo>
                    <a:pt x="18" y="65"/>
                  </a:lnTo>
                  <a:lnTo>
                    <a:pt x="24" y="86"/>
                  </a:lnTo>
                  <a:lnTo>
                    <a:pt x="29" y="107"/>
                  </a:lnTo>
                  <a:lnTo>
                    <a:pt x="35" y="128"/>
                  </a:lnTo>
                  <a:lnTo>
                    <a:pt x="41" y="149"/>
                  </a:lnTo>
                  <a:lnTo>
                    <a:pt x="47" y="170"/>
                  </a:lnTo>
                  <a:lnTo>
                    <a:pt x="52" y="190"/>
                  </a:lnTo>
                  <a:lnTo>
                    <a:pt x="58" y="211"/>
                  </a:lnTo>
                  <a:lnTo>
                    <a:pt x="63" y="232"/>
                  </a:lnTo>
                  <a:lnTo>
                    <a:pt x="70" y="252"/>
                  </a:lnTo>
                  <a:lnTo>
                    <a:pt x="75" y="272"/>
                  </a:lnTo>
                  <a:lnTo>
                    <a:pt x="81" y="293"/>
                  </a:lnTo>
                  <a:lnTo>
                    <a:pt x="86" y="312"/>
                  </a:lnTo>
                  <a:lnTo>
                    <a:pt x="92" y="333"/>
                  </a:lnTo>
                  <a:lnTo>
                    <a:pt x="98" y="353"/>
                  </a:lnTo>
                  <a:lnTo>
                    <a:pt x="104" y="373"/>
                  </a:lnTo>
                  <a:lnTo>
                    <a:pt x="109" y="392"/>
                  </a:lnTo>
                  <a:lnTo>
                    <a:pt x="115" y="412"/>
                  </a:lnTo>
                  <a:lnTo>
                    <a:pt x="121" y="432"/>
                  </a:lnTo>
                  <a:lnTo>
                    <a:pt x="127" y="451"/>
                  </a:lnTo>
                  <a:lnTo>
                    <a:pt x="133" y="470"/>
                  </a:lnTo>
                  <a:lnTo>
                    <a:pt x="138" y="490"/>
                  </a:lnTo>
                  <a:lnTo>
                    <a:pt x="144" y="508"/>
                  </a:lnTo>
                  <a:lnTo>
                    <a:pt x="149" y="528"/>
                  </a:lnTo>
                  <a:lnTo>
                    <a:pt x="156" y="547"/>
                  </a:lnTo>
                  <a:lnTo>
                    <a:pt x="161" y="565"/>
                  </a:lnTo>
                  <a:lnTo>
                    <a:pt x="167" y="584"/>
                  </a:lnTo>
                  <a:lnTo>
                    <a:pt x="172" y="603"/>
                  </a:lnTo>
                  <a:lnTo>
                    <a:pt x="178" y="621"/>
                  </a:lnTo>
                  <a:lnTo>
                    <a:pt x="184" y="640"/>
                  </a:lnTo>
                  <a:lnTo>
                    <a:pt x="190" y="659"/>
                  </a:lnTo>
                  <a:lnTo>
                    <a:pt x="195" y="677"/>
                  </a:lnTo>
                  <a:lnTo>
                    <a:pt x="201" y="695"/>
                  </a:lnTo>
                  <a:lnTo>
                    <a:pt x="207" y="713"/>
                  </a:lnTo>
                  <a:lnTo>
                    <a:pt x="213" y="731"/>
                  </a:lnTo>
                  <a:lnTo>
                    <a:pt x="219" y="749"/>
                  </a:lnTo>
                  <a:lnTo>
                    <a:pt x="224" y="767"/>
                  </a:lnTo>
                  <a:lnTo>
                    <a:pt x="230" y="785"/>
                  </a:lnTo>
                  <a:lnTo>
                    <a:pt x="235" y="803"/>
                  </a:lnTo>
                  <a:lnTo>
                    <a:pt x="242" y="820"/>
                  </a:lnTo>
                  <a:lnTo>
                    <a:pt x="247" y="838"/>
                  </a:lnTo>
                  <a:lnTo>
                    <a:pt x="253" y="855"/>
                  </a:lnTo>
                  <a:lnTo>
                    <a:pt x="258" y="872"/>
                  </a:lnTo>
                  <a:lnTo>
                    <a:pt x="264" y="890"/>
                  </a:lnTo>
                  <a:lnTo>
                    <a:pt x="270" y="906"/>
                  </a:lnTo>
                  <a:lnTo>
                    <a:pt x="276" y="924"/>
                  </a:lnTo>
                  <a:lnTo>
                    <a:pt x="281" y="940"/>
                  </a:lnTo>
                  <a:lnTo>
                    <a:pt x="287" y="958"/>
                  </a:lnTo>
                  <a:lnTo>
                    <a:pt x="292" y="975"/>
                  </a:lnTo>
                  <a:lnTo>
                    <a:pt x="299" y="991"/>
                  </a:lnTo>
                  <a:lnTo>
                    <a:pt x="305" y="1008"/>
                  </a:lnTo>
                  <a:lnTo>
                    <a:pt x="310" y="1024"/>
                  </a:lnTo>
                  <a:lnTo>
                    <a:pt x="316" y="1041"/>
                  </a:lnTo>
                  <a:lnTo>
                    <a:pt x="321" y="1057"/>
                  </a:lnTo>
                  <a:lnTo>
                    <a:pt x="328" y="1073"/>
                  </a:lnTo>
                  <a:lnTo>
                    <a:pt x="333" y="1090"/>
                  </a:lnTo>
                  <a:lnTo>
                    <a:pt x="339" y="1106"/>
                  </a:lnTo>
                  <a:lnTo>
                    <a:pt x="344" y="1122"/>
                  </a:lnTo>
                  <a:lnTo>
                    <a:pt x="350" y="1138"/>
                  </a:lnTo>
                  <a:lnTo>
                    <a:pt x="356" y="1154"/>
                  </a:lnTo>
                  <a:lnTo>
                    <a:pt x="362" y="1169"/>
                  </a:lnTo>
                  <a:lnTo>
                    <a:pt x="367" y="1186"/>
                  </a:lnTo>
                  <a:lnTo>
                    <a:pt x="373" y="1201"/>
                  </a:lnTo>
                  <a:lnTo>
                    <a:pt x="378" y="1217"/>
                  </a:lnTo>
                  <a:lnTo>
                    <a:pt x="385" y="1233"/>
                  </a:lnTo>
                  <a:lnTo>
                    <a:pt x="391" y="1248"/>
                  </a:lnTo>
                  <a:lnTo>
                    <a:pt x="396" y="1263"/>
                  </a:lnTo>
                  <a:lnTo>
                    <a:pt x="402" y="1278"/>
                  </a:lnTo>
                  <a:lnTo>
                    <a:pt x="407" y="1294"/>
                  </a:lnTo>
                  <a:lnTo>
                    <a:pt x="414" y="1309"/>
                  </a:lnTo>
                  <a:lnTo>
                    <a:pt x="419" y="1324"/>
                  </a:lnTo>
                  <a:lnTo>
                    <a:pt x="425" y="1339"/>
                  </a:lnTo>
                  <a:lnTo>
                    <a:pt x="430" y="1354"/>
                  </a:lnTo>
                  <a:lnTo>
                    <a:pt x="436" y="1368"/>
                  </a:lnTo>
                  <a:lnTo>
                    <a:pt x="442" y="1383"/>
                  </a:lnTo>
                  <a:lnTo>
                    <a:pt x="448" y="1398"/>
                  </a:lnTo>
                  <a:lnTo>
                    <a:pt x="453" y="1413"/>
                  </a:lnTo>
                  <a:lnTo>
                    <a:pt x="459" y="1427"/>
                  </a:lnTo>
                  <a:lnTo>
                    <a:pt x="464" y="1442"/>
                  </a:lnTo>
                  <a:lnTo>
                    <a:pt x="471" y="1456"/>
                  </a:lnTo>
                  <a:lnTo>
                    <a:pt x="476" y="1470"/>
                  </a:lnTo>
                  <a:lnTo>
                    <a:pt x="482" y="1484"/>
                  </a:lnTo>
                  <a:lnTo>
                    <a:pt x="488" y="1499"/>
                  </a:lnTo>
                  <a:lnTo>
                    <a:pt x="493" y="1513"/>
                  </a:lnTo>
                  <a:lnTo>
                    <a:pt x="500" y="1527"/>
                  </a:lnTo>
                  <a:lnTo>
                    <a:pt x="505" y="1541"/>
                  </a:lnTo>
                  <a:lnTo>
                    <a:pt x="511" y="1555"/>
                  </a:lnTo>
                  <a:lnTo>
                    <a:pt x="516" y="1568"/>
                  </a:lnTo>
                  <a:lnTo>
                    <a:pt x="522" y="1583"/>
                  </a:lnTo>
                  <a:lnTo>
                    <a:pt x="528" y="1596"/>
                  </a:lnTo>
                  <a:lnTo>
                    <a:pt x="534" y="1610"/>
                  </a:lnTo>
                  <a:lnTo>
                    <a:pt x="539" y="1623"/>
                  </a:lnTo>
                  <a:lnTo>
                    <a:pt x="545" y="1637"/>
                  </a:lnTo>
                  <a:lnTo>
                    <a:pt x="550" y="1650"/>
                  </a:lnTo>
                  <a:lnTo>
                    <a:pt x="557" y="1664"/>
                  </a:lnTo>
                  <a:lnTo>
                    <a:pt x="562" y="1677"/>
                  </a:lnTo>
                  <a:lnTo>
                    <a:pt x="568" y="1691"/>
                  </a:lnTo>
                  <a:lnTo>
                    <a:pt x="574" y="1703"/>
                  </a:lnTo>
                  <a:lnTo>
                    <a:pt x="579" y="1716"/>
                  </a:lnTo>
                  <a:lnTo>
                    <a:pt x="586" y="1729"/>
                  </a:lnTo>
                  <a:lnTo>
                    <a:pt x="591" y="1742"/>
                  </a:lnTo>
                  <a:lnTo>
                    <a:pt x="597" y="1755"/>
                  </a:lnTo>
                  <a:lnTo>
                    <a:pt x="602" y="1768"/>
                  </a:lnTo>
                  <a:lnTo>
                    <a:pt x="608" y="1781"/>
                  </a:lnTo>
                  <a:lnTo>
                    <a:pt x="614" y="1793"/>
                  </a:lnTo>
                  <a:lnTo>
                    <a:pt x="620" y="1807"/>
                  </a:lnTo>
                  <a:lnTo>
                    <a:pt x="625" y="1819"/>
                  </a:lnTo>
                  <a:lnTo>
                    <a:pt x="631" y="1831"/>
                  </a:lnTo>
                  <a:lnTo>
                    <a:pt x="636" y="1844"/>
                  </a:lnTo>
                  <a:lnTo>
                    <a:pt x="643" y="1856"/>
                  </a:lnTo>
                  <a:lnTo>
                    <a:pt x="648" y="1869"/>
                  </a:lnTo>
                  <a:lnTo>
                    <a:pt x="654" y="1881"/>
                  </a:lnTo>
                  <a:lnTo>
                    <a:pt x="659" y="1893"/>
                  </a:lnTo>
                  <a:lnTo>
                    <a:pt x="665" y="1905"/>
                  </a:lnTo>
                  <a:lnTo>
                    <a:pt x="672" y="1917"/>
                  </a:lnTo>
                  <a:lnTo>
                    <a:pt x="677" y="1929"/>
                  </a:lnTo>
                  <a:lnTo>
                    <a:pt x="683" y="1941"/>
                  </a:lnTo>
                  <a:lnTo>
                    <a:pt x="688" y="1953"/>
                  </a:lnTo>
                  <a:lnTo>
                    <a:pt x="694" y="1965"/>
                  </a:lnTo>
                  <a:lnTo>
                    <a:pt x="700" y="1977"/>
                  </a:lnTo>
                  <a:lnTo>
                    <a:pt x="706" y="1989"/>
                  </a:lnTo>
                  <a:lnTo>
                    <a:pt x="711" y="2000"/>
                  </a:lnTo>
                  <a:lnTo>
                    <a:pt x="717" y="2012"/>
                  </a:lnTo>
                  <a:lnTo>
                    <a:pt x="722" y="2023"/>
                  </a:lnTo>
                  <a:lnTo>
                    <a:pt x="729" y="2035"/>
                  </a:lnTo>
                  <a:lnTo>
                    <a:pt x="734" y="2046"/>
                  </a:lnTo>
                  <a:lnTo>
                    <a:pt x="740" y="2057"/>
                  </a:lnTo>
                  <a:lnTo>
                    <a:pt x="745" y="2069"/>
                  </a:lnTo>
                  <a:lnTo>
                    <a:pt x="751" y="2080"/>
                  </a:lnTo>
                  <a:lnTo>
                    <a:pt x="757" y="2092"/>
                  </a:lnTo>
                  <a:lnTo>
                    <a:pt x="763" y="2103"/>
                  </a:lnTo>
                  <a:lnTo>
                    <a:pt x="769" y="2113"/>
                  </a:lnTo>
                  <a:lnTo>
                    <a:pt x="774" y="2125"/>
                  </a:lnTo>
                  <a:lnTo>
                    <a:pt x="780" y="2136"/>
                  </a:lnTo>
                  <a:lnTo>
                    <a:pt x="786" y="2146"/>
                  </a:lnTo>
                  <a:lnTo>
                    <a:pt x="792" y="2158"/>
                  </a:lnTo>
                  <a:lnTo>
                    <a:pt x="797" y="2168"/>
                  </a:lnTo>
                  <a:lnTo>
                    <a:pt x="803" y="2180"/>
                  </a:lnTo>
                  <a:lnTo>
                    <a:pt x="808" y="2190"/>
                  </a:lnTo>
                  <a:lnTo>
                    <a:pt x="815" y="2200"/>
                  </a:lnTo>
                  <a:lnTo>
                    <a:pt x="820" y="2211"/>
                  </a:lnTo>
                  <a:lnTo>
                    <a:pt x="826" y="2222"/>
                  </a:lnTo>
                  <a:lnTo>
                    <a:pt x="831" y="2232"/>
                  </a:lnTo>
                  <a:lnTo>
                    <a:pt x="837" y="2243"/>
                  </a:lnTo>
                  <a:lnTo>
                    <a:pt x="843" y="2253"/>
                  </a:lnTo>
                  <a:lnTo>
                    <a:pt x="849" y="2264"/>
                  </a:lnTo>
                  <a:lnTo>
                    <a:pt x="855" y="2274"/>
                  </a:lnTo>
                  <a:lnTo>
                    <a:pt x="860" y="2284"/>
                  </a:lnTo>
                  <a:lnTo>
                    <a:pt x="866" y="2295"/>
                  </a:lnTo>
                  <a:lnTo>
                    <a:pt x="872" y="2304"/>
                  </a:lnTo>
                  <a:lnTo>
                    <a:pt x="878" y="2314"/>
                  </a:lnTo>
                  <a:lnTo>
                    <a:pt x="883" y="2325"/>
                  </a:lnTo>
                  <a:lnTo>
                    <a:pt x="889" y="2334"/>
                  </a:lnTo>
                  <a:lnTo>
                    <a:pt x="894" y="2344"/>
                  </a:lnTo>
                  <a:lnTo>
                    <a:pt x="901" y="2355"/>
                  </a:lnTo>
                  <a:lnTo>
                    <a:pt x="906" y="2364"/>
                  </a:lnTo>
                  <a:lnTo>
                    <a:pt x="912" y="2374"/>
                  </a:lnTo>
                  <a:lnTo>
                    <a:pt x="917" y="2384"/>
                  </a:lnTo>
                  <a:lnTo>
                    <a:pt x="923" y="2393"/>
                  </a:lnTo>
                  <a:lnTo>
                    <a:pt x="929" y="2403"/>
                  </a:lnTo>
                  <a:lnTo>
                    <a:pt x="935" y="2413"/>
                  </a:lnTo>
                  <a:lnTo>
                    <a:pt x="940" y="2422"/>
                  </a:lnTo>
                  <a:lnTo>
                    <a:pt x="946" y="2431"/>
                  </a:lnTo>
                  <a:lnTo>
                    <a:pt x="952" y="2441"/>
                  </a:lnTo>
                  <a:lnTo>
                    <a:pt x="958" y="2451"/>
                  </a:lnTo>
                  <a:lnTo>
                    <a:pt x="964" y="2460"/>
                  </a:lnTo>
                  <a:lnTo>
                    <a:pt x="969" y="2470"/>
                  </a:lnTo>
                  <a:lnTo>
                    <a:pt x="975" y="2479"/>
                  </a:lnTo>
                  <a:lnTo>
                    <a:pt x="980" y="2487"/>
                  </a:lnTo>
                  <a:lnTo>
                    <a:pt x="987" y="2497"/>
                  </a:lnTo>
                  <a:lnTo>
                    <a:pt x="992" y="2506"/>
                  </a:lnTo>
                  <a:lnTo>
                    <a:pt x="998" y="2515"/>
                  </a:lnTo>
                  <a:lnTo>
                    <a:pt x="1003" y="2525"/>
                  </a:lnTo>
                  <a:lnTo>
                    <a:pt x="1009" y="2533"/>
                  </a:lnTo>
                  <a:lnTo>
                    <a:pt x="1015" y="2542"/>
                  </a:lnTo>
                  <a:lnTo>
                    <a:pt x="1021" y="2552"/>
                  </a:lnTo>
                  <a:lnTo>
                    <a:pt x="1026" y="2560"/>
                  </a:lnTo>
                  <a:lnTo>
                    <a:pt x="1032" y="2569"/>
                  </a:lnTo>
                  <a:lnTo>
                    <a:pt x="1038" y="2577"/>
                  </a:lnTo>
                  <a:lnTo>
                    <a:pt x="1044" y="2587"/>
                  </a:lnTo>
                  <a:lnTo>
                    <a:pt x="1050" y="2595"/>
                  </a:lnTo>
                  <a:lnTo>
                    <a:pt x="1055" y="2603"/>
                  </a:lnTo>
                  <a:lnTo>
                    <a:pt x="1061" y="2613"/>
                  </a:lnTo>
                  <a:lnTo>
                    <a:pt x="1066" y="2621"/>
                  </a:lnTo>
                  <a:lnTo>
                    <a:pt x="1073" y="2629"/>
                  </a:lnTo>
                  <a:lnTo>
                    <a:pt x="1078" y="2638"/>
                  </a:lnTo>
                  <a:lnTo>
                    <a:pt x="1084" y="2646"/>
                  </a:lnTo>
                  <a:lnTo>
                    <a:pt x="1089" y="2654"/>
                  </a:lnTo>
                  <a:lnTo>
                    <a:pt x="1095" y="2663"/>
                  </a:lnTo>
                  <a:lnTo>
                    <a:pt x="1101" y="2672"/>
                  </a:lnTo>
                  <a:lnTo>
                    <a:pt x="1107" y="2680"/>
                  </a:lnTo>
                  <a:lnTo>
                    <a:pt x="1112" y="2687"/>
                  </a:lnTo>
                  <a:lnTo>
                    <a:pt x="1118" y="2696"/>
                  </a:lnTo>
                  <a:lnTo>
                    <a:pt x="1123" y="2704"/>
                  </a:lnTo>
                  <a:lnTo>
                    <a:pt x="1130" y="2712"/>
                  </a:lnTo>
                  <a:lnTo>
                    <a:pt x="1136" y="2720"/>
                  </a:lnTo>
                  <a:lnTo>
                    <a:pt x="1141" y="2729"/>
                  </a:lnTo>
                  <a:lnTo>
                    <a:pt x="1147" y="2736"/>
                  </a:lnTo>
                  <a:lnTo>
                    <a:pt x="1152" y="2744"/>
                  </a:lnTo>
                  <a:lnTo>
                    <a:pt x="1159" y="2753"/>
                  </a:lnTo>
                  <a:lnTo>
                    <a:pt x="1164" y="2760"/>
                  </a:lnTo>
                  <a:lnTo>
                    <a:pt x="1170" y="2768"/>
                  </a:lnTo>
                  <a:lnTo>
                    <a:pt x="1175" y="2775"/>
                  </a:lnTo>
                  <a:lnTo>
                    <a:pt x="1181" y="2784"/>
                  </a:lnTo>
                  <a:lnTo>
                    <a:pt x="1187" y="2791"/>
                  </a:lnTo>
                  <a:lnTo>
                    <a:pt x="1193" y="2799"/>
                  </a:lnTo>
                  <a:lnTo>
                    <a:pt x="1198" y="2806"/>
                  </a:lnTo>
                  <a:lnTo>
                    <a:pt x="1204" y="2814"/>
                  </a:lnTo>
                  <a:lnTo>
                    <a:pt x="1209" y="2822"/>
                  </a:lnTo>
                  <a:lnTo>
                    <a:pt x="1216" y="2829"/>
                  </a:lnTo>
                  <a:lnTo>
                    <a:pt x="1222" y="2836"/>
                  </a:lnTo>
                  <a:lnTo>
                    <a:pt x="1227" y="2844"/>
                  </a:lnTo>
                  <a:lnTo>
                    <a:pt x="1233" y="2851"/>
                  </a:lnTo>
                  <a:lnTo>
                    <a:pt x="1238" y="2858"/>
                  </a:lnTo>
                  <a:lnTo>
                    <a:pt x="1245" y="2867"/>
                  </a:lnTo>
                  <a:lnTo>
                    <a:pt x="1250" y="2874"/>
                  </a:lnTo>
                  <a:lnTo>
                    <a:pt x="1256" y="2881"/>
                  </a:lnTo>
                  <a:lnTo>
                    <a:pt x="1261" y="2888"/>
                  </a:lnTo>
                  <a:lnTo>
                    <a:pt x="1267" y="2895"/>
                  </a:lnTo>
                  <a:lnTo>
                    <a:pt x="1273" y="2902"/>
                  </a:lnTo>
                  <a:lnTo>
                    <a:pt x="1279" y="2909"/>
                  </a:lnTo>
                  <a:lnTo>
                    <a:pt x="1284" y="2916"/>
                  </a:lnTo>
                  <a:lnTo>
                    <a:pt x="1290" y="2924"/>
                  </a:lnTo>
                  <a:lnTo>
                    <a:pt x="1295" y="2931"/>
                  </a:lnTo>
                  <a:lnTo>
                    <a:pt x="1302" y="2937"/>
                  </a:lnTo>
                  <a:lnTo>
                    <a:pt x="1307" y="2944"/>
                  </a:lnTo>
                  <a:lnTo>
                    <a:pt x="1313" y="2952"/>
                  </a:lnTo>
                  <a:lnTo>
                    <a:pt x="1319" y="2958"/>
                  </a:lnTo>
                  <a:lnTo>
                    <a:pt x="1324" y="2965"/>
                  </a:lnTo>
                  <a:lnTo>
                    <a:pt x="1331" y="2972"/>
                  </a:lnTo>
                  <a:lnTo>
                    <a:pt x="1336" y="2978"/>
                  </a:lnTo>
                  <a:lnTo>
                    <a:pt x="1342" y="2986"/>
                  </a:lnTo>
                  <a:lnTo>
                    <a:pt x="1347" y="2992"/>
                  </a:lnTo>
                  <a:lnTo>
                    <a:pt x="1353" y="2998"/>
                  </a:lnTo>
                  <a:lnTo>
                    <a:pt x="1359" y="3005"/>
                  </a:lnTo>
                  <a:lnTo>
                    <a:pt x="1365" y="3012"/>
                  </a:lnTo>
                  <a:lnTo>
                    <a:pt x="1370" y="3019"/>
                  </a:lnTo>
                  <a:lnTo>
                    <a:pt x="1376" y="3025"/>
                  </a:lnTo>
                  <a:lnTo>
                    <a:pt x="1381" y="3031"/>
                  </a:lnTo>
                  <a:lnTo>
                    <a:pt x="1388" y="3038"/>
                  </a:lnTo>
                  <a:lnTo>
                    <a:pt x="1393" y="3045"/>
                  </a:lnTo>
                  <a:lnTo>
                    <a:pt x="1399" y="3051"/>
                  </a:lnTo>
                  <a:lnTo>
                    <a:pt x="1405" y="3057"/>
                  </a:lnTo>
                  <a:lnTo>
                    <a:pt x="1410" y="3063"/>
                  </a:lnTo>
                  <a:lnTo>
                    <a:pt x="1417" y="3070"/>
                  </a:lnTo>
                  <a:lnTo>
                    <a:pt x="1422" y="3076"/>
                  </a:lnTo>
                  <a:lnTo>
                    <a:pt x="1428" y="3082"/>
                  </a:lnTo>
                  <a:lnTo>
                    <a:pt x="1433" y="3088"/>
                  </a:lnTo>
                  <a:lnTo>
                    <a:pt x="1439" y="3094"/>
                  </a:lnTo>
                  <a:lnTo>
                    <a:pt x="1445" y="3101"/>
                  </a:lnTo>
                  <a:lnTo>
                    <a:pt x="1451" y="3107"/>
                  </a:lnTo>
                  <a:lnTo>
                    <a:pt x="1456" y="3113"/>
                  </a:lnTo>
                  <a:lnTo>
                    <a:pt x="1462" y="3119"/>
                  </a:lnTo>
                  <a:lnTo>
                    <a:pt x="1467" y="3126"/>
                  </a:lnTo>
                  <a:lnTo>
                    <a:pt x="1474" y="3131"/>
                  </a:lnTo>
                  <a:lnTo>
                    <a:pt x="1479" y="3137"/>
                  </a:lnTo>
                  <a:lnTo>
                    <a:pt x="1485" y="3143"/>
                  </a:lnTo>
                  <a:lnTo>
                    <a:pt x="1490" y="3149"/>
                  </a:lnTo>
                  <a:lnTo>
                    <a:pt x="1496" y="3155"/>
                  </a:lnTo>
                  <a:lnTo>
                    <a:pt x="1503" y="3161"/>
                  </a:lnTo>
                  <a:lnTo>
                    <a:pt x="1508" y="3167"/>
                  </a:lnTo>
                  <a:lnTo>
                    <a:pt x="1514" y="3172"/>
                  </a:lnTo>
                  <a:lnTo>
                    <a:pt x="1519" y="3178"/>
                  </a:lnTo>
                  <a:lnTo>
                    <a:pt x="1526" y="3184"/>
                  </a:lnTo>
                  <a:lnTo>
                    <a:pt x="1531" y="3190"/>
                  </a:lnTo>
                  <a:lnTo>
                    <a:pt x="1537" y="3195"/>
                  </a:lnTo>
                  <a:lnTo>
                    <a:pt x="1542" y="3201"/>
                  </a:lnTo>
                  <a:lnTo>
                    <a:pt x="1548" y="3206"/>
                  </a:lnTo>
                  <a:lnTo>
                    <a:pt x="1553" y="3213"/>
                  </a:lnTo>
                  <a:lnTo>
                    <a:pt x="1560" y="3218"/>
                  </a:lnTo>
                  <a:lnTo>
                    <a:pt x="1565" y="3223"/>
                  </a:lnTo>
                  <a:lnTo>
                    <a:pt x="1571" y="3229"/>
                  </a:lnTo>
                  <a:lnTo>
                    <a:pt x="1576" y="3234"/>
                  </a:lnTo>
                  <a:lnTo>
                    <a:pt x="1583" y="3240"/>
                  </a:lnTo>
                  <a:lnTo>
                    <a:pt x="1589" y="3245"/>
                  </a:lnTo>
                  <a:lnTo>
                    <a:pt x="1594" y="3251"/>
                  </a:lnTo>
                  <a:lnTo>
                    <a:pt x="1600" y="3256"/>
                  </a:lnTo>
                  <a:lnTo>
                    <a:pt x="1605" y="3261"/>
                  </a:lnTo>
                  <a:lnTo>
                    <a:pt x="1612" y="3266"/>
                  </a:lnTo>
                  <a:lnTo>
                    <a:pt x="1617" y="3272"/>
                  </a:lnTo>
                  <a:lnTo>
                    <a:pt x="1623" y="3277"/>
                  </a:lnTo>
                  <a:lnTo>
                    <a:pt x="1628" y="3282"/>
                  </a:lnTo>
                  <a:lnTo>
                    <a:pt x="1634" y="3287"/>
                  </a:lnTo>
                  <a:lnTo>
                    <a:pt x="1640" y="3292"/>
                  </a:lnTo>
                  <a:lnTo>
                    <a:pt x="1646" y="3298"/>
                  </a:lnTo>
                  <a:lnTo>
                    <a:pt x="1651" y="3303"/>
                  </a:lnTo>
                  <a:lnTo>
                    <a:pt x="1657" y="3308"/>
                  </a:lnTo>
                  <a:lnTo>
                    <a:pt x="1662" y="3313"/>
                  </a:lnTo>
                  <a:lnTo>
                    <a:pt x="1669" y="3318"/>
                  </a:lnTo>
                  <a:lnTo>
                    <a:pt x="1674" y="3323"/>
                  </a:lnTo>
                  <a:lnTo>
                    <a:pt x="1680" y="3329"/>
                  </a:lnTo>
                  <a:lnTo>
                    <a:pt x="1686" y="3334"/>
                  </a:lnTo>
                  <a:lnTo>
                    <a:pt x="1691" y="3338"/>
                  </a:lnTo>
                  <a:lnTo>
                    <a:pt x="1698" y="3343"/>
                  </a:lnTo>
                  <a:lnTo>
                    <a:pt x="1703" y="3348"/>
                  </a:lnTo>
                  <a:lnTo>
                    <a:pt x="1709" y="3354"/>
                  </a:lnTo>
                  <a:lnTo>
                    <a:pt x="1714" y="3358"/>
                  </a:lnTo>
                  <a:lnTo>
                    <a:pt x="1720" y="3363"/>
                  </a:lnTo>
                  <a:lnTo>
                    <a:pt x="1726" y="3368"/>
                  </a:lnTo>
                  <a:lnTo>
                    <a:pt x="1732" y="3372"/>
                  </a:lnTo>
                  <a:lnTo>
                    <a:pt x="1737" y="3377"/>
                  </a:lnTo>
                  <a:lnTo>
                    <a:pt x="1743" y="3381"/>
                  </a:lnTo>
                  <a:lnTo>
                    <a:pt x="1748" y="3387"/>
                  </a:lnTo>
                  <a:lnTo>
                    <a:pt x="1755" y="3392"/>
                  </a:lnTo>
                  <a:lnTo>
                    <a:pt x="1760" y="3396"/>
                  </a:lnTo>
                  <a:lnTo>
                    <a:pt x="1766" y="3401"/>
                  </a:lnTo>
                  <a:lnTo>
                    <a:pt x="1772" y="3405"/>
                  </a:lnTo>
                  <a:lnTo>
                    <a:pt x="1777" y="3409"/>
                  </a:lnTo>
                  <a:lnTo>
                    <a:pt x="1784" y="3415"/>
                  </a:lnTo>
                  <a:lnTo>
                    <a:pt x="1789" y="3419"/>
                  </a:lnTo>
                  <a:lnTo>
                    <a:pt x="1795" y="3424"/>
                  </a:lnTo>
                  <a:lnTo>
                    <a:pt x="1800" y="3428"/>
                  </a:lnTo>
                  <a:lnTo>
                    <a:pt x="1806" y="3432"/>
                  </a:lnTo>
                  <a:lnTo>
                    <a:pt x="1812" y="3437"/>
                  </a:lnTo>
                  <a:lnTo>
                    <a:pt x="1818" y="3442"/>
                  </a:lnTo>
                  <a:lnTo>
                    <a:pt x="1823" y="3446"/>
                  </a:lnTo>
                  <a:lnTo>
                    <a:pt x="1829" y="3450"/>
                  </a:lnTo>
                  <a:lnTo>
                    <a:pt x="1834" y="3455"/>
                  </a:lnTo>
                  <a:lnTo>
                    <a:pt x="1841" y="3459"/>
                  </a:lnTo>
                  <a:lnTo>
                    <a:pt x="1846" y="3463"/>
                  </a:lnTo>
                  <a:lnTo>
                    <a:pt x="1852" y="3467"/>
                  </a:lnTo>
                  <a:lnTo>
                    <a:pt x="1857" y="3472"/>
                  </a:lnTo>
                  <a:lnTo>
                    <a:pt x="1863" y="3477"/>
                  </a:lnTo>
                  <a:lnTo>
                    <a:pt x="1870" y="3481"/>
                  </a:lnTo>
                  <a:lnTo>
                    <a:pt x="1875" y="3485"/>
                  </a:lnTo>
                  <a:lnTo>
                    <a:pt x="1881" y="3489"/>
                  </a:lnTo>
                  <a:lnTo>
                    <a:pt x="1886" y="3493"/>
                  </a:lnTo>
                  <a:lnTo>
                    <a:pt x="1892" y="3498"/>
                  </a:lnTo>
                  <a:lnTo>
                    <a:pt x="1898" y="3502"/>
                  </a:lnTo>
                  <a:lnTo>
                    <a:pt x="1904" y="3506"/>
                  </a:lnTo>
                  <a:lnTo>
                    <a:pt x="1909" y="3510"/>
                  </a:lnTo>
                  <a:lnTo>
                    <a:pt x="1915" y="3514"/>
                  </a:lnTo>
                  <a:lnTo>
                    <a:pt x="1920" y="3518"/>
                  </a:lnTo>
                  <a:lnTo>
                    <a:pt x="1927" y="3522"/>
                  </a:lnTo>
                  <a:lnTo>
                    <a:pt x="1932" y="3526"/>
                  </a:lnTo>
                  <a:lnTo>
                    <a:pt x="1938" y="3530"/>
                  </a:lnTo>
                  <a:lnTo>
                    <a:pt x="1943" y="3534"/>
                  </a:lnTo>
                  <a:lnTo>
                    <a:pt x="1949" y="3538"/>
                  </a:lnTo>
                  <a:lnTo>
                    <a:pt x="1956" y="3542"/>
                  </a:lnTo>
                  <a:lnTo>
                    <a:pt x="1961" y="3546"/>
                  </a:lnTo>
                  <a:lnTo>
                    <a:pt x="1967" y="3549"/>
                  </a:lnTo>
                  <a:lnTo>
                    <a:pt x="1972" y="3553"/>
                  </a:lnTo>
                  <a:lnTo>
                    <a:pt x="1978" y="3558"/>
                  </a:lnTo>
                  <a:lnTo>
                    <a:pt x="1984" y="3562"/>
                  </a:lnTo>
                  <a:lnTo>
                    <a:pt x="1990" y="3565"/>
                  </a:lnTo>
                  <a:lnTo>
                    <a:pt x="1995" y="3569"/>
                  </a:lnTo>
                  <a:lnTo>
                    <a:pt x="2001" y="3573"/>
                  </a:lnTo>
                  <a:lnTo>
                    <a:pt x="2006" y="3576"/>
                  </a:lnTo>
                  <a:lnTo>
                    <a:pt x="2013" y="3580"/>
                  </a:lnTo>
                  <a:lnTo>
                    <a:pt x="2018" y="3584"/>
                  </a:lnTo>
                  <a:lnTo>
                    <a:pt x="2024" y="3588"/>
                  </a:lnTo>
                  <a:lnTo>
                    <a:pt x="2029" y="3592"/>
                  </a:lnTo>
                  <a:lnTo>
                    <a:pt x="2035" y="3595"/>
                  </a:lnTo>
                  <a:lnTo>
                    <a:pt x="2041" y="3599"/>
                  </a:lnTo>
                  <a:lnTo>
                    <a:pt x="2047" y="3602"/>
                  </a:lnTo>
                  <a:lnTo>
                    <a:pt x="2053" y="3606"/>
                  </a:lnTo>
                  <a:lnTo>
                    <a:pt x="2058" y="3609"/>
                  </a:lnTo>
                  <a:lnTo>
                    <a:pt x="2064" y="3614"/>
                  </a:lnTo>
                  <a:lnTo>
                    <a:pt x="2070" y="3617"/>
                  </a:lnTo>
                  <a:lnTo>
                    <a:pt x="2076" y="3620"/>
                  </a:lnTo>
                  <a:lnTo>
                    <a:pt x="2081" y="3624"/>
                  </a:lnTo>
                  <a:lnTo>
                    <a:pt x="2087" y="3627"/>
                  </a:lnTo>
                  <a:lnTo>
                    <a:pt x="2092" y="3631"/>
                  </a:lnTo>
                  <a:lnTo>
                    <a:pt x="2099" y="3634"/>
                  </a:lnTo>
                  <a:lnTo>
                    <a:pt x="2104" y="3637"/>
                  </a:lnTo>
                  <a:lnTo>
                    <a:pt x="2110" y="3642"/>
                  </a:lnTo>
                  <a:lnTo>
                    <a:pt x="2115" y="3645"/>
                  </a:lnTo>
                  <a:lnTo>
                    <a:pt x="2121" y="3648"/>
                  </a:lnTo>
                  <a:lnTo>
                    <a:pt x="2127" y="3652"/>
                  </a:lnTo>
                  <a:lnTo>
                    <a:pt x="2133" y="3655"/>
                  </a:lnTo>
                  <a:lnTo>
                    <a:pt x="2139" y="3658"/>
                  </a:lnTo>
                  <a:lnTo>
                    <a:pt x="2144" y="3661"/>
                  </a:lnTo>
                  <a:lnTo>
                    <a:pt x="2150" y="3665"/>
                  </a:lnTo>
                  <a:lnTo>
                    <a:pt x="2156" y="3669"/>
                  </a:lnTo>
                  <a:lnTo>
                    <a:pt x="2162" y="3672"/>
                  </a:lnTo>
                  <a:lnTo>
                    <a:pt x="2167" y="3675"/>
                  </a:lnTo>
                  <a:lnTo>
                    <a:pt x="2173" y="3678"/>
                  </a:lnTo>
                  <a:lnTo>
                    <a:pt x="2178" y="3681"/>
                  </a:lnTo>
                  <a:lnTo>
                    <a:pt x="2185" y="3684"/>
                  </a:lnTo>
                  <a:lnTo>
                    <a:pt x="2190" y="3688"/>
                  </a:lnTo>
                  <a:lnTo>
                    <a:pt x="2196" y="3691"/>
                  </a:lnTo>
                  <a:lnTo>
                    <a:pt x="2201" y="3694"/>
                  </a:lnTo>
                  <a:lnTo>
                    <a:pt x="2207" y="3698"/>
                  </a:lnTo>
                  <a:lnTo>
                    <a:pt x="2213" y="3701"/>
                  </a:lnTo>
                  <a:lnTo>
                    <a:pt x="2219" y="3704"/>
                  </a:lnTo>
                  <a:lnTo>
                    <a:pt x="2224" y="3707"/>
                  </a:lnTo>
                  <a:lnTo>
                    <a:pt x="2230" y="3710"/>
                  </a:lnTo>
                  <a:lnTo>
                    <a:pt x="2236" y="3713"/>
                  </a:lnTo>
                  <a:lnTo>
                    <a:pt x="2242" y="3716"/>
                  </a:lnTo>
                  <a:lnTo>
                    <a:pt x="2248" y="3719"/>
                  </a:lnTo>
                  <a:lnTo>
                    <a:pt x="2253" y="3722"/>
                  </a:lnTo>
                  <a:lnTo>
                    <a:pt x="2259" y="3725"/>
                  </a:lnTo>
                  <a:lnTo>
                    <a:pt x="2264" y="3728"/>
                  </a:lnTo>
                  <a:lnTo>
                    <a:pt x="2271" y="3731"/>
                  </a:lnTo>
                  <a:lnTo>
                    <a:pt x="2276" y="3734"/>
                  </a:lnTo>
                  <a:lnTo>
                    <a:pt x="2282" y="3737"/>
                  </a:lnTo>
                  <a:lnTo>
                    <a:pt x="2287" y="3740"/>
                  </a:lnTo>
                  <a:lnTo>
                    <a:pt x="2293" y="3743"/>
                  </a:lnTo>
                  <a:lnTo>
                    <a:pt x="2299" y="3746"/>
                  </a:lnTo>
                  <a:lnTo>
                    <a:pt x="2305" y="3748"/>
                  </a:lnTo>
                  <a:lnTo>
                    <a:pt x="2310" y="3751"/>
                  </a:lnTo>
                  <a:lnTo>
                    <a:pt x="2316" y="3755"/>
                  </a:lnTo>
                  <a:lnTo>
                    <a:pt x="2322" y="3758"/>
                  </a:lnTo>
                  <a:lnTo>
                    <a:pt x="2328" y="3760"/>
                  </a:lnTo>
                  <a:lnTo>
                    <a:pt x="2334" y="3763"/>
                  </a:lnTo>
                  <a:lnTo>
                    <a:pt x="2339" y="3766"/>
                  </a:lnTo>
                  <a:lnTo>
                    <a:pt x="2345" y="3769"/>
                  </a:lnTo>
                  <a:lnTo>
                    <a:pt x="2350" y="3771"/>
                  </a:lnTo>
                  <a:lnTo>
                    <a:pt x="2357" y="3774"/>
                  </a:lnTo>
                  <a:lnTo>
                    <a:pt x="2362" y="3777"/>
                  </a:lnTo>
                  <a:lnTo>
                    <a:pt x="2368" y="3779"/>
                  </a:lnTo>
                  <a:lnTo>
                    <a:pt x="2373" y="3782"/>
                  </a:lnTo>
                  <a:lnTo>
                    <a:pt x="2379" y="3786"/>
                  </a:lnTo>
                  <a:lnTo>
                    <a:pt x="2385" y="3788"/>
                  </a:lnTo>
                  <a:lnTo>
                    <a:pt x="2391" y="3791"/>
                  </a:lnTo>
                  <a:lnTo>
                    <a:pt x="2396" y="3793"/>
                  </a:lnTo>
                  <a:lnTo>
                    <a:pt x="2402" y="3796"/>
                  </a:lnTo>
                  <a:lnTo>
                    <a:pt x="2407" y="3799"/>
                  </a:lnTo>
                  <a:lnTo>
                    <a:pt x="2414" y="3801"/>
                  </a:lnTo>
                  <a:lnTo>
                    <a:pt x="2420" y="3804"/>
                  </a:lnTo>
                  <a:lnTo>
                    <a:pt x="2425" y="3806"/>
                  </a:lnTo>
                  <a:lnTo>
                    <a:pt x="2431" y="3809"/>
                  </a:lnTo>
                  <a:lnTo>
                    <a:pt x="2436" y="3811"/>
                  </a:lnTo>
                  <a:lnTo>
                    <a:pt x="2443" y="3815"/>
                  </a:lnTo>
                  <a:lnTo>
                    <a:pt x="2448" y="3817"/>
                  </a:lnTo>
                  <a:lnTo>
                    <a:pt x="2454" y="3820"/>
                  </a:lnTo>
                  <a:lnTo>
                    <a:pt x="2459" y="3822"/>
                  </a:lnTo>
                  <a:lnTo>
                    <a:pt x="2465" y="3825"/>
                  </a:lnTo>
                  <a:lnTo>
                    <a:pt x="2471" y="3827"/>
                  </a:lnTo>
                  <a:lnTo>
                    <a:pt x="2477" y="3829"/>
                  </a:lnTo>
                  <a:lnTo>
                    <a:pt x="2482" y="3832"/>
                  </a:lnTo>
                  <a:lnTo>
                    <a:pt x="2488" y="3834"/>
                  </a:lnTo>
                  <a:lnTo>
                    <a:pt x="2493" y="3837"/>
                  </a:lnTo>
                  <a:lnTo>
                    <a:pt x="2500" y="3839"/>
                  </a:lnTo>
                  <a:lnTo>
                    <a:pt x="2506" y="3842"/>
                  </a:lnTo>
                  <a:lnTo>
                    <a:pt x="2511" y="3845"/>
                  </a:lnTo>
                  <a:lnTo>
                    <a:pt x="2517" y="3847"/>
                  </a:lnTo>
                  <a:lnTo>
                    <a:pt x="2522" y="3849"/>
                  </a:lnTo>
                  <a:lnTo>
                    <a:pt x="2529" y="3852"/>
                  </a:lnTo>
                  <a:lnTo>
                    <a:pt x="2534" y="3854"/>
                  </a:lnTo>
                  <a:lnTo>
                    <a:pt x="2540" y="3856"/>
                  </a:lnTo>
                  <a:lnTo>
                    <a:pt x="2545" y="3858"/>
                  </a:lnTo>
                  <a:lnTo>
                    <a:pt x="2551" y="3861"/>
                  </a:lnTo>
                  <a:lnTo>
                    <a:pt x="2557" y="3863"/>
                  </a:lnTo>
                  <a:lnTo>
                    <a:pt x="2563" y="3865"/>
                  </a:lnTo>
                  <a:lnTo>
                    <a:pt x="2568" y="3867"/>
                  </a:lnTo>
                  <a:lnTo>
                    <a:pt x="2574" y="3871"/>
                  </a:lnTo>
                  <a:lnTo>
                    <a:pt x="2579" y="3873"/>
                  </a:lnTo>
                  <a:lnTo>
                    <a:pt x="2586" y="3875"/>
                  </a:lnTo>
                  <a:lnTo>
                    <a:pt x="2591" y="3877"/>
                  </a:lnTo>
                  <a:lnTo>
                    <a:pt x="2597" y="3879"/>
                  </a:lnTo>
                  <a:lnTo>
                    <a:pt x="2603" y="3882"/>
                  </a:lnTo>
                  <a:lnTo>
                    <a:pt x="2608" y="3884"/>
                  </a:lnTo>
                  <a:lnTo>
                    <a:pt x="2615" y="3886"/>
                  </a:lnTo>
                  <a:lnTo>
                    <a:pt x="2620" y="3888"/>
                  </a:lnTo>
                  <a:lnTo>
                    <a:pt x="2626" y="3890"/>
                  </a:lnTo>
                  <a:lnTo>
                    <a:pt x="2631" y="3892"/>
                  </a:lnTo>
                  <a:lnTo>
                    <a:pt x="2637" y="3894"/>
                  </a:lnTo>
                  <a:lnTo>
                    <a:pt x="2643" y="3896"/>
                  </a:lnTo>
                  <a:lnTo>
                    <a:pt x="2649" y="3899"/>
                  </a:lnTo>
                  <a:lnTo>
                    <a:pt x="2654" y="3902"/>
                  </a:lnTo>
                  <a:lnTo>
                    <a:pt x="2660" y="3904"/>
                  </a:lnTo>
                  <a:lnTo>
                    <a:pt x="2665" y="3906"/>
                  </a:lnTo>
                  <a:lnTo>
                    <a:pt x="2672" y="3908"/>
                  </a:lnTo>
                  <a:lnTo>
                    <a:pt x="2677" y="3910"/>
                  </a:lnTo>
                  <a:lnTo>
                    <a:pt x="2683" y="3912"/>
                  </a:lnTo>
                  <a:lnTo>
                    <a:pt x="2689" y="3914"/>
                  </a:lnTo>
                  <a:lnTo>
                    <a:pt x="2694" y="3916"/>
                  </a:lnTo>
                  <a:lnTo>
                    <a:pt x="2701" y="3918"/>
                  </a:lnTo>
                  <a:lnTo>
                    <a:pt x="2706" y="3920"/>
                  </a:lnTo>
                  <a:lnTo>
                    <a:pt x="2712" y="3922"/>
                  </a:lnTo>
                  <a:lnTo>
                    <a:pt x="2717" y="3924"/>
                  </a:lnTo>
                  <a:lnTo>
                    <a:pt x="2723" y="3926"/>
                  </a:lnTo>
                  <a:lnTo>
                    <a:pt x="2729" y="3929"/>
                  </a:lnTo>
                  <a:lnTo>
                    <a:pt x="2735" y="3930"/>
                  </a:lnTo>
                  <a:lnTo>
                    <a:pt x="2740" y="3932"/>
                  </a:lnTo>
                  <a:lnTo>
                    <a:pt x="2746" y="3934"/>
                  </a:lnTo>
                  <a:lnTo>
                    <a:pt x="2751" y="3936"/>
                  </a:lnTo>
                  <a:lnTo>
                    <a:pt x="2758" y="3938"/>
                  </a:lnTo>
                  <a:lnTo>
                    <a:pt x="2763" y="3940"/>
                  </a:lnTo>
                  <a:lnTo>
                    <a:pt x="2769" y="3942"/>
                  </a:lnTo>
                  <a:lnTo>
                    <a:pt x="2774" y="3944"/>
                  </a:lnTo>
                  <a:lnTo>
                    <a:pt x="2780" y="3946"/>
                  </a:lnTo>
                  <a:lnTo>
                    <a:pt x="2787" y="3947"/>
                  </a:lnTo>
                  <a:lnTo>
                    <a:pt x="2792" y="3949"/>
                  </a:lnTo>
                  <a:lnTo>
                    <a:pt x="2798" y="3951"/>
                  </a:lnTo>
                  <a:lnTo>
                    <a:pt x="2803" y="3953"/>
                  </a:lnTo>
                  <a:lnTo>
                    <a:pt x="2809" y="3956"/>
                  </a:lnTo>
                  <a:lnTo>
                    <a:pt x="2815" y="3957"/>
                  </a:lnTo>
                  <a:lnTo>
                    <a:pt x="2821" y="3959"/>
                  </a:lnTo>
                  <a:lnTo>
                    <a:pt x="2826" y="3961"/>
                  </a:lnTo>
                  <a:lnTo>
                    <a:pt x="2832" y="3963"/>
                  </a:lnTo>
                  <a:lnTo>
                    <a:pt x="2837" y="3965"/>
                  </a:lnTo>
                  <a:lnTo>
                    <a:pt x="2844" y="3966"/>
                  </a:lnTo>
                  <a:lnTo>
                    <a:pt x="2849" y="3968"/>
                  </a:lnTo>
                  <a:lnTo>
                    <a:pt x="2855" y="3970"/>
                  </a:lnTo>
                  <a:lnTo>
                    <a:pt x="2860" y="3972"/>
                  </a:lnTo>
                  <a:lnTo>
                    <a:pt x="2866" y="3973"/>
                  </a:lnTo>
                  <a:lnTo>
                    <a:pt x="2873" y="3975"/>
                  </a:lnTo>
                  <a:lnTo>
                    <a:pt x="2878" y="3977"/>
                  </a:lnTo>
                  <a:lnTo>
                    <a:pt x="2884" y="3978"/>
                  </a:lnTo>
                  <a:lnTo>
                    <a:pt x="2889" y="3980"/>
                  </a:lnTo>
                  <a:lnTo>
                    <a:pt x="2895" y="3982"/>
                  </a:lnTo>
                  <a:lnTo>
                    <a:pt x="2901" y="3983"/>
                  </a:lnTo>
                  <a:lnTo>
                    <a:pt x="2907" y="3986"/>
                  </a:lnTo>
                  <a:lnTo>
                    <a:pt x="2912" y="3988"/>
                  </a:lnTo>
                  <a:lnTo>
                    <a:pt x="2918" y="3989"/>
                  </a:lnTo>
                  <a:lnTo>
                    <a:pt x="2923" y="3991"/>
                  </a:lnTo>
                  <a:lnTo>
                    <a:pt x="2930" y="3993"/>
                  </a:lnTo>
                  <a:lnTo>
                    <a:pt x="2935" y="3994"/>
                  </a:lnTo>
                  <a:lnTo>
                    <a:pt x="2941" y="3996"/>
                  </a:lnTo>
                  <a:lnTo>
                    <a:pt x="2946" y="3997"/>
                  </a:lnTo>
                  <a:lnTo>
                    <a:pt x="2952" y="3999"/>
                  </a:lnTo>
                  <a:lnTo>
                    <a:pt x="2958" y="4001"/>
                  </a:lnTo>
                  <a:lnTo>
                    <a:pt x="2964" y="4002"/>
                  </a:lnTo>
                  <a:lnTo>
                    <a:pt x="2970" y="4004"/>
                  </a:lnTo>
                  <a:lnTo>
                    <a:pt x="2975" y="4005"/>
                  </a:lnTo>
                  <a:lnTo>
                    <a:pt x="2981" y="4007"/>
                  </a:lnTo>
                  <a:lnTo>
                    <a:pt x="2987" y="4008"/>
                  </a:lnTo>
                  <a:lnTo>
                    <a:pt x="2993" y="4010"/>
                  </a:lnTo>
                  <a:lnTo>
                    <a:pt x="2998" y="4011"/>
                  </a:lnTo>
                  <a:lnTo>
                    <a:pt x="3004" y="4014"/>
                  </a:lnTo>
                  <a:lnTo>
                    <a:pt x="3009" y="4016"/>
                  </a:lnTo>
                  <a:lnTo>
                    <a:pt x="3016" y="4017"/>
                  </a:lnTo>
                  <a:lnTo>
                    <a:pt x="3021" y="4019"/>
                  </a:lnTo>
                  <a:lnTo>
                    <a:pt x="3027" y="4020"/>
                  </a:lnTo>
                  <a:lnTo>
                    <a:pt x="3032" y="4022"/>
                  </a:lnTo>
                  <a:lnTo>
                    <a:pt x="3038" y="4023"/>
                  </a:lnTo>
                  <a:lnTo>
                    <a:pt x="3044" y="4024"/>
                  </a:lnTo>
                  <a:lnTo>
                    <a:pt x="3050" y="4026"/>
                  </a:lnTo>
                  <a:lnTo>
                    <a:pt x="3056" y="4027"/>
                  </a:lnTo>
                  <a:lnTo>
                    <a:pt x="3061" y="4029"/>
                  </a:lnTo>
                  <a:lnTo>
                    <a:pt x="3068" y="4030"/>
                  </a:lnTo>
                  <a:lnTo>
                    <a:pt x="3073" y="4032"/>
                  </a:lnTo>
                  <a:lnTo>
                    <a:pt x="3079" y="4033"/>
                  </a:lnTo>
                  <a:lnTo>
                    <a:pt x="3084" y="4035"/>
                  </a:lnTo>
                  <a:lnTo>
                    <a:pt x="3090" y="4036"/>
                  </a:lnTo>
                  <a:lnTo>
                    <a:pt x="3095" y="4037"/>
                  </a:lnTo>
                  <a:lnTo>
                    <a:pt x="3102" y="4039"/>
                  </a:lnTo>
                  <a:lnTo>
                    <a:pt x="3107" y="4040"/>
                  </a:lnTo>
                  <a:lnTo>
                    <a:pt x="3113" y="4043"/>
                  </a:lnTo>
                  <a:lnTo>
                    <a:pt x="3118" y="4044"/>
                  </a:lnTo>
                  <a:lnTo>
                    <a:pt x="3125" y="4045"/>
                  </a:lnTo>
                  <a:lnTo>
                    <a:pt x="3130" y="4047"/>
                  </a:lnTo>
                  <a:lnTo>
                    <a:pt x="3136" y="4048"/>
                  </a:lnTo>
                  <a:lnTo>
                    <a:pt x="3141" y="4049"/>
                  </a:lnTo>
                  <a:lnTo>
                    <a:pt x="3147" y="4051"/>
                  </a:lnTo>
                  <a:lnTo>
                    <a:pt x="3154" y="4052"/>
                  </a:lnTo>
                  <a:lnTo>
                    <a:pt x="3159" y="4053"/>
                  </a:lnTo>
                  <a:lnTo>
                    <a:pt x="3165" y="4055"/>
                  </a:lnTo>
                  <a:lnTo>
                    <a:pt x="3170" y="4056"/>
                  </a:lnTo>
                  <a:lnTo>
                    <a:pt x="3176" y="4057"/>
                  </a:lnTo>
                  <a:lnTo>
                    <a:pt x="3181" y="4059"/>
                  </a:lnTo>
                  <a:lnTo>
                    <a:pt x="3188" y="4060"/>
                  </a:lnTo>
                  <a:lnTo>
                    <a:pt x="3193" y="4061"/>
                  </a:lnTo>
                  <a:lnTo>
                    <a:pt x="3199" y="4063"/>
                  </a:lnTo>
                  <a:lnTo>
                    <a:pt x="3204" y="4064"/>
                  </a:lnTo>
                  <a:lnTo>
                    <a:pt x="3211" y="4065"/>
                  </a:lnTo>
                  <a:lnTo>
                    <a:pt x="3216" y="4066"/>
                  </a:lnTo>
                  <a:lnTo>
                    <a:pt x="3222" y="4068"/>
                  </a:lnTo>
                  <a:lnTo>
                    <a:pt x="3227" y="4069"/>
                  </a:lnTo>
                  <a:lnTo>
                    <a:pt x="3233" y="4071"/>
                  </a:lnTo>
                  <a:lnTo>
                    <a:pt x="3240" y="4072"/>
                  </a:lnTo>
                  <a:lnTo>
                    <a:pt x="3245" y="4074"/>
                  </a:lnTo>
                  <a:lnTo>
                    <a:pt x="3251" y="4075"/>
                  </a:lnTo>
                  <a:lnTo>
                    <a:pt x="3256" y="4076"/>
                  </a:lnTo>
                  <a:lnTo>
                    <a:pt x="3262" y="4077"/>
                  </a:lnTo>
                  <a:lnTo>
                    <a:pt x="3268" y="4079"/>
                  </a:lnTo>
                  <a:lnTo>
                    <a:pt x="3274" y="4080"/>
                  </a:lnTo>
                  <a:lnTo>
                    <a:pt x="3279" y="4081"/>
                  </a:lnTo>
                  <a:lnTo>
                    <a:pt x="3285" y="4082"/>
                  </a:lnTo>
                  <a:lnTo>
                    <a:pt x="3290" y="4083"/>
                  </a:lnTo>
                  <a:lnTo>
                    <a:pt x="3297" y="4084"/>
                  </a:lnTo>
                  <a:lnTo>
                    <a:pt x="3302" y="4086"/>
                  </a:lnTo>
                  <a:lnTo>
                    <a:pt x="3308" y="4087"/>
                  </a:lnTo>
                  <a:lnTo>
                    <a:pt x="3313" y="4088"/>
                  </a:lnTo>
                  <a:lnTo>
                    <a:pt x="3319" y="4089"/>
                  </a:lnTo>
                  <a:lnTo>
                    <a:pt x="3325" y="4090"/>
                  </a:lnTo>
                  <a:lnTo>
                    <a:pt x="3331" y="4091"/>
                  </a:lnTo>
                  <a:lnTo>
                    <a:pt x="3337" y="4093"/>
                  </a:lnTo>
                  <a:lnTo>
                    <a:pt x="3342" y="4094"/>
                  </a:lnTo>
                  <a:lnTo>
                    <a:pt x="3348" y="4095"/>
                  </a:lnTo>
                  <a:lnTo>
                    <a:pt x="3354" y="4096"/>
                  </a:lnTo>
                  <a:lnTo>
                    <a:pt x="3360" y="4097"/>
                  </a:lnTo>
                  <a:lnTo>
                    <a:pt x="3365" y="4098"/>
                  </a:lnTo>
                  <a:lnTo>
                    <a:pt x="3371" y="4100"/>
                  </a:lnTo>
                  <a:lnTo>
                    <a:pt x="3376" y="4101"/>
                  </a:lnTo>
                  <a:lnTo>
                    <a:pt x="3383" y="4103"/>
                  </a:lnTo>
                  <a:lnTo>
                    <a:pt x="3388" y="4104"/>
                  </a:lnTo>
                  <a:lnTo>
                    <a:pt x="3394" y="4105"/>
                  </a:lnTo>
                  <a:lnTo>
                    <a:pt x="3399" y="4106"/>
                  </a:lnTo>
                  <a:lnTo>
                    <a:pt x="3405" y="4107"/>
                  </a:lnTo>
                  <a:lnTo>
                    <a:pt x="3411" y="4108"/>
                  </a:lnTo>
                  <a:lnTo>
                    <a:pt x="3417" y="4109"/>
                  </a:lnTo>
                  <a:lnTo>
                    <a:pt x="3423" y="4110"/>
                  </a:lnTo>
                  <a:lnTo>
                    <a:pt x="3428" y="4111"/>
                  </a:lnTo>
                  <a:lnTo>
                    <a:pt x="3434" y="4112"/>
                  </a:lnTo>
                  <a:lnTo>
                    <a:pt x="3440" y="4113"/>
                  </a:lnTo>
                  <a:lnTo>
                    <a:pt x="3446" y="4114"/>
                  </a:lnTo>
                  <a:lnTo>
                    <a:pt x="3451" y="4115"/>
                  </a:lnTo>
                  <a:lnTo>
                    <a:pt x="3457" y="4116"/>
                  </a:lnTo>
                  <a:lnTo>
                    <a:pt x="3462" y="4117"/>
                  </a:lnTo>
                  <a:lnTo>
                    <a:pt x="3469" y="4118"/>
                  </a:lnTo>
                  <a:lnTo>
                    <a:pt x="3474" y="4119"/>
                  </a:lnTo>
                  <a:lnTo>
                    <a:pt x="3480" y="4120"/>
                  </a:lnTo>
                  <a:lnTo>
                    <a:pt x="3485" y="4121"/>
                  </a:lnTo>
                  <a:lnTo>
                    <a:pt x="3491" y="4122"/>
                  </a:lnTo>
                  <a:lnTo>
                    <a:pt x="3497" y="4123"/>
                  </a:lnTo>
                  <a:lnTo>
                    <a:pt x="3503" y="4124"/>
                  </a:lnTo>
                  <a:lnTo>
                    <a:pt x="3508" y="4125"/>
                  </a:lnTo>
                  <a:lnTo>
                    <a:pt x="3514" y="4126"/>
                  </a:lnTo>
                  <a:lnTo>
                    <a:pt x="3520" y="4128"/>
                  </a:lnTo>
                  <a:lnTo>
                    <a:pt x="3526" y="4129"/>
                  </a:lnTo>
                  <a:lnTo>
                    <a:pt x="3532" y="4130"/>
                  </a:lnTo>
                  <a:lnTo>
                    <a:pt x="3537" y="4131"/>
                  </a:lnTo>
                  <a:lnTo>
                    <a:pt x="3543" y="4132"/>
                  </a:lnTo>
                  <a:lnTo>
                    <a:pt x="3548" y="4133"/>
                  </a:lnTo>
                  <a:lnTo>
                    <a:pt x="3555" y="4134"/>
                  </a:lnTo>
                  <a:lnTo>
                    <a:pt x="3560" y="4135"/>
                  </a:lnTo>
                  <a:lnTo>
                    <a:pt x="3566" y="4136"/>
                  </a:lnTo>
                  <a:lnTo>
                    <a:pt x="3571" y="4137"/>
                  </a:lnTo>
                  <a:lnTo>
                    <a:pt x="3577" y="4138"/>
                  </a:lnTo>
                  <a:lnTo>
                    <a:pt x="3583" y="4139"/>
                  </a:lnTo>
                  <a:lnTo>
                    <a:pt x="3589" y="4140"/>
                  </a:lnTo>
                  <a:lnTo>
                    <a:pt x="3594" y="4140"/>
                  </a:lnTo>
                  <a:lnTo>
                    <a:pt x="3600" y="4141"/>
                  </a:lnTo>
                  <a:lnTo>
                    <a:pt x="3606" y="4142"/>
                  </a:lnTo>
                  <a:lnTo>
                    <a:pt x="3612" y="4143"/>
                  </a:lnTo>
                  <a:lnTo>
                    <a:pt x="3618" y="4144"/>
                  </a:lnTo>
                  <a:lnTo>
                    <a:pt x="3623" y="4145"/>
                  </a:lnTo>
                  <a:lnTo>
                    <a:pt x="3629" y="4146"/>
                  </a:lnTo>
                  <a:lnTo>
                    <a:pt x="3634" y="4147"/>
                  </a:lnTo>
                  <a:lnTo>
                    <a:pt x="3641" y="4148"/>
                  </a:lnTo>
                  <a:lnTo>
                    <a:pt x="3646" y="4148"/>
                  </a:lnTo>
                  <a:lnTo>
                    <a:pt x="3652" y="4149"/>
                  </a:lnTo>
                  <a:lnTo>
                    <a:pt x="3657" y="4150"/>
                  </a:lnTo>
                  <a:lnTo>
                    <a:pt x="3663" y="4151"/>
                  </a:lnTo>
                  <a:lnTo>
                    <a:pt x="3669" y="4152"/>
                  </a:lnTo>
                  <a:lnTo>
                    <a:pt x="3675" y="4153"/>
                  </a:lnTo>
                  <a:lnTo>
                    <a:pt x="3680" y="4154"/>
                  </a:lnTo>
                  <a:lnTo>
                    <a:pt x="3686" y="4154"/>
                  </a:lnTo>
                  <a:lnTo>
                    <a:pt x="3691" y="4155"/>
                  </a:lnTo>
                  <a:lnTo>
                    <a:pt x="3698" y="4157"/>
                  </a:lnTo>
                  <a:lnTo>
                    <a:pt x="3704" y="4158"/>
                  </a:lnTo>
                  <a:lnTo>
                    <a:pt x="3709" y="4159"/>
                  </a:lnTo>
                  <a:lnTo>
                    <a:pt x="3715" y="4160"/>
                  </a:lnTo>
                  <a:lnTo>
                    <a:pt x="3720" y="4160"/>
                  </a:lnTo>
                  <a:lnTo>
                    <a:pt x="3727" y="4161"/>
                  </a:lnTo>
                  <a:lnTo>
                    <a:pt x="3732" y="4162"/>
                  </a:lnTo>
                  <a:lnTo>
                    <a:pt x="3738" y="4163"/>
                  </a:lnTo>
                  <a:lnTo>
                    <a:pt x="3743" y="4164"/>
                  </a:lnTo>
                  <a:lnTo>
                    <a:pt x="3749" y="4164"/>
                  </a:lnTo>
                  <a:lnTo>
                    <a:pt x="3755" y="4165"/>
                  </a:lnTo>
                  <a:lnTo>
                    <a:pt x="3761" y="4166"/>
                  </a:lnTo>
                  <a:lnTo>
                    <a:pt x="3766" y="4167"/>
                  </a:lnTo>
                  <a:lnTo>
                    <a:pt x="3772" y="4168"/>
                  </a:lnTo>
                  <a:lnTo>
                    <a:pt x="3777" y="4168"/>
                  </a:lnTo>
                  <a:lnTo>
                    <a:pt x="3784" y="4169"/>
                  </a:lnTo>
                  <a:lnTo>
                    <a:pt x="3790" y="4170"/>
                  </a:lnTo>
                  <a:lnTo>
                    <a:pt x="3795" y="4171"/>
                  </a:lnTo>
                  <a:lnTo>
                    <a:pt x="3801" y="4171"/>
                  </a:lnTo>
                  <a:lnTo>
                    <a:pt x="3806" y="4172"/>
                  </a:lnTo>
                  <a:lnTo>
                    <a:pt x="3813" y="4173"/>
                  </a:lnTo>
                  <a:lnTo>
                    <a:pt x="3818" y="4174"/>
                  </a:lnTo>
                  <a:lnTo>
                    <a:pt x="3824" y="4174"/>
                  </a:lnTo>
                  <a:lnTo>
                    <a:pt x="3829" y="4175"/>
                  </a:lnTo>
                  <a:lnTo>
                    <a:pt x="3835" y="4176"/>
                  </a:lnTo>
                  <a:lnTo>
                    <a:pt x="3841" y="4177"/>
                  </a:lnTo>
                  <a:lnTo>
                    <a:pt x="3847" y="4177"/>
                  </a:lnTo>
                  <a:lnTo>
                    <a:pt x="3852" y="4178"/>
                  </a:lnTo>
                  <a:lnTo>
                    <a:pt x="3858" y="4179"/>
                  </a:lnTo>
                  <a:lnTo>
                    <a:pt x="3863" y="4179"/>
                  </a:lnTo>
                  <a:lnTo>
                    <a:pt x="3870" y="4180"/>
                  </a:lnTo>
                  <a:lnTo>
                    <a:pt x="3875" y="4181"/>
                  </a:lnTo>
                  <a:lnTo>
                    <a:pt x="3881" y="4182"/>
                  </a:lnTo>
                  <a:lnTo>
                    <a:pt x="3887" y="4182"/>
                  </a:lnTo>
                  <a:lnTo>
                    <a:pt x="3892" y="4183"/>
                  </a:lnTo>
                  <a:lnTo>
                    <a:pt x="3899" y="4184"/>
                  </a:lnTo>
                  <a:lnTo>
                    <a:pt x="3904" y="4184"/>
                  </a:lnTo>
                  <a:lnTo>
                    <a:pt x="3910" y="4186"/>
                  </a:lnTo>
                  <a:lnTo>
                    <a:pt x="3915" y="4187"/>
                  </a:lnTo>
                  <a:lnTo>
                    <a:pt x="3921" y="4188"/>
                  </a:lnTo>
                  <a:lnTo>
                    <a:pt x="3927" y="4188"/>
                  </a:lnTo>
                  <a:lnTo>
                    <a:pt x="3933" y="4189"/>
                  </a:lnTo>
                  <a:lnTo>
                    <a:pt x="3938" y="4190"/>
                  </a:lnTo>
                  <a:lnTo>
                    <a:pt x="3944" y="4190"/>
                  </a:lnTo>
                  <a:lnTo>
                    <a:pt x="3949" y="4191"/>
                  </a:lnTo>
                  <a:lnTo>
                    <a:pt x="3956" y="4192"/>
                  </a:lnTo>
                  <a:lnTo>
                    <a:pt x="3961" y="4192"/>
                  </a:lnTo>
                  <a:lnTo>
                    <a:pt x="3967" y="4193"/>
                  </a:lnTo>
                  <a:lnTo>
                    <a:pt x="3973" y="4194"/>
                  </a:lnTo>
                  <a:lnTo>
                    <a:pt x="3978" y="4194"/>
                  </a:lnTo>
                  <a:lnTo>
                    <a:pt x="3985" y="4195"/>
                  </a:lnTo>
                  <a:lnTo>
                    <a:pt x="3990" y="4195"/>
                  </a:lnTo>
                  <a:lnTo>
                    <a:pt x="3996" y="4196"/>
                  </a:lnTo>
                  <a:lnTo>
                    <a:pt x="4001" y="4197"/>
                  </a:lnTo>
                  <a:lnTo>
                    <a:pt x="4007" y="4197"/>
                  </a:lnTo>
                  <a:lnTo>
                    <a:pt x="4013" y="4198"/>
                  </a:lnTo>
                  <a:lnTo>
                    <a:pt x="4019" y="4199"/>
                  </a:lnTo>
                  <a:lnTo>
                    <a:pt x="4024" y="4199"/>
                  </a:lnTo>
                  <a:lnTo>
                    <a:pt x="4030" y="4200"/>
                  </a:lnTo>
                  <a:lnTo>
                    <a:pt x="4035" y="4201"/>
                  </a:lnTo>
                  <a:lnTo>
                    <a:pt x="4042" y="4201"/>
                  </a:lnTo>
                  <a:lnTo>
                    <a:pt x="4047" y="4202"/>
                  </a:lnTo>
                  <a:lnTo>
                    <a:pt x="4053" y="4202"/>
                  </a:lnTo>
                  <a:lnTo>
                    <a:pt x="4058" y="4203"/>
                  </a:lnTo>
                  <a:lnTo>
                    <a:pt x="4064" y="4204"/>
                  </a:lnTo>
                  <a:lnTo>
                    <a:pt x="4071" y="4204"/>
                  </a:lnTo>
                  <a:lnTo>
                    <a:pt x="4076" y="4205"/>
                  </a:lnTo>
                  <a:lnTo>
                    <a:pt x="4082" y="4205"/>
                  </a:lnTo>
                  <a:lnTo>
                    <a:pt x="4087" y="4206"/>
                  </a:lnTo>
                  <a:lnTo>
                    <a:pt x="4093" y="4207"/>
                  </a:lnTo>
                  <a:lnTo>
                    <a:pt x="4099" y="4207"/>
                  </a:lnTo>
                  <a:lnTo>
                    <a:pt x="4105" y="4208"/>
                  </a:lnTo>
                  <a:lnTo>
                    <a:pt x="4110" y="4208"/>
                  </a:lnTo>
                  <a:lnTo>
                    <a:pt x="4116" y="4209"/>
                  </a:lnTo>
                  <a:lnTo>
                    <a:pt x="4121" y="4209"/>
                  </a:lnTo>
                  <a:lnTo>
                    <a:pt x="4128" y="4210"/>
                  </a:lnTo>
                  <a:lnTo>
                    <a:pt x="4133" y="4211"/>
                  </a:lnTo>
                  <a:lnTo>
                    <a:pt x="4139" y="4211"/>
                  </a:lnTo>
                  <a:lnTo>
                    <a:pt x="4144" y="4212"/>
                  </a:lnTo>
                  <a:lnTo>
                    <a:pt x="4150" y="4212"/>
                  </a:lnTo>
                  <a:lnTo>
                    <a:pt x="4157" y="4214"/>
                  </a:lnTo>
                  <a:lnTo>
                    <a:pt x="4162" y="4214"/>
                  </a:lnTo>
                  <a:lnTo>
                    <a:pt x="4168" y="4215"/>
                  </a:lnTo>
                  <a:lnTo>
                    <a:pt x="4173" y="4215"/>
                  </a:lnTo>
                  <a:lnTo>
                    <a:pt x="4179" y="4216"/>
                  </a:lnTo>
                  <a:lnTo>
                    <a:pt x="4185" y="4217"/>
                  </a:lnTo>
                  <a:lnTo>
                    <a:pt x="4191" y="4217"/>
                  </a:lnTo>
                  <a:lnTo>
                    <a:pt x="4196" y="4218"/>
                  </a:lnTo>
                  <a:lnTo>
                    <a:pt x="4202" y="4218"/>
                  </a:lnTo>
                  <a:lnTo>
                    <a:pt x="4207" y="4219"/>
                  </a:lnTo>
                  <a:lnTo>
                    <a:pt x="4214" y="4219"/>
                  </a:lnTo>
                  <a:lnTo>
                    <a:pt x="4219" y="4220"/>
                  </a:lnTo>
                  <a:lnTo>
                    <a:pt x="4225" y="4220"/>
                  </a:lnTo>
                  <a:lnTo>
                    <a:pt x="4230" y="4221"/>
                  </a:lnTo>
                  <a:lnTo>
                    <a:pt x="4236" y="4221"/>
                  </a:lnTo>
                  <a:lnTo>
                    <a:pt x="4242" y="4222"/>
                  </a:lnTo>
                  <a:lnTo>
                    <a:pt x="4248" y="4222"/>
                  </a:lnTo>
                  <a:lnTo>
                    <a:pt x="4254" y="4223"/>
                  </a:lnTo>
                  <a:lnTo>
                    <a:pt x="4259" y="4223"/>
                  </a:lnTo>
                  <a:lnTo>
                    <a:pt x="4265" y="4224"/>
                  </a:lnTo>
                  <a:lnTo>
                    <a:pt x="4271" y="4224"/>
                  </a:lnTo>
                  <a:lnTo>
                    <a:pt x="4277" y="4225"/>
                  </a:lnTo>
                  <a:lnTo>
                    <a:pt x="4282" y="4225"/>
                  </a:lnTo>
                  <a:lnTo>
                    <a:pt x="4288" y="4226"/>
                  </a:lnTo>
                  <a:lnTo>
                    <a:pt x="4293" y="4226"/>
                  </a:lnTo>
                  <a:lnTo>
                    <a:pt x="4300" y="4227"/>
                  </a:lnTo>
                  <a:lnTo>
                    <a:pt x="4305" y="4227"/>
                  </a:lnTo>
                  <a:lnTo>
                    <a:pt x="4311" y="4228"/>
                  </a:lnTo>
                  <a:lnTo>
                    <a:pt x="4316" y="4228"/>
                  </a:lnTo>
                  <a:lnTo>
                    <a:pt x="4322" y="4229"/>
                  </a:lnTo>
                  <a:lnTo>
                    <a:pt x="4328" y="4229"/>
                  </a:lnTo>
                  <a:lnTo>
                    <a:pt x="4334" y="4230"/>
                  </a:lnTo>
                  <a:lnTo>
                    <a:pt x="4340" y="4230"/>
                  </a:lnTo>
                  <a:lnTo>
                    <a:pt x="4345" y="4231"/>
                  </a:lnTo>
                  <a:lnTo>
                    <a:pt x="4351" y="4231"/>
                  </a:lnTo>
                  <a:lnTo>
                    <a:pt x="4357" y="4232"/>
                  </a:lnTo>
                  <a:lnTo>
                    <a:pt x="4363" y="4232"/>
                  </a:lnTo>
                  <a:lnTo>
                    <a:pt x="4368" y="4233"/>
                  </a:lnTo>
                  <a:lnTo>
                    <a:pt x="4374" y="4233"/>
                  </a:lnTo>
                  <a:lnTo>
                    <a:pt x="4379" y="4234"/>
                  </a:lnTo>
                  <a:lnTo>
                    <a:pt x="4386" y="4234"/>
                  </a:lnTo>
                  <a:lnTo>
                    <a:pt x="4391" y="4234"/>
                  </a:lnTo>
                  <a:lnTo>
                    <a:pt x="4397" y="4235"/>
                  </a:lnTo>
                  <a:lnTo>
                    <a:pt x="4402" y="4235"/>
                  </a:lnTo>
                  <a:lnTo>
                    <a:pt x="4408" y="4236"/>
                  </a:lnTo>
                  <a:lnTo>
                    <a:pt x="4414" y="4236"/>
                  </a:lnTo>
                  <a:lnTo>
                    <a:pt x="4420" y="4237"/>
                  </a:lnTo>
                  <a:lnTo>
                    <a:pt x="4425" y="4237"/>
                  </a:lnTo>
                  <a:lnTo>
                    <a:pt x="4431" y="4238"/>
                  </a:lnTo>
                  <a:lnTo>
                    <a:pt x="4437" y="4238"/>
                  </a:lnTo>
                  <a:lnTo>
                    <a:pt x="4443" y="4238"/>
                  </a:lnTo>
                  <a:lnTo>
                    <a:pt x="4449" y="4239"/>
                  </a:lnTo>
                  <a:lnTo>
                    <a:pt x="4454" y="4239"/>
                  </a:lnTo>
                  <a:lnTo>
                    <a:pt x="4460" y="4240"/>
                  </a:lnTo>
                  <a:lnTo>
                    <a:pt x="4465" y="4240"/>
                  </a:lnTo>
                  <a:lnTo>
                    <a:pt x="4472" y="4241"/>
                  </a:lnTo>
                  <a:lnTo>
                    <a:pt x="4477" y="4241"/>
                  </a:lnTo>
                  <a:lnTo>
                    <a:pt x="4483" y="4241"/>
                  </a:lnTo>
                  <a:lnTo>
                    <a:pt x="4488" y="4243"/>
                  </a:lnTo>
                  <a:lnTo>
                    <a:pt x="4494" y="4243"/>
                  </a:lnTo>
                  <a:lnTo>
                    <a:pt x="4500" y="4244"/>
                  </a:lnTo>
                  <a:lnTo>
                    <a:pt x="4506" y="4244"/>
                  </a:lnTo>
                  <a:lnTo>
                    <a:pt x="4511" y="4245"/>
                  </a:lnTo>
                  <a:lnTo>
                    <a:pt x="4517" y="4245"/>
                  </a:lnTo>
                  <a:lnTo>
                    <a:pt x="4523" y="4245"/>
                  </a:lnTo>
                  <a:lnTo>
                    <a:pt x="4529" y="4246"/>
                  </a:lnTo>
                  <a:lnTo>
                    <a:pt x="4535" y="4246"/>
                  </a:lnTo>
                  <a:lnTo>
                    <a:pt x="4540" y="4247"/>
                  </a:lnTo>
                  <a:lnTo>
                    <a:pt x="4546" y="4247"/>
                  </a:lnTo>
                  <a:lnTo>
                    <a:pt x="4551" y="4247"/>
                  </a:lnTo>
                  <a:lnTo>
                    <a:pt x="4558" y="4248"/>
                  </a:lnTo>
                  <a:lnTo>
                    <a:pt x="4563" y="4248"/>
                  </a:lnTo>
                  <a:lnTo>
                    <a:pt x="4569" y="4248"/>
                  </a:lnTo>
                  <a:lnTo>
                    <a:pt x="4574" y="4249"/>
                  </a:lnTo>
                  <a:lnTo>
                    <a:pt x="4580" y="4249"/>
                  </a:lnTo>
                  <a:lnTo>
                    <a:pt x="4586" y="4250"/>
                  </a:lnTo>
                  <a:lnTo>
                    <a:pt x="4592" y="4250"/>
                  </a:lnTo>
                  <a:lnTo>
                    <a:pt x="4597" y="4250"/>
                  </a:lnTo>
                  <a:lnTo>
                    <a:pt x="4603" y="4251"/>
                  </a:lnTo>
                  <a:lnTo>
                    <a:pt x="4608" y="4251"/>
                  </a:lnTo>
                  <a:lnTo>
                    <a:pt x="4615" y="4252"/>
                  </a:lnTo>
                  <a:lnTo>
                    <a:pt x="4621" y="4252"/>
                  </a:lnTo>
                  <a:lnTo>
                    <a:pt x="4626" y="4252"/>
                  </a:lnTo>
                  <a:lnTo>
                    <a:pt x="4632" y="4253"/>
                  </a:lnTo>
                  <a:lnTo>
                    <a:pt x="4637" y="4253"/>
                  </a:lnTo>
                  <a:lnTo>
                    <a:pt x="4644" y="4253"/>
                  </a:lnTo>
                  <a:lnTo>
                    <a:pt x="4649" y="4254"/>
                  </a:lnTo>
                  <a:lnTo>
                    <a:pt x="4655" y="4254"/>
                  </a:lnTo>
                  <a:lnTo>
                    <a:pt x="4660" y="4254"/>
                  </a:lnTo>
                  <a:lnTo>
                    <a:pt x="4666" y="4255"/>
                  </a:lnTo>
                  <a:lnTo>
                    <a:pt x="4672" y="4255"/>
                  </a:lnTo>
                  <a:lnTo>
                    <a:pt x="4678" y="4256"/>
                  </a:lnTo>
                  <a:lnTo>
                    <a:pt x="4683" y="4256"/>
                  </a:lnTo>
                  <a:lnTo>
                    <a:pt x="4689" y="4256"/>
                  </a:lnTo>
                  <a:lnTo>
                    <a:pt x="4694" y="4257"/>
                  </a:lnTo>
                  <a:lnTo>
                    <a:pt x="4701" y="4257"/>
                  </a:lnTo>
                  <a:lnTo>
                    <a:pt x="4707" y="4257"/>
                  </a:lnTo>
                  <a:lnTo>
                    <a:pt x="4712" y="4258"/>
                  </a:lnTo>
                  <a:lnTo>
                    <a:pt x="4718" y="4258"/>
                  </a:lnTo>
                  <a:lnTo>
                    <a:pt x="4723" y="4258"/>
                  </a:lnTo>
                  <a:lnTo>
                    <a:pt x="4730" y="4259"/>
                  </a:lnTo>
                  <a:lnTo>
                    <a:pt x="4735" y="4259"/>
                  </a:lnTo>
                  <a:lnTo>
                    <a:pt x="4741" y="4259"/>
                  </a:lnTo>
                  <a:lnTo>
                    <a:pt x="4746" y="4260"/>
                  </a:lnTo>
                  <a:lnTo>
                    <a:pt x="4753" y="4260"/>
                  </a:lnTo>
                  <a:lnTo>
                    <a:pt x="4758" y="4260"/>
                  </a:lnTo>
                  <a:lnTo>
                    <a:pt x="4764" y="4261"/>
                  </a:lnTo>
                  <a:lnTo>
                    <a:pt x="4769" y="4261"/>
                  </a:lnTo>
                  <a:lnTo>
                    <a:pt x="4775" y="4261"/>
                  </a:lnTo>
                  <a:lnTo>
                    <a:pt x="4780" y="4262"/>
                  </a:lnTo>
                  <a:lnTo>
                    <a:pt x="4787" y="4262"/>
                  </a:lnTo>
                  <a:lnTo>
                    <a:pt x="4792" y="4262"/>
                  </a:lnTo>
                  <a:lnTo>
                    <a:pt x="4798" y="4263"/>
                  </a:lnTo>
                  <a:lnTo>
                    <a:pt x="4804" y="4263"/>
                  </a:lnTo>
                  <a:lnTo>
                    <a:pt x="4810" y="4263"/>
                  </a:lnTo>
                  <a:lnTo>
                    <a:pt x="4816" y="4264"/>
                  </a:lnTo>
                  <a:lnTo>
                    <a:pt x="4821" y="4264"/>
                  </a:lnTo>
                  <a:lnTo>
                    <a:pt x="4827" y="4264"/>
                  </a:lnTo>
                  <a:lnTo>
                    <a:pt x="4832" y="4264"/>
                  </a:lnTo>
                  <a:lnTo>
                    <a:pt x="4839" y="4265"/>
                  </a:lnTo>
                  <a:lnTo>
                    <a:pt x="4844" y="4265"/>
                  </a:lnTo>
                  <a:lnTo>
                    <a:pt x="4850" y="4265"/>
                  </a:lnTo>
                  <a:lnTo>
                    <a:pt x="4855" y="4266"/>
                  </a:lnTo>
                  <a:lnTo>
                    <a:pt x="4861" y="4266"/>
                  </a:lnTo>
                  <a:lnTo>
                    <a:pt x="4866" y="4266"/>
                  </a:lnTo>
                  <a:lnTo>
                    <a:pt x="4873" y="4267"/>
                  </a:lnTo>
                  <a:lnTo>
                    <a:pt x="4878" y="4267"/>
                  </a:lnTo>
                  <a:lnTo>
                    <a:pt x="4884" y="4267"/>
                  </a:lnTo>
                  <a:lnTo>
                    <a:pt x="4890" y="4267"/>
                  </a:lnTo>
                  <a:lnTo>
                    <a:pt x="4896" y="4268"/>
                  </a:lnTo>
                  <a:lnTo>
                    <a:pt x="4902" y="4268"/>
                  </a:lnTo>
                  <a:lnTo>
                    <a:pt x="4907" y="4268"/>
                  </a:lnTo>
                  <a:lnTo>
                    <a:pt x="4913" y="4269"/>
                  </a:lnTo>
                  <a:lnTo>
                    <a:pt x="4918" y="4269"/>
                  </a:lnTo>
                  <a:lnTo>
                    <a:pt x="4925" y="4269"/>
                  </a:lnTo>
                  <a:lnTo>
                    <a:pt x="4930" y="4269"/>
                  </a:lnTo>
                  <a:lnTo>
                    <a:pt x="4936" y="4270"/>
                  </a:lnTo>
                  <a:lnTo>
                    <a:pt x="4941" y="4270"/>
                  </a:lnTo>
                  <a:lnTo>
                    <a:pt x="4947" y="4270"/>
                  </a:lnTo>
                  <a:lnTo>
                    <a:pt x="4953" y="4272"/>
                  </a:lnTo>
                  <a:lnTo>
                    <a:pt x="4959" y="4272"/>
                  </a:lnTo>
                  <a:lnTo>
                    <a:pt x="4964" y="4272"/>
                  </a:lnTo>
                  <a:lnTo>
                    <a:pt x="4970" y="4272"/>
                  </a:lnTo>
                  <a:lnTo>
                    <a:pt x="4975" y="4273"/>
                  </a:lnTo>
                  <a:lnTo>
                    <a:pt x="4982" y="4273"/>
                  </a:lnTo>
                  <a:lnTo>
                    <a:pt x="4988" y="4273"/>
                  </a:lnTo>
                  <a:lnTo>
                    <a:pt x="4993" y="4274"/>
                  </a:lnTo>
                  <a:lnTo>
                    <a:pt x="4999" y="4274"/>
                  </a:lnTo>
                  <a:lnTo>
                    <a:pt x="5004" y="4274"/>
                  </a:lnTo>
                  <a:lnTo>
                    <a:pt x="5011" y="4274"/>
                  </a:lnTo>
                  <a:lnTo>
                    <a:pt x="5016" y="4275"/>
                  </a:lnTo>
                  <a:lnTo>
                    <a:pt x="5022" y="4275"/>
                  </a:lnTo>
                  <a:lnTo>
                    <a:pt x="5027" y="4275"/>
                  </a:lnTo>
                  <a:lnTo>
                    <a:pt x="5033" y="4275"/>
                  </a:lnTo>
                  <a:lnTo>
                    <a:pt x="5039" y="4276"/>
                  </a:lnTo>
                  <a:lnTo>
                    <a:pt x="5045" y="4276"/>
                  </a:lnTo>
                  <a:lnTo>
                    <a:pt x="5050" y="4276"/>
                  </a:lnTo>
                  <a:lnTo>
                    <a:pt x="5056" y="4276"/>
                  </a:lnTo>
                  <a:lnTo>
                    <a:pt x="5061" y="4277"/>
                  </a:lnTo>
                  <a:lnTo>
                    <a:pt x="5068" y="4277"/>
                  </a:lnTo>
                  <a:lnTo>
                    <a:pt x="5074" y="4277"/>
                  </a:lnTo>
                  <a:lnTo>
                    <a:pt x="5079" y="4277"/>
                  </a:lnTo>
                  <a:lnTo>
                    <a:pt x="5085" y="4278"/>
                  </a:lnTo>
                  <a:lnTo>
                    <a:pt x="5090" y="4278"/>
                  </a:lnTo>
                  <a:lnTo>
                    <a:pt x="5097" y="4278"/>
                  </a:lnTo>
                  <a:lnTo>
                    <a:pt x="5102" y="4278"/>
                  </a:lnTo>
                  <a:lnTo>
                    <a:pt x="5108" y="4279"/>
                  </a:lnTo>
                  <a:lnTo>
                    <a:pt x="5113" y="4279"/>
                  </a:lnTo>
                  <a:lnTo>
                    <a:pt x="5119" y="4279"/>
                  </a:lnTo>
                  <a:lnTo>
                    <a:pt x="5125" y="4279"/>
                  </a:lnTo>
                  <a:lnTo>
                    <a:pt x="5131" y="4280"/>
                  </a:lnTo>
                  <a:lnTo>
                    <a:pt x="5136" y="4280"/>
                  </a:lnTo>
                  <a:lnTo>
                    <a:pt x="5142" y="4280"/>
                  </a:lnTo>
                  <a:lnTo>
                    <a:pt x="5147" y="4280"/>
                  </a:lnTo>
                  <a:lnTo>
                    <a:pt x="5154" y="4281"/>
                  </a:lnTo>
                  <a:lnTo>
                    <a:pt x="5159" y="4281"/>
                  </a:lnTo>
                  <a:lnTo>
                    <a:pt x="5165" y="4281"/>
                  </a:lnTo>
                  <a:lnTo>
                    <a:pt x="5171" y="4281"/>
                  </a:lnTo>
                  <a:lnTo>
                    <a:pt x="5176" y="4281"/>
                  </a:lnTo>
                  <a:lnTo>
                    <a:pt x="5183" y="4282"/>
                  </a:lnTo>
                  <a:lnTo>
                    <a:pt x="5188" y="4282"/>
                  </a:lnTo>
                  <a:lnTo>
                    <a:pt x="5194" y="4282"/>
                  </a:lnTo>
                  <a:lnTo>
                    <a:pt x="5199" y="4282"/>
                  </a:lnTo>
                  <a:lnTo>
                    <a:pt x="5205" y="4283"/>
                  </a:lnTo>
                  <a:lnTo>
                    <a:pt x="5211" y="4283"/>
                  </a:lnTo>
                  <a:lnTo>
                    <a:pt x="5217" y="4283"/>
                  </a:lnTo>
                  <a:lnTo>
                    <a:pt x="5222" y="4283"/>
                  </a:lnTo>
                  <a:lnTo>
                    <a:pt x="5228" y="4283"/>
                  </a:lnTo>
                  <a:lnTo>
                    <a:pt x="5233" y="4284"/>
                  </a:lnTo>
                  <a:lnTo>
                    <a:pt x="5240" y="4284"/>
                  </a:lnTo>
                  <a:lnTo>
                    <a:pt x="5245" y="4284"/>
                  </a:lnTo>
                  <a:lnTo>
                    <a:pt x="5251" y="4284"/>
                  </a:lnTo>
                  <a:lnTo>
                    <a:pt x="5257" y="4285"/>
                  </a:lnTo>
                  <a:lnTo>
                    <a:pt x="5262" y="4285"/>
                  </a:lnTo>
                  <a:lnTo>
                    <a:pt x="5269" y="4285"/>
                  </a:lnTo>
                  <a:lnTo>
                    <a:pt x="5274" y="4285"/>
                  </a:lnTo>
                  <a:lnTo>
                    <a:pt x="5280" y="4285"/>
                  </a:lnTo>
                  <a:lnTo>
                    <a:pt x="5285" y="4286"/>
                  </a:lnTo>
                  <a:lnTo>
                    <a:pt x="5291" y="4286"/>
                  </a:lnTo>
                  <a:lnTo>
                    <a:pt x="5297" y="4286"/>
                  </a:lnTo>
                  <a:lnTo>
                    <a:pt x="5303" y="4286"/>
                  </a:lnTo>
                  <a:lnTo>
                    <a:pt x="5308" y="4286"/>
                  </a:lnTo>
                  <a:lnTo>
                    <a:pt x="5314" y="4287"/>
                  </a:lnTo>
                  <a:lnTo>
                    <a:pt x="5319" y="4287"/>
                  </a:lnTo>
                  <a:lnTo>
                    <a:pt x="5326" y="4287"/>
                  </a:lnTo>
                  <a:lnTo>
                    <a:pt x="5331" y="4287"/>
                  </a:lnTo>
                  <a:lnTo>
                    <a:pt x="5337" y="4287"/>
                  </a:lnTo>
                  <a:lnTo>
                    <a:pt x="5342" y="4288"/>
                  </a:lnTo>
                  <a:lnTo>
                    <a:pt x="5348" y="4288"/>
                  </a:lnTo>
                  <a:lnTo>
                    <a:pt x="5355" y="4288"/>
                  </a:lnTo>
                  <a:lnTo>
                    <a:pt x="5360" y="4288"/>
                  </a:lnTo>
                  <a:lnTo>
                    <a:pt x="5366" y="4288"/>
                  </a:lnTo>
                  <a:lnTo>
                    <a:pt x="5371" y="4289"/>
                  </a:lnTo>
                  <a:lnTo>
                    <a:pt x="5377" y="4289"/>
                  </a:lnTo>
                  <a:lnTo>
                    <a:pt x="5383" y="4289"/>
                  </a:lnTo>
                  <a:lnTo>
                    <a:pt x="5389" y="4289"/>
                  </a:lnTo>
                  <a:lnTo>
                    <a:pt x="5394" y="4289"/>
                  </a:lnTo>
                  <a:lnTo>
                    <a:pt x="5400" y="4290"/>
                  </a:lnTo>
                  <a:lnTo>
                    <a:pt x="5405" y="4290"/>
                  </a:lnTo>
                  <a:lnTo>
                    <a:pt x="5412" y="4290"/>
                  </a:lnTo>
                  <a:lnTo>
                    <a:pt x="5417" y="4290"/>
                  </a:lnTo>
                  <a:lnTo>
                    <a:pt x="5423" y="4290"/>
                  </a:lnTo>
                  <a:lnTo>
                    <a:pt x="5428" y="4290"/>
                  </a:lnTo>
                  <a:lnTo>
                    <a:pt x="5434" y="4291"/>
                  </a:lnTo>
                  <a:lnTo>
                    <a:pt x="5441" y="4291"/>
                  </a:lnTo>
                  <a:lnTo>
                    <a:pt x="5446" y="4291"/>
                  </a:lnTo>
                  <a:lnTo>
                    <a:pt x="5452" y="4291"/>
                  </a:lnTo>
                  <a:lnTo>
                    <a:pt x="5457" y="4291"/>
                  </a:lnTo>
                  <a:lnTo>
                    <a:pt x="5463" y="4292"/>
                  </a:lnTo>
                  <a:lnTo>
                    <a:pt x="5469" y="4292"/>
                  </a:lnTo>
                  <a:lnTo>
                    <a:pt x="5475" y="4292"/>
                  </a:lnTo>
                  <a:lnTo>
                    <a:pt x="5480" y="4292"/>
                  </a:lnTo>
                  <a:lnTo>
                    <a:pt x="5486" y="4292"/>
                  </a:lnTo>
                  <a:lnTo>
                    <a:pt x="5491" y="4292"/>
                  </a:lnTo>
                  <a:lnTo>
                    <a:pt x="5498" y="4293"/>
                  </a:lnTo>
                  <a:lnTo>
                    <a:pt x="5503" y="4293"/>
                  </a:lnTo>
                  <a:lnTo>
                    <a:pt x="5509" y="4293"/>
                  </a:lnTo>
                  <a:lnTo>
                    <a:pt x="5514" y="4293"/>
                  </a:lnTo>
                  <a:lnTo>
                    <a:pt x="5520" y="4293"/>
                  </a:lnTo>
                  <a:lnTo>
                    <a:pt x="5526" y="4293"/>
                  </a:lnTo>
                  <a:lnTo>
                    <a:pt x="5532" y="4294"/>
                  </a:lnTo>
                  <a:lnTo>
                    <a:pt x="5538" y="4294"/>
                  </a:lnTo>
                  <a:lnTo>
                    <a:pt x="5543" y="4294"/>
                  </a:lnTo>
                  <a:lnTo>
                    <a:pt x="5549" y="4294"/>
                  </a:lnTo>
                  <a:lnTo>
                    <a:pt x="5555" y="4294"/>
                  </a:lnTo>
                  <a:lnTo>
                    <a:pt x="5561" y="4294"/>
                  </a:lnTo>
                  <a:lnTo>
                    <a:pt x="5566" y="4295"/>
                  </a:lnTo>
                  <a:lnTo>
                    <a:pt x="5572" y="4295"/>
                  </a:lnTo>
                  <a:lnTo>
                    <a:pt x="5577" y="4295"/>
                  </a:lnTo>
                  <a:lnTo>
                    <a:pt x="5584" y="4295"/>
                  </a:lnTo>
                  <a:lnTo>
                    <a:pt x="5589" y="4295"/>
                  </a:lnTo>
                  <a:lnTo>
                    <a:pt x="5595" y="4295"/>
                  </a:lnTo>
                  <a:lnTo>
                    <a:pt x="5600" y="4296"/>
                  </a:lnTo>
                  <a:lnTo>
                    <a:pt x="5606" y="4296"/>
                  </a:lnTo>
                  <a:lnTo>
                    <a:pt x="5612" y="4296"/>
                  </a:lnTo>
                  <a:lnTo>
                    <a:pt x="5618" y="4296"/>
                  </a:lnTo>
                  <a:lnTo>
                    <a:pt x="5624" y="4296"/>
                  </a:lnTo>
                  <a:lnTo>
                    <a:pt x="5629" y="4296"/>
                  </a:lnTo>
                  <a:lnTo>
                    <a:pt x="5635" y="4297"/>
                  </a:lnTo>
                  <a:lnTo>
                    <a:pt x="5641" y="4297"/>
                  </a:lnTo>
                  <a:lnTo>
                    <a:pt x="5647" y="4297"/>
                  </a:lnTo>
                  <a:lnTo>
                    <a:pt x="5652" y="4297"/>
                  </a:lnTo>
                  <a:lnTo>
                    <a:pt x="5658" y="4297"/>
                  </a:lnTo>
                  <a:lnTo>
                    <a:pt x="5663" y="4297"/>
                  </a:lnTo>
                  <a:lnTo>
                    <a:pt x="5670" y="4297"/>
                  </a:lnTo>
                  <a:lnTo>
                    <a:pt x="5675" y="4298"/>
                  </a:lnTo>
                  <a:lnTo>
                    <a:pt x="5681" y="4298"/>
                  </a:lnTo>
                  <a:lnTo>
                    <a:pt x="5686" y="4298"/>
                  </a:lnTo>
                  <a:lnTo>
                    <a:pt x="5692" y="4298"/>
                  </a:lnTo>
                  <a:lnTo>
                    <a:pt x="5698" y="4298"/>
                  </a:lnTo>
                  <a:lnTo>
                    <a:pt x="5704" y="4298"/>
                  </a:lnTo>
                  <a:lnTo>
                    <a:pt x="5709" y="4298"/>
                  </a:lnTo>
                  <a:lnTo>
                    <a:pt x="5715" y="4300"/>
                  </a:lnTo>
                  <a:lnTo>
                    <a:pt x="5721" y="4300"/>
                  </a:lnTo>
                  <a:lnTo>
                    <a:pt x="5727" y="4300"/>
                  </a:lnTo>
                  <a:lnTo>
                    <a:pt x="5733" y="4300"/>
                  </a:lnTo>
                  <a:lnTo>
                    <a:pt x="5738" y="4300"/>
                  </a:lnTo>
                  <a:lnTo>
                    <a:pt x="5744" y="4300"/>
                  </a:lnTo>
                  <a:lnTo>
                    <a:pt x="5749" y="4300"/>
                  </a:lnTo>
                  <a:lnTo>
                    <a:pt x="5756" y="4301"/>
                  </a:lnTo>
                  <a:lnTo>
                    <a:pt x="5761" y="4301"/>
                  </a:lnTo>
                  <a:lnTo>
                    <a:pt x="5767" y="4301"/>
                  </a:lnTo>
                  <a:lnTo>
                    <a:pt x="5772" y="4301"/>
                  </a:lnTo>
                  <a:lnTo>
                    <a:pt x="5778" y="4301"/>
                  </a:lnTo>
                  <a:lnTo>
                    <a:pt x="5784" y="4301"/>
                  </a:lnTo>
                  <a:lnTo>
                    <a:pt x="5790" y="4301"/>
                  </a:lnTo>
                  <a:lnTo>
                    <a:pt x="5795" y="4302"/>
                  </a:lnTo>
                  <a:lnTo>
                    <a:pt x="5801" y="4302"/>
                  </a:lnTo>
                  <a:lnTo>
                    <a:pt x="5807" y="4302"/>
                  </a:lnTo>
                  <a:lnTo>
                    <a:pt x="5813" y="4302"/>
                  </a:lnTo>
                  <a:lnTo>
                    <a:pt x="5819" y="4302"/>
                  </a:lnTo>
                  <a:lnTo>
                    <a:pt x="5824" y="4302"/>
                  </a:lnTo>
                  <a:lnTo>
                    <a:pt x="5830" y="4302"/>
                  </a:lnTo>
                  <a:lnTo>
                    <a:pt x="5835" y="4302"/>
                  </a:lnTo>
                  <a:lnTo>
                    <a:pt x="5842" y="4303"/>
                  </a:lnTo>
                  <a:lnTo>
                    <a:pt x="5847" y="4303"/>
                  </a:lnTo>
                  <a:lnTo>
                    <a:pt x="5853" y="4303"/>
                  </a:lnTo>
                  <a:lnTo>
                    <a:pt x="5858" y="4303"/>
                  </a:lnTo>
                  <a:lnTo>
                    <a:pt x="5864" y="4303"/>
                  </a:lnTo>
                  <a:lnTo>
                    <a:pt x="5870" y="4303"/>
                  </a:lnTo>
                  <a:lnTo>
                    <a:pt x="5876" y="4303"/>
                  </a:lnTo>
                  <a:lnTo>
                    <a:pt x="5881" y="4303"/>
                  </a:lnTo>
                  <a:lnTo>
                    <a:pt x="5887" y="4304"/>
                  </a:lnTo>
                  <a:lnTo>
                    <a:pt x="5892" y="4304"/>
                  </a:lnTo>
                  <a:lnTo>
                    <a:pt x="5899" y="4304"/>
                  </a:lnTo>
                  <a:lnTo>
                    <a:pt x="5905" y="4304"/>
                  </a:lnTo>
                  <a:lnTo>
                    <a:pt x="5910" y="4304"/>
                  </a:lnTo>
                  <a:lnTo>
                    <a:pt x="5916" y="4304"/>
                  </a:lnTo>
                  <a:lnTo>
                    <a:pt x="5921" y="4304"/>
                  </a:lnTo>
                  <a:lnTo>
                    <a:pt x="5928" y="4304"/>
                  </a:lnTo>
                  <a:lnTo>
                    <a:pt x="5933" y="4305"/>
                  </a:lnTo>
                  <a:lnTo>
                    <a:pt x="5939" y="4305"/>
                  </a:lnTo>
                  <a:lnTo>
                    <a:pt x="5944" y="4305"/>
                  </a:lnTo>
                  <a:lnTo>
                    <a:pt x="5950" y="4305"/>
                  </a:lnTo>
                  <a:lnTo>
                    <a:pt x="5956" y="4305"/>
                  </a:lnTo>
                  <a:lnTo>
                    <a:pt x="5962" y="4305"/>
                  </a:lnTo>
                  <a:lnTo>
                    <a:pt x="5967" y="4305"/>
                  </a:lnTo>
                  <a:lnTo>
                    <a:pt x="5973" y="4305"/>
                  </a:lnTo>
                  <a:lnTo>
                    <a:pt x="5978" y="4305"/>
                  </a:lnTo>
                  <a:lnTo>
                    <a:pt x="5985" y="4306"/>
                  </a:lnTo>
                  <a:lnTo>
                    <a:pt x="5991" y="4306"/>
                  </a:lnTo>
                  <a:lnTo>
                    <a:pt x="5996" y="4306"/>
                  </a:lnTo>
                  <a:lnTo>
                    <a:pt x="6002" y="4306"/>
                  </a:lnTo>
                  <a:lnTo>
                    <a:pt x="6007" y="4306"/>
                  </a:lnTo>
                  <a:lnTo>
                    <a:pt x="6014" y="4306"/>
                  </a:lnTo>
                  <a:lnTo>
                    <a:pt x="6019" y="4306"/>
                  </a:lnTo>
                  <a:lnTo>
                    <a:pt x="6025" y="4306"/>
                  </a:lnTo>
                  <a:lnTo>
                    <a:pt x="6030" y="4306"/>
                  </a:lnTo>
                  <a:lnTo>
                    <a:pt x="6036" y="4307"/>
                  </a:lnTo>
                  <a:lnTo>
                    <a:pt x="6042" y="4307"/>
                  </a:lnTo>
                  <a:lnTo>
                    <a:pt x="6048" y="4307"/>
                  </a:lnTo>
                  <a:lnTo>
                    <a:pt x="6053" y="4307"/>
                  </a:lnTo>
                  <a:lnTo>
                    <a:pt x="6059" y="4307"/>
                  </a:lnTo>
                  <a:lnTo>
                    <a:pt x="6064" y="4307"/>
                  </a:lnTo>
                  <a:lnTo>
                    <a:pt x="6071" y="4307"/>
                  </a:lnTo>
                  <a:lnTo>
                    <a:pt x="6076" y="4307"/>
                  </a:lnTo>
                  <a:lnTo>
                    <a:pt x="6082" y="4307"/>
                  </a:lnTo>
                  <a:lnTo>
                    <a:pt x="6088" y="4308"/>
                  </a:lnTo>
                  <a:lnTo>
                    <a:pt x="6093" y="4308"/>
                  </a:lnTo>
                  <a:lnTo>
                    <a:pt x="6100" y="4308"/>
                  </a:lnTo>
                  <a:lnTo>
                    <a:pt x="6105" y="4308"/>
                  </a:lnTo>
                  <a:lnTo>
                    <a:pt x="6111" y="4308"/>
                  </a:lnTo>
                  <a:lnTo>
                    <a:pt x="6116" y="4308"/>
                  </a:lnTo>
                  <a:lnTo>
                    <a:pt x="6122" y="4308"/>
                  </a:lnTo>
                  <a:lnTo>
                    <a:pt x="6128" y="4308"/>
                  </a:lnTo>
                  <a:lnTo>
                    <a:pt x="6134" y="4308"/>
                  </a:lnTo>
                  <a:lnTo>
                    <a:pt x="6139" y="4308"/>
                  </a:lnTo>
                  <a:lnTo>
                    <a:pt x="6145" y="4309"/>
                  </a:lnTo>
                  <a:lnTo>
                    <a:pt x="6150" y="4309"/>
                  </a:lnTo>
                  <a:lnTo>
                    <a:pt x="6157" y="4309"/>
                  </a:lnTo>
                  <a:lnTo>
                    <a:pt x="6162" y="4309"/>
                  </a:lnTo>
                  <a:lnTo>
                    <a:pt x="6168" y="4309"/>
                  </a:lnTo>
                  <a:lnTo>
                    <a:pt x="6174" y="4309"/>
                  </a:lnTo>
                  <a:lnTo>
                    <a:pt x="6179" y="4309"/>
                  </a:lnTo>
                  <a:lnTo>
                    <a:pt x="6186" y="4309"/>
                  </a:lnTo>
                  <a:lnTo>
                    <a:pt x="6191" y="4309"/>
                  </a:lnTo>
                  <a:lnTo>
                    <a:pt x="6197" y="4309"/>
                  </a:lnTo>
                  <a:lnTo>
                    <a:pt x="6202" y="4309"/>
                  </a:lnTo>
                  <a:lnTo>
                    <a:pt x="6208" y="4310"/>
                  </a:lnTo>
                  <a:lnTo>
                    <a:pt x="6214" y="4310"/>
                  </a:lnTo>
                  <a:lnTo>
                    <a:pt x="6220" y="4310"/>
                  </a:lnTo>
                  <a:lnTo>
                    <a:pt x="6225" y="4310"/>
                  </a:lnTo>
                  <a:lnTo>
                    <a:pt x="6231" y="4310"/>
                  </a:lnTo>
                  <a:lnTo>
                    <a:pt x="6236" y="4310"/>
                  </a:lnTo>
                  <a:lnTo>
                    <a:pt x="6243" y="4310"/>
                  </a:lnTo>
                  <a:lnTo>
                    <a:pt x="6248" y="4310"/>
                  </a:lnTo>
                  <a:lnTo>
                    <a:pt x="6254" y="4310"/>
                  </a:lnTo>
                  <a:lnTo>
                    <a:pt x="6259" y="4310"/>
                  </a:lnTo>
                  <a:lnTo>
                    <a:pt x="6265" y="4310"/>
                  </a:lnTo>
                  <a:lnTo>
                    <a:pt x="6272" y="4311"/>
                  </a:lnTo>
                  <a:lnTo>
                    <a:pt x="6277" y="4311"/>
                  </a:lnTo>
                  <a:lnTo>
                    <a:pt x="6283" y="4311"/>
                  </a:lnTo>
                  <a:lnTo>
                    <a:pt x="6288" y="4311"/>
                  </a:lnTo>
                  <a:lnTo>
                    <a:pt x="6294" y="4311"/>
                  </a:lnTo>
                  <a:lnTo>
                    <a:pt x="6300" y="4311"/>
                  </a:lnTo>
                  <a:lnTo>
                    <a:pt x="6306" y="4311"/>
                  </a:lnTo>
                  <a:lnTo>
                    <a:pt x="6311" y="4311"/>
                  </a:lnTo>
                  <a:lnTo>
                    <a:pt x="6317" y="4311"/>
                  </a:lnTo>
                  <a:lnTo>
                    <a:pt x="6322" y="4311"/>
                  </a:lnTo>
                  <a:lnTo>
                    <a:pt x="6329" y="4311"/>
                  </a:lnTo>
                  <a:lnTo>
                    <a:pt x="6334" y="4312"/>
                  </a:lnTo>
                  <a:lnTo>
                    <a:pt x="6340" y="4312"/>
                  </a:lnTo>
                  <a:lnTo>
                    <a:pt x="6345" y="4312"/>
                  </a:lnTo>
                  <a:lnTo>
                    <a:pt x="6351" y="4312"/>
                  </a:lnTo>
                  <a:lnTo>
                    <a:pt x="6358" y="4312"/>
                  </a:lnTo>
                  <a:lnTo>
                    <a:pt x="6363" y="4312"/>
                  </a:lnTo>
                  <a:lnTo>
                    <a:pt x="6369" y="4312"/>
                  </a:lnTo>
                  <a:lnTo>
                    <a:pt x="6374" y="4312"/>
                  </a:lnTo>
                  <a:lnTo>
                    <a:pt x="6381" y="4312"/>
                  </a:lnTo>
                  <a:lnTo>
                    <a:pt x="6386" y="4312"/>
                  </a:lnTo>
                  <a:lnTo>
                    <a:pt x="6392" y="4312"/>
                  </a:lnTo>
                  <a:lnTo>
                    <a:pt x="6397" y="4312"/>
                  </a:lnTo>
                  <a:lnTo>
                    <a:pt x="6403" y="4312"/>
                  </a:lnTo>
                  <a:lnTo>
                    <a:pt x="6408" y="4313"/>
                  </a:lnTo>
                  <a:lnTo>
                    <a:pt x="6415" y="4313"/>
                  </a:lnTo>
                  <a:lnTo>
                    <a:pt x="6420" y="4313"/>
                  </a:lnTo>
                  <a:lnTo>
                    <a:pt x="6426" y="4313"/>
                  </a:lnTo>
                  <a:lnTo>
                    <a:pt x="6431" y="4313"/>
                  </a:lnTo>
                  <a:lnTo>
                    <a:pt x="6438" y="4313"/>
                  </a:lnTo>
                  <a:lnTo>
                    <a:pt x="6443" y="4313"/>
                  </a:lnTo>
                  <a:lnTo>
                    <a:pt x="6449" y="4313"/>
                  </a:lnTo>
                  <a:lnTo>
                    <a:pt x="6455" y="4313"/>
                  </a:lnTo>
                  <a:lnTo>
                    <a:pt x="6460" y="4313"/>
                  </a:lnTo>
                  <a:lnTo>
                    <a:pt x="6467" y="4313"/>
                  </a:lnTo>
                  <a:lnTo>
                    <a:pt x="6472" y="4313"/>
                  </a:lnTo>
                  <a:lnTo>
                    <a:pt x="6478" y="4313"/>
                  </a:lnTo>
                  <a:lnTo>
                    <a:pt x="6483" y="4314"/>
                  </a:lnTo>
                  <a:lnTo>
                    <a:pt x="6489" y="4314"/>
                  </a:lnTo>
                  <a:lnTo>
                    <a:pt x="6495" y="4314"/>
                  </a:lnTo>
                  <a:lnTo>
                    <a:pt x="6501" y="4314"/>
                  </a:lnTo>
                  <a:lnTo>
                    <a:pt x="6506" y="4314"/>
                  </a:lnTo>
                  <a:lnTo>
                    <a:pt x="6512" y="4314"/>
                  </a:lnTo>
                  <a:lnTo>
                    <a:pt x="6517" y="4314"/>
                  </a:lnTo>
                  <a:lnTo>
                    <a:pt x="6524" y="4314"/>
                  </a:lnTo>
                  <a:lnTo>
                    <a:pt x="6529" y="4314"/>
                  </a:lnTo>
                  <a:lnTo>
                    <a:pt x="6535" y="4314"/>
                  </a:lnTo>
                  <a:lnTo>
                    <a:pt x="6541" y="4314"/>
                  </a:lnTo>
                  <a:lnTo>
                    <a:pt x="6546" y="4314"/>
                  </a:lnTo>
                  <a:lnTo>
                    <a:pt x="6553" y="4314"/>
                  </a:lnTo>
                  <a:lnTo>
                    <a:pt x="6558" y="4314"/>
                  </a:lnTo>
                  <a:lnTo>
                    <a:pt x="6564" y="4315"/>
                  </a:lnTo>
                  <a:lnTo>
                    <a:pt x="6569" y="4315"/>
                  </a:lnTo>
                  <a:lnTo>
                    <a:pt x="6575" y="4315"/>
                  </a:lnTo>
                  <a:lnTo>
                    <a:pt x="6581" y="4315"/>
                  </a:lnTo>
                  <a:lnTo>
                    <a:pt x="6587" y="4315"/>
                  </a:lnTo>
                  <a:lnTo>
                    <a:pt x="6592" y="4315"/>
                  </a:lnTo>
                  <a:lnTo>
                    <a:pt x="6598" y="4315"/>
                  </a:lnTo>
                  <a:lnTo>
                    <a:pt x="6603" y="4315"/>
                  </a:lnTo>
                  <a:lnTo>
                    <a:pt x="6610" y="4315"/>
                  </a:lnTo>
                  <a:lnTo>
                    <a:pt x="6615" y="4315"/>
                  </a:lnTo>
                  <a:lnTo>
                    <a:pt x="6621" y="4315"/>
                  </a:lnTo>
                  <a:lnTo>
                    <a:pt x="6626" y="4315"/>
                  </a:lnTo>
                  <a:lnTo>
                    <a:pt x="6632" y="4315"/>
                  </a:lnTo>
                  <a:lnTo>
                    <a:pt x="6639" y="4315"/>
                  </a:lnTo>
                  <a:lnTo>
                    <a:pt x="6644" y="4315"/>
                  </a:lnTo>
                  <a:lnTo>
                    <a:pt x="6650" y="4316"/>
                  </a:lnTo>
                  <a:lnTo>
                    <a:pt x="6655" y="4316"/>
                  </a:lnTo>
                  <a:lnTo>
                    <a:pt x="6661" y="4316"/>
                  </a:lnTo>
                  <a:lnTo>
                    <a:pt x="6667" y="4316"/>
                  </a:lnTo>
                  <a:lnTo>
                    <a:pt x="6673" y="4316"/>
                  </a:lnTo>
                  <a:lnTo>
                    <a:pt x="6678" y="4316"/>
                  </a:lnTo>
                  <a:lnTo>
                    <a:pt x="6684" y="4316"/>
                  </a:lnTo>
                  <a:lnTo>
                    <a:pt x="6689" y="4316"/>
                  </a:lnTo>
                  <a:lnTo>
                    <a:pt x="6696" y="4316"/>
                  </a:lnTo>
                  <a:lnTo>
                    <a:pt x="6701" y="4316"/>
                  </a:lnTo>
                  <a:lnTo>
                    <a:pt x="6707" y="4316"/>
                  </a:lnTo>
                  <a:lnTo>
                    <a:pt x="6712" y="4316"/>
                  </a:lnTo>
                  <a:lnTo>
                    <a:pt x="6718" y="4316"/>
                  </a:lnTo>
                  <a:lnTo>
                    <a:pt x="6725" y="4316"/>
                  </a:lnTo>
                  <a:lnTo>
                    <a:pt x="6730" y="4316"/>
                  </a:lnTo>
                  <a:lnTo>
                    <a:pt x="6736" y="4316"/>
                  </a:lnTo>
                  <a:lnTo>
                    <a:pt x="6741" y="4316"/>
                  </a:lnTo>
                  <a:lnTo>
                    <a:pt x="6747" y="4317"/>
                  </a:lnTo>
                  <a:lnTo>
                    <a:pt x="6753" y="4317"/>
                  </a:lnTo>
                  <a:lnTo>
                    <a:pt x="6759" y="4317"/>
                  </a:lnTo>
                  <a:lnTo>
                    <a:pt x="6764" y="4317"/>
                  </a:lnTo>
                  <a:lnTo>
                    <a:pt x="6770" y="4317"/>
                  </a:lnTo>
                  <a:lnTo>
                    <a:pt x="6775" y="4317"/>
                  </a:lnTo>
                  <a:lnTo>
                    <a:pt x="6782" y="4317"/>
                  </a:lnTo>
                  <a:lnTo>
                    <a:pt x="6787" y="4317"/>
                  </a:lnTo>
                  <a:lnTo>
                    <a:pt x="6793" y="4317"/>
                  </a:lnTo>
                  <a:lnTo>
                    <a:pt x="6798" y="4317"/>
                  </a:lnTo>
                  <a:lnTo>
                    <a:pt x="6804" y="4317"/>
                  </a:lnTo>
                  <a:lnTo>
                    <a:pt x="6810" y="4317"/>
                  </a:lnTo>
                  <a:lnTo>
                    <a:pt x="6816" y="4317"/>
                  </a:lnTo>
                  <a:lnTo>
                    <a:pt x="6822" y="4317"/>
                  </a:lnTo>
                  <a:lnTo>
                    <a:pt x="6827" y="4317"/>
                  </a:lnTo>
                  <a:lnTo>
                    <a:pt x="6833" y="4317"/>
                  </a:lnTo>
                  <a:lnTo>
                    <a:pt x="6839" y="4317"/>
                  </a:lnTo>
                  <a:lnTo>
                    <a:pt x="6845" y="4317"/>
                  </a:lnTo>
                  <a:lnTo>
                    <a:pt x="6850" y="4318"/>
                  </a:lnTo>
                  <a:lnTo>
                    <a:pt x="6856" y="4318"/>
                  </a:lnTo>
                  <a:lnTo>
                    <a:pt x="6861" y="4318"/>
                  </a:lnTo>
                  <a:lnTo>
                    <a:pt x="6868" y="4318"/>
                  </a:lnTo>
                  <a:lnTo>
                    <a:pt x="6873" y="4318"/>
                  </a:lnTo>
                  <a:lnTo>
                    <a:pt x="6879" y="4318"/>
                  </a:lnTo>
                  <a:lnTo>
                    <a:pt x="6884" y="4318"/>
                  </a:lnTo>
                  <a:lnTo>
                    <a:pt x="6890" y="4318"/>
                  </a:lnTo>
                  <a:lnTo>
                    <a:pt x="6896" y="4318"/>
                  </a:lnTo>
                  <a:lnTo>
                    <a:pt x="6902" y="4318"/>
                  </a:lnTo>
                  <a:lnTo>
                    <a:pt x="6908" y="4318"/>
                  </a:lnTo>
                  <a:lnTo>
                    <a:pt x="6913" y="4318"/>
                  </a:lnTo>
                  <a:lnTo>
                    <a:pt x="6919" y="4318"/>
                  </a:lnTo>
                  <a:lnTo>
                    <a:pt x="6925" y="4318"/>
                  </a:lnTo>
                  <a:lnTo>
                    <a:pt x="6931" y="4318"/>
                  </a:lnTo>
                  <a:lnTo>
                    <a:pt x="6936" y="4318"/>
                  </a:lnTo>
                  <a:lnTo>
                    <a:pt x="6942" y="4318"/>
                  </a:lnTo>
                  <a:lnTo>
                    <a:pt x="6947" y="4318"/>
                  </a:lnTo>
                  <a:lnTo>
                    <a:pt x="6954" y="4318"/>
                  </a:lnTo>
                  <a:lnTo>
                    <a:pt x="6959" y="4319"/>
                  </a:lnTo>
                  <a:lnTo>
                    <a:pt x="6965" y="4319"/>
                  </a:lnTo>
                  <a:lnTo>
                    <a:pt x="6970" y="4319"/>
                  </a:lnTo>
                  <a:lnTo>
                    <a:pt x="6976" y="4319"/>
                  </a:lnTo>
                  <a:lnTo>
                    <a:pt x="6982" y="4319"/>
                  </a:lnTo>
                  <a:lnTo>
                    <a:pt x="6988" y="4319"/>
                  </a:lnTo>
                  <a:lnTo>
                    <a:pt x="6993" y="4319"/>
                  </a:lnTo>
                  <a:lnTo>
                    <a:pt x="6999" y="4319"/>
                  </a:lnTo>
                  <a:lnTo>
                    <a:pt x="7005" y="4319"/>
                  </a:lnTo>
                  <a:lnTo>
                    <a:pt x="7011" y="4319"/>
                  </a:lnTo>
                  <a:lnTo>
                    <a:pt x="7017" y="4319"/>
                  </a:lnTo>
                  <a:lnTo>
                    <a:pt x="7022" y="4319"/>
                  </a:lnTo>
                  <a:lnTo>
                    <a:pt x="7028" y="4319"/>
                  </a:lnTo>
                  <a:lnTo>
                    <a:pt x="7033" y="4319"/>
                  </a:lnTo>
                  <a:lnTo>
                    <a:pt x="7040" y="4319"/>
                  </a:lnTo>
                  <a:lnTo>
                    <a:pt x="7045" y="4319"/>
                  </a:lnTo>
                  <a:lnTo>
                    <a:pt x="7051" y="4319"/>
                  </a:lnTo>
                  <a:lnTo>
                    <a:pt x="7056" y="4319"/>
                  </a:lnTo>
                  <a:lnTo>
                    <a:pt x="7062" y="4319"/>
                  </a:lnTo>
                  <a:lnTo>
                    <a:pt x="7068" y="4319"/>
                  </a:lnTo>
                  <a:lnTo>
                    <a:pt x="7074" y="4319"/>
                  </a:lnTo>
                  <a:lnTo>
                    <a:pt x="7079" y="4319"/>
                  </a:lnTo>
                  <a:lnTo>
                    <a:pt x="7085" y="4320"/>
                  </a:lnTo>
                  <a:lnTo>
                    <a:pt x="7091" y="4320"/>
                  </a:lnTo>
                  <a:lnTo>
                    <a:pt x="7097" y="4320"/>
                  </a:lnTo>
                  <a:lnTo>
                    <a:pt x="7103" y="4320"/>
                  </a:lnTo>
                  <a:lnTo>
                    <a:pt x="7108" y="4320"/>
                  </a:lnTo>
                  <a:lnTo>
                    <a:pt x="7114" y="4320"/>
                  </a:lnTo>
                  <a:lnTo>
                    <a:pt x="7119" y="4320"/>
                  </a:lnTo>
                  <a:lnTo>
                    <a:pt x="7126" y="4320"/>
                  </a:lnTo>
                  <a:lnTo>
                    <a:pt x="7131" y="4320"/>
                  </a:lnTo>
                  <a:lnTo>
                    <a:pt x="7137" y="4320"/>
                  </a:lnTo>
                  <a:lnTo>
                    <a:pt x="7142" y="4320"/>
                  </a:lnTo>
                  <a:lnTo>
                    <a:pt x="7148" y="4320"/>
                  </a:lnTo>
                  <a:lnTo>
                    <a:pt x="7154" y="4320"/>
                  </a:lnTo>
                  <a:lnTo>
                    <a:pt x="7160" y="4320"/>
                  </a:lnTo>
                  <a:lnTo>
                    <a:pt x="7165" y="4320"/>
                  </a:lnTo>
                  <a:lnTo>
                    <a:pt x="7171" y="4320"/>
                  </a:lnTo>
                  <a:lnTo>
                    <a:pt x="7176" y="4320"/>
                  </a:lnTo>
                  <a:lnTo>
                    <a:pt x="7183" y="4320"/>
                  </a:lnTo>
                  <a:lnTo>
                    <a:pt x="7189" y="4320"/>
                  </a:lnTo>
                  <a:lnTo>
                    <a:pt x="7194" y="4320"/>
                  </a:lnTo>
                  <a:lnTo>
                    <a:pt x="7200" y="4320"/>
                  </a:lnTo>
                  <a:lnTo>
                    <a:pt x="7205" y="4320"/>
                  </a:lnTo>
                  <a:lnTo>
                    <a:pt x="7212" y="4320"/>
                  </a:lnTo>
                  <a:lnTo>
                    <a:pt x="7217" y="4320"/>
                  </a:lnTo>
                  <a:lnTo>
                    <a:pt x="7223" y="4320"/>
                  </a:lnTo>
                  <a:lnTo>
                    <a:pt x="7228" y="4321"/>
                  </a:lnTo>
                  <a:lnTo>
                    <a:pt x="7234" y="4321"/>
                  </a:lnTo>
                  <a:lnTo>
                    <a:pt x="7240" y="4321"/>
                  </a:lnTo>
                  <a:lnTo>
                    <a:pt x="7246" y="4321"/>
                  </a:lnTo>
                  <a:lnTo>
                    <a:pt x="7251" y="4321"/>
                  </a:lnTo>
                  <a:lnTo>
                    <a:pt x="7257" y="4321"/>
                  </a:lnTo>
                  <a:lnTo>
                    <a:pt x="7262" y="4321"/>
                  </a:lnTo>
                  <a:lnTo>
                    <a:pt x="7269" y="4321"/>
                  </a:lnTo>
                  <a:lnTo>
                    <a:pt x="7275" y="4321"/>
                  </a:lnTo>
                  <a:lnTo>
                    <a:pt x="7280" y="4321"/>
                  </a:lnTo>
                  <a:lnTo>
                    <a:pt x="7286" y="4321"/>
                  </a:lnTo>
                  <a:lnTo>
                    <a:pt x="7291" y="4321"/>
                  </a:lnTo>
                  <a:lnTo>
                    <a:pt x="7298" y="4321"/>
                  </a:lnTo>
                  <a:lnTo>
                    <a:pt x="7303" y="4321"/>
                  </a:lnTo>
                  <a:lnTo>
                    <a:pt x="7309" y="4321"/>
                  </a:lnTo>
                  <a:lnTo>
                    <a:pt x="7314" y="4321"/>
                  </a:lnTo>
                  <a:lnTo>
                    <a:pt x="7320" y="4321"/>
                  </a:lnTo>
                  <a:lnTo>
                    <a:pt x="7326" y="4321"/>
                  </a:lnTo>
                  <a:lnTo>
                    <a:pt x="7332" y="4321"/>
                  </a:lnTo>
                  <a:lnTo>
                    <a:pt x="7337" y="4321"/>
                  </a:lnTo>
                  <a:lnTo>
                    <a:pt x="7343" y="4321"/>
                  </a:lnTo>
                  <a:lnTo>
                    <a:pt x="7348" y="4321"/>
                  </a:lnTo>
                  <a:lnTo>
                    <a:pt x="7355" y="4321"/>
                  </a:lnTo>
                  <a:lnTo>
                    <a:pt x="7360" y="4321"/>
                  </a:lnTo>
                  <a:lnTo>
                    <a:pt x="7366" y="4321"/>
                  </a:lnTo>
                  <a:lnTo>
                    <a:pt x="7372" y="4321"/>
                  </a:lnTo>
                  <a:lnTo>
                    <a:pt x="7377" y="4321"/>
                  </a:lnTo>
                  <a:lnTo>
                    <a:pt x="7384" y="4321"/>
                  </a:lnTo>
                  <a:lnTo>
                    <a:pt x="7389" y="4322"/>
                  </a:lnTo>
                  <a:lnTo>
                    <a:pt x="7395" y="4322"/>
                  </a:lnTo>
                  <a:lnTo>
                    <a:pt x="7400" y="4322"/>
                  </a:lnTo>
                  <a:lnTo>
                    <a:pt x="7406" y="4322"/>
                  </a:lnTo>
                  <a:lnTo>
                    <a:pt x="7412" y="4322"/>
                  </a:lnTo>
                  <a:lnTo>
                    <a:pt x="7418" y="4322"/>
                  </a:lnTo>
                  <a:lnTo>
                    <a:pt x="7423" y="4322"/>
                  </a:lnTo>
                  <a:lnTo>
                    <a:pt x="7429" y="4322"/>
                  </a:lnTo>
                  <a:lnTo>
                    <a:pt x="7434" y="4322"/>
                  </a:lnTo>
                  <a:lnTo>
                    <a:pt x="7441" y="4322"/>
                  </a:lnTo>
                  <a:lnTo>
                    <a:pt x="7446" y="4322"/>
                  </a:lnTo>
                  <a:lnTo>
                    <a:pt x="7452" y="4322"/>
                  </a:lnTo>
                  <a:lnTo>
                    <a:pt x="7458" y="4322"/>
                  </a:lnTo>
                  <a:lnTo>
                    <a:pt x="7463" y="4322"/>
                  </a:lnTo>
                  <a:lnTo>
                    <a:pt x="7470" y="4322"/>
                  </a:lnTo>
                  <a:lnTo>
                    <a:pt x="7475" y="4322"/>
                  </a:lnTo>
                  <a:lnTo>
                    <a:pt x="7481" y="4322"/>
                  </a:lnTo>
                  <a:lnTo>
                    <a:pt x="7486" y="4322"/>
                  </a:lnTo>
                  <a:lnTo>
                    <a:pt x="7492" y="4322"/>
                  </a:lnTo>
                  <a:lnTo>
                    <a:pt x="7498" y="4322"/>
                  </a:lnTo>
                  <a:lnTo>
                    <a:pt x="7504" y="4322"/>
                  </a:lnTo>
                  <a:lnTo>
                    <a:pt x="7509" y="4322"/>
                  </a:lnTo>
                  <a:lnTo>
                    <a:pt x="7515" y="4322"/>
                  </a:lnTo>
                  <a:lnTo>
                    <a:pt x="7520" y="4322"/>
                  </a:lnTo>
                  <a:lnTo>
                    <a:pt x="7527" y="4322"/>
                  </a:lnTo>
                  <a:lnTo>
                    <a:pt x="7532" y="4322"/>
                  </a:lnTo>
                  <a:lnTo>
                    <a:pt x="7538" y="4322"/>
                  </a:lnTo>
                  <a:lnTo>
                    <a:pt x="7543" y="4322"/>
                  </a:lnTo>
                  <a:lnTo>
                    <a:pt x="7549" y="4322"/>
                  </a:lnTo>
                  <a:lnTo>
                    <a:pt x="7556" y="4322"/>
                  </a:lnTo>
                  <a:lnTo>
                    <a:pt x="7561" y="4322"/>
                  </a:lnTo>
                  <a:lnTo>
                    <a:pt x="7567" y="4322"/>
                  </a:lnTo>
                  <a:lnTo>
                    <a:pt x="7572" y="4323"/>
                  </a:lnTo>
                  <a:lnTo>
                    <a:pt x="7578" y="4323"/>
                  </a:lnTo>
                  <a:lnTo>
                    <a:pt x="7584" y="4323"/>
                  </a:lnTo>
                  <a:lnTo>
                    <a:pt x="7590" y="4323"/>
                  </a:lnTo>
                  <a:lnTo>
                    <a:pt x="7595" y="4323"/>
                  </a:lnTo>
                  <a:lnTo>
                    <a:pt x="7601" y="4323"/>
                  </a:lnTo>
                  <a:lnTo>
                    <a:pt x="7606" y="4323"/>
                  </a:lnTo>
                  <a:lnTo>
                    <a:pt x="7613" y="4323"/>
                  </a:lnTo>
                  <a:lnTo>
                    <a:pt x="7618" y="4323"/>
                  </a:lnTo>
                  <a:lnTo>
                    <a:pt x="7624" y="4323"/>
                  </a:lnTo>
                  <a:lnTo>
                    <a:pt x="7629" y="4323"/>
                  </a:lnTo>
                  <a:lnTo>
                    <a:pt x="7635" y="4323"/>
                  </a:lnTo>
                  <a:lnTo>
                    <a:pt x="7642" y="4323"/>
                  </a:lnTo>
                  <a:lnTo>
                    <a:pt x="7647" y="4323"/>
                  </a:lnTo>
                  <a:lnTo>
                    <a:pt x="7653" y="4323"/>
                  </a:lnTo>
                  <a:lnTo>
                    <a:pt x="7658" y="4323"/>
                  </a:lnTo>
                  <a:lnTo>
                    <a:pt x="7664" y="4323"/>
                  </a:lnTo>
                  <a:lnTo>
                    <a:pt x="7670" y="4323"/>
                  </a:lnTo>
                  <a:lnTo>
                    <a:pt x="7676" y="4323"/>
                  </a:lnTo>
                  <a:lnTo>
                    <a:pt x="7681" y="4323"/>
                  </a:lnTo>
                  <a:lnTo>
                    <a:pt x="7687" y="4323"/>
                  </a:lnTo>
                  <a:lnTo>
                    <a:pt x="7692" y="4323"/>
                  </a:lnTo>
                  <a:lnTo>
                    <a:pt x="7699" y="4323"/>
                  </a:lnTo>
                  <a:lnTo>
                    <a:pt x="7704" y="4323"/>
                  </a:lnTo>
                  <a:lnTo>
                    <a:pt x="7710" y="4323"/>
                  </a:lnTo>
                  <a:lnTo>
                    <a:pt x="7715" y="4323"/>
                  </a:lnTo>
                  <a:lnTo>
                    <a:pt x="7721" y="4323"/>
                  </a:lnTo>
                  <a:lnTo>
                    <a:pt x="7727" y="4323"/>
                  </a:lnTo>
                  <a:lnTo>
                    <a:pt x="7733" y="4323"/>
                  </a:lnTo>
                  <a:lnTo>
                    <a:pt x="7739" y="4323"/>
                  </a:lnTo>
                  <a:lnTo>
                    <a:pt x="7744" y="4323"/>
                  </a:lnTo>
                  <a:lnTo>
                    <a:pt x="7750" y="4323"/>
                  </a:lnTo>
                  <a:lnTo>
                    <a:pt x="7756" y="4323"/>
                  </a:lnTo>
                  <a:lnTo>
                    <a:pt x="7762" y="4323"/>
                  </a:lnTo>
                  <a:lnTo>
                    <a:pt x="7767" y="4323"/>
                  </a:lnTo>
                  <a:lnTo>
                    <a:pt x="7773" y="4323"/>
                  </a:lnTo>
                  <a:lnTo>
                    <a:pt x="7778" y="4323"/>
                  </a:lnTo>
                  <a:lnTo>
                    <a:pt x="7785" y="4323"/>
                  </a:lnTo>
                  <a:lnTo>
                    <a:pt x="7790" y="4323"/>
                  </a:lnTo>
                  <a:lnTo>
                    <a:pt x="7796" y="4324"/>
                  </a:lnTo>
                  <a:lnTo>
                    <a:pt x="7801" y="4324"/>
                  </a:lnTo>
                  <a:lnTo>
                    <a:pt x="7807" y="4324"/>
                  </a:lnTo>
                  <a:lnTo>
                    <a:pt x="7813" y="4324"/>
                  </a:lnTo>
                  <a:lnTo>
                    <a:pt x="7819" y="4324"/>
                  </a:lnTo>
                  <a:lnTo>
                    <a:pt x="7825" y="4324"/>
                  </a:lnTo>
                  <a:lnTo>
                    <a:pt x="7830" y="4324"/>
                  </a:lnTo>
                  <a:lnTo>
                    <a:pt x="7836" y="4324"/>
                  </a:lnTo>
                  <a:lnTo>
                    <a:pt x="7842" y="4324"/>
                  </a:lnTo>
                  <a:lnTo>
                    <a:pt x="7848" y="4324"/>
                  </a:lnTo>
                  <a:lnTo>
                    <a:pt x="7853" y="4324"/>
                  </a:lnTo>
                  <a:lnTo>
                    <a:pt x="7859" y="4324"/>
                  </a:lnTo>
                  <a:lnTo>
                    <a:pt x="7864" y="4324"/>
                  </a:lnTo>
                  <a:lnTo>
                    <a:pt x="7871" y="4324"/>
                  </a:lnTo>
                  <a:lnTo>
                    <a:pt x="7876" y="4324"/>
                  </a:lnTo>
                  <a:lnTo>
                    <a:pt x="7882" y="4324"/>
                  </a:lnTo>
                  <a:lnTo>
                    <a:pt x="7887" y="4324"/>
                  </a:lnTo>
                  <a:lnTo>
                    <a:pt x="7893" y="4324"/>
                  </a:lnTo>
                  <a:lnTo>
                    <a:pt x="7899" y="4324"/>
                  </a:lnTo>
                  <a:lnTo>
                    <a:pt x="7905" y="4324"/>
                  </a:lnTo>
                  <a:lnTo>
                    <a:pt x="7910" y="4324"/>
                  </a:lnTo>
                  <a:lnTo>
                    <a:pt x="7916" y="4324"/>
                  </a:lnTo>
                  <a:lnTo>
                    <a:pt x="7923" y="4324"/>
                  </a:lnTo>
                  <a:lnTo>
                    <a:pt x="7928" y="4324"/>
                  </a:lnTo>
                  <a:lnTo>
                    <a:pt x="7934" y="4324"/>
                  </a:lnTo>
                  <a:lnTo>
                    <a:pt x="7939" y="4324"/>
                  </a:lnTo>
                  <a:lnTo>
                    <a:pt x="7945" y="4324"/>
                  </a:lnTo>
                  <a:lnTo>
                    <a:pt x="7950" y="4324"/>
                  </a:lnTo>
                  <a:lnTo>
                    <a:pt x="7957" y="4324"/>
                  </a:lnTo>
                  <a:lnTo>
                    <a:pt x="7962" y="4324"/>
                  </a:lnTo>
                  <a:lnTo>
                    <a:pt x="7968" y="4324"/>
                  </a:lnTo>
                  <a:lnTo>
                    <a:pt x="7973" y="4324"/>
                  </a:lnTo>
                  <a:lnTo>
                    <a:pt x="7979" y="4324"/>
                  </a:lnTo>
                  <a:lnTo>
                    <a:pt x="7985" y="4324"/>
                  </a:lnTo>
                  <a:lnTo>
                    <a:pt x="7991" y="4324"/>
                  </a:lnTo>
                  <a:lnTo>
                    <a:pt x="7996" y="4324"/>
                  </a:lnTo>
                  <a:lnTo>
                    <a:pt x="8002" y="4324"/>
                  </a:lnTo>
                  <a:lnTo>
                    <a:pt x="8007" y="4324"/>
                  </a:lnTo>
                  <a:lnTo>
                    <a:pt x="8014" y="4324"/>
                  </a:lnTo>
                  <a:lnTo>
                    <a:pt x="8020" y="4324"/>
                  </a:lnTo>
                  <a:lnTo>
                    <a:pt x="8025" y="4324"/>
                  </a:lnTo>
                  <a:lnTo>
                    <a:pt x="8031" y="4324"/>
                  </a:lnTo>
                  <a:lnTo>
                    <a:pt x="8036" y="4324"/>
                  </a:lnTo>
                  <a:lnTo>
                    <a:pt x="8043" y="4324"/>
                  </a:lnTo>
                  <a:lnTo>
                    <a:pt x="8048" y="4324"/>
                  </a:lnTo>
                  <a:lnTo>
                    <a:pt x="8054" y="4324"/>
                  </a:lnTo>
                  <a:lnTo>
                    <a:pt x="8059" y="4324"/>
                  </a:lnTo>
                  <a:lnTo>
                    <a:pt x="8066" y="4324"/>
                  </a:lnTo>
                  <a:lnTo>
                    <a:pt x="8071" y="4325"/>
                  </a:lnTo>
                  <a:lnTo>
                    <a:pt x="8077" y="4325"/>
                  </a:lnTo>
                  <a:lnTo>
                    <a:pt x="8082" y="4325"/>
                  </a:lnTo>
                  <a:lnTo>
                    <a:pt x="8088" y="4325"/>
                  </a:lnTo>
                  <a:lnTo>
                    <a:pt x="8093" y="4325"/>
                  </a:lnTo>
                  <a:lnTo>
                    <a:pt x="8100" y="4325"/>
                  </a:lnTo>
                  <a:lnTo>
                    <a:pt x="8106" y="4325"/>
                  </a:lnTo>
                  <a:lnTo>
                    <a:pt x="8111" y="4325"/>
                  </a:lnTo>
                  <a:lnTo>
                    <a:pt x="8117" y="4325"/>
                  </a:lnTo>
                  <a:lnTo>
                    <a:pt x="8123" y="4325"/>
                  </a:lnTo>
                  <a:lnTo>
                    <a:pt x="8129" y="4325"/>
                  </a:lnTo>
                  <a:lnTo>
                    <a:pt x="8134" y="4325"/>
                  </a:lnTo>
                  <a:lnTo>
                    <a:pt x="8140" y="4325"/>
                  </a:lnTo>
                  <a:lnTo>
                    <a:pt x="8145" y="4325"/>
                  </a:lnTo>
                  <a:lnTo>
                    <a:pt x="8152" y="4325"/>
                  </a:lnTo>
                  <a:lnTo>
                    <a:pt x="8157" y="4325"/>
                  </a:lnTo>
                  <a:lnTo>
                    <a:pt x="8163" y="4325"/>
                  </a:lnTo>
                  <a:lnTo>
                    <a:pt x="8168" y="4325"/>
                  </a:lnTo>
                  <a:lnTo>
                    <a:pt x="8174" y="4325"/>
                  </a:lnTo>
                  <a:lnTo>
                    <a:pt x="8180" y="4325"/>
                  </a:lnTo>
                  <a:lnTo>
                    <a:pt x="8186" y="4325"/>
                  </a:lnTo>
                  <a:lnTo>
                    <a:pt x="8191" y="4325"/>
                  </a:lnTo>
                  <a:lnTo>
                    <a:pt x="8197" y="4325"/>
                  </a:lnTo>
                  <a:lnTo>
                    <a:pt x="8203" y="4325"/>
                  </a:lnTo>
                  <a:lnTo>
                    <a:pt x="8209" y="4325"/>
                  </a:lnTo>
                  <a:lnTo>
                    <a:pt x="8215" y="4325"/>
                  </a:lnTo>
                  <a:lnTo>
                    <a:pt x="8220" y="4325"/>
                  </a:lnTo>
                  <a:lnTo>
                    <a:pt x="8226" y="4325"/>
                  </a:lnTo>
                  <a:lnTo>
                    <a:pt x="8231" y="4325"/>
                  </a:lnTo>
                  <a:lnTo>
                    <a:pt x="8238" y="4325"/>
                  </a:lnTo>
                  <a:lnTo>
                    <a:pt x="8243" y="4325"/>
                  </a:lnTo>
                  <a:lnTo>
                    <a:pt x="8249" y="4325"/>
                  </a:lnTo>
                  <a:lnTo>
                    <a:pt x="8254" y="4325"/>
                  </a:lnTo>
                  <a:lnTo>
                    <a:pt x="8260" y="4325"/>
                  </a:lnTo>
                  <a:lnTo>
                    <a:pt x="8266" y="4325"/>
                  </a:lnTo>
                  <a:lnTo>
                    <a:pt x="8272" y="4325"/>
                  </a:lnTo>
                  <a:lnTo>
                    <a:pt x="8277" y="4325"/>
                  </a:lnTo>
                  <a:lnTo>
                    <a:pt x="8283" y="4325"/>
                  </a:lnTo>
                  <a:lnTo>
                    <a:pt x="8289" y="4325"/>
                  </a:lnTo>
                  <a:lnTo>
                    <a:pt x="8295" y="4325"/>
                  </a:lnTo>
                  <a:lnTo>
                    <a:pt x="8301" y="4325"/>
                  </a:lnTo>
                  <a:lnTo>
                    <a:pt x="8306" y="4325"/>
                  </a:lnTo>
                  <a:lnTo>
                    <a:pt x="8312" y="4325"/>
                  </a:lnTo>
                  <a:lnTo>
                    <a:pt x="8317" y="4325"/>
                  </a:lnTo>
                  <a:lnTo>
                    <a:pt x="8324" y="4325"/>
                  </a:lnTo>
                  <a:lnTo>
                    <a:pt x="8329" y="4325"/>
                  </a:lnTo>
                  <a:lnTo>
                    <a:pt x="8335" y="4325"/>
                  </a:lnTo>
                  <a:lnTo>
                    <a:pt x="8340" y="4325"/>
                  </a:lnTo>
                  <a:lnTo>
                    <a:pt x="8346" y="4325"/>
                  </a:lnTo>
                  <a:lnTo>
                    <a:pt x="8352" y="4325"/>
                  </a:lnTo>
                  <a:lnTo>
                    <a:pt x="8358" y="4325"/>
                  </a:lnTo>
                  <a:lnTo>
                    <a:pt x="8363" y="4325"/>
                  </a:lnTo>
                  <a:lnTo>
                    <a:pt x="8369" y="4325"/>
                  </a:lnTo>
                  <a:lnTo>
                    <a:pt x="8374" y="4325"/>
                  </a:lnTo>
                  <a:lnTo>
                    <a:pt x="8381" y="4325"/>
                  </a:lnTo>
                  <a:lnTo>
                    <a:pt x="8387" y="4325"/>
                  </a:lnTo>
                  <a:lnTo>
                    <a:pt x="8392" y="4325"/>
                  </a:lnTo>
                  <a:lnTo>
                    <a:pt x="8398" y="4325"/>
                  </a:lnTo>
                  <a:lnTo>
                    <a:pt x="8403" y="4325"/>
                  </a:lnTo>
                  <a:lnTo>
                    <a:pt x="8410" y="4325"/>
                  </a:lnTo>
                  <a:lnTo>
                    <a:pt x="8415" y="4325"/>
                  </a:lnTo>
                  <a:lnTo>
                    <a:pt x="8421" y="4325"/>
                  </a:lnTo>
                  <a:lnTo>
                    <a:pt x="8426" y="4325"/>
                  </a:lnTo>
                  <a:lnTo>
                    <a:pt x="8432" y="4325"/>
                  </a:lnTo>
                  <a:lnTo>
                    <a:pt x="8438" y="4326"/>
                  </a:lnTo>
                  <a:lnTo>
                    <a:pt x="8444" y="4326"/>
                  </a:lnTo>
                  <a:lnTo>
                    <a:pt x="8449" y="4326"/>
                  </a:lnTo>
                  <a:lnTo>
                    <a:pt x="8455" y="4326"/>
                  </a:lnTo>
                  <a:lnTo>
                    <a:pt x="8460" y="4326"/>
                  </a:lnTo>
                  <a:lnTo>
                    <a:pt x="8467" y="4326"/>
                  </a:lnTo>
                  <a:lnTo>
                    <a:pt x="8473" y="4326"/>
                  </a:lnTo>
                  <a:lnTo>
                    <a:pt x="8478" y="4326"/>
                  </a:lnTo>
                  <a:lnTo>
                    <a:pt x="8484" y="4326"/>
                  </a:lnTo>
                  <a:lnTo>
                    <a:pt x="8489" y="4326"/>
                  </a:lnTo>
                  <a:lnTo>
                    <a:pt x="8496" y="4326"/>
                  </a:lnTo>
                  <a:lnTo>
                    <a:pt x="8501" y="4326"/>
                  </a:lnTo>
                  <a:lnTo>
                    <a:pt x="8507" y="4326"/>
                  </a:lnTo>
                  <a:lnTo>
                    <a:pt x="8512" y="4326"/>
                  </a:lnTo>
                  <a:lnTo>
                    <a:pt x="8518" y="4326"/>
                  </a:lnTo>
                  <a:lnTo>
                    <a:pt x="8524" y="4326"/>
                  </a:lnTo>
                  <a:lnTo>
                    <a:pt x="8530" y="4326"/>
                  </a:lnTo>
                  <a:lnTo>
                    <a:pt x="8535" y="4326"/>
                  </a:lnTo>
                  <a:lnTo>
                    <a:pt x="8541" y="4326"/>
                  </a:lnTo>
                  <a:lnTo>
                    <a:pt x="8546" y="4326"/>
                  </a:lnTo>
                  <a:lnTo>
                    <a:pt x="8553" y="4326"/>
                  </a:lnTo>
                  <a:lnTo>
                    <a:pt x="8558" y="4326"/>
                  </a:lnTo>
                  <a:lnTo>
                    <a:pt x="8564" y="4326"/>
                  </a:lnTo>
                  <a:lnTo>
                    <a:pt x="8570" y="4326"/>
                  </a:lnTo>
                  <a:lnTo>
                    <a:pt x="8575" y="4326"/>
                  </a:lnTo>
                  <a:lnTo>
                    <a:pt x="8582" y="4326"/>
                  </a:lnTo>
                  <a:lnTo>
                    <a:pt x="8587" y="4326"/>
                  </a:lnTo>
                  <a:lnTo>
                    <a:pt x="8593" y="4326"/>
                  </a:lnTo>
                </a:path>
              </a:pathLst>
            </a:custGeom>
            <a:solidFill>
              <a:srgbClr val="FFEBD7">
                <a:alpha val="0"/>
              </a:srgbClr>
            </a:solidFill>
            <a:ln w="0">
              <a:solidFill>
                <a:srgbClr val="008000"/>
              </a:solidFill>
              <a:prstDash val="sysDot"/>
              <a:round/>
              <a:headEnd/>
              <a:tailEnd/>
            </a:ln>
          </p:spPr>
          <p:txBody>
            <a:bodyPr/>
            <a:lstStyle/>
            <a:p>
              <a:endParaRPr lang="en-US" dirty="0"/>
            </a:p>
          </p:txBody>
        </p:sp>
        <p:sp>
          <p:nvSpPr>
            <p:cNvPr id="114761" name="Freeform 73"/>
            <p:cNvSpPr>
              <a:spLocks/>
            </p:cNvSpPr>
            <p:nvPr/>
          </p:nvSpPr>
          <p:spPr bwMode="auto">
            <a:xfrm>
              <a:off x="3605" y="645"/>
              <a:ext cx="955" cy="234"/>
            </a:xfrm>
            <a:custGeom>
              <a:avLst/>
              <a:gdLst/>
              <a:ahLst/>
              <a:cxnLst>
                <a:cxn ang="0">
                  <a:pos x="132" y="622"/>
                </a:cxn>
                <a:cxn ang="0">
                  <a:pos x="269" y="225"/>
                </a:cxn>
                <a:cxn ang="0">
                  <a:pos x="407" y="55"/>
                </a:cxn>
                <a:cxn ang="0">
                  <a:pos x="544" y="2"/>
                </a:cxn>
                <a:cxn ang="0">
                  <a:pos x="682" y="18"/>
                </a:cxn>
                <a:cxn ang="0">
                  <a:pos x="820" y="75"/>
                </a:cxn>
                <a:cxn ang="0">
                  <a:pos x="957" y="160"/>
                </a:cxn>
                <a:cxn ang="0">
                  <a:pos x="1094" y="260"/>
                </a:cxn>
                <a:cxn ang="0">
                  <a:pos x="1232" y="369"/>
                </a:cxn>
                <a:cxn ang="0">
                  <a:pos x="1370" y="481"/>
                </a:cxn>
                <a:cxn ang="0">
                  <a:pos x="1508" y="595"/>
                </a:cxn>
                <a:cxn ang="0">
                  <a:pos x="1645" y="706"/>
                </a:cxn>
                <a:cxn ang="0">
                  <a:pos x="1782" y="813"/>
                </a:cxn>
                <a:cxn ang="0">
                  <a:pos x="1920" y="916"/>
                </a:cxn>
                <a:cxn ang="0">
                  <a:pos x="2058" y="1013"/>
                </a:cxn>
                <a:cxn ang="0">
                  <a:pos x="2195" y="1105"/>
                </a:cxn>
                <a:cxn ang="0">
                  <a:pos x="2333" y="1191"/>
                </a:cxn>
                <a:cxn ang="0">
                  <a:pos x="2470" y="1270"/>
                </a:cxn>
                <a:cxn ang="0">
                  <a:pos x="2608" y="1345"/>
                </a:cxn>
                <a:cxn ang="0">
                  <a:pos x="2745" y="1413"/>
                </a:cxn>
                <a:cxn ang="0">
                  <a:pos x="2883" y="1477"/>
                </a:cxn>
                <a:cxn ang="0">
                  <a:pos x="3021" y="1535"/>
                </a:cxn>
                <a:cxn ang="0">
                  <a:pos x="3159" y="1587"/>
                </a:cxn>
                <a:cxn ang="0">
                  <a:pos x="3295" y="1636"/>
                </a:cxn>
                <a:cxn ang="0">
                  <a:pos x="3433" y="1681"/>
                </a:cxn>
                <a:cxn ang="0">
                  <a:pos x="3571" y="1721"/>
                </a:cxn>
                <a:cxn ang="0">
                  <a:pos x="3709" y="1758"/>
                </a:cxn>
                <a:cxn ang="0">
                  <a:pos x="3846" y="1792"/>
                </a:cxn>
                <a:cxn ang="0">
                  <a:pos x="3983" y="1823"/>
                </a:cxn>
                <a:cxn ang="0">
                  <a:pos x="4121" y="1850"/>
                </a:cxn>
                <a:cxn ang="0">
                  <a:pos x="4259" y="1875"/>
                </a:cxn>
                <a:cxn ang="0">
                  <a:pos x="4396" y="1898"/>
                </a:cxn>
                <a:cxn ang="0">
                  <a:pos x="4534" y="1919"/>
                </a:cxn>
                <a:cxn ang="0">
                  <a:pos x="4671" y="1938"/>
                </a:cxn>
                <a:cxn ang="0">
                  <a:pos x="4809" y="1954"/>
                </a:cxn>
                <a:cxn ang="0">
                  <a:pos x="4946" y="1970"/>
                </a:cxn>
                <a:cxn ang="0">
                  <a:pos x="5084" y="1983"/>
                </a:cxn>
                <a:cxn ang="0">
                  <a:pos x="5222" y="1996"/>
                </a:cxn>
                <a:cxn ang="0">
                  <a:pos x="5360" y="2007"/>
                </a:cxn>
                <a:cxn ang="0">
                  <a:pos x="5496" y="2016"/>
                </a:cxn>
                <a:cxn ang="0">
                  <a:pos x="5634" y="2026"/>
                </a:cxn>
                <a:cxn ang="0">
                  <a:pos x="5772" y="2034"/>
                </a:cxn>
                <a:cxn ang="0">
                  <a:pos x="5910" y="2041"/>
                </a:cxn>
                <a:cxn ang="0">
                  <a:pos x="6047" y="2047"/>
                </a:cxn>
                <a:cxn ang="0">
                  <a:pos x="6184" y="2054"/>
                </a:cxn>
                <a:cxn ang="0">
                  <a:pos x="6322" y="2059"/>
                </a:cxn>
                <a:cxn ang="0">
                  <a:pos x="6460" y="2064"/>
                </a:cxn>
                <a:cxn ang="0">
                  <a:pos x="6597" y="2068"/>
                </a:cxn>
                <a:cxn ang="0">
                  <a:pos x="6735" y="2072"/>
                </a:cxn>
                <a:cxn ang="0">
                  <a:pos x="6873" y="2075"/>
                </a:cxn>
                <a:cxn ang="0">
                  <a:pos x="7010" y="2079"/>
                </a:cxn>
                <a:cxn ang="0">
                  <a:pos x="7147" y="2082"/>
                </a:cxn>
                <a:cxn ang="0">
                  <a:pos x="7285" y="2084"/>
                </a:cxn>
                <a:cxn ang="0">
                  <a:pos x="7423" y="2087"/>
                </a:cxn>
                <a:cxn ang="0">
                  <a:pos x="7561" y="2089"/>
                </a:cxn>
                <a:cxn ang="0">
                  <a:pos x="7697" y="2090"/>
                </a:cxn>
                <a:cxn ang="0">
                  <a:pos x="7835" y="2092"/>
                </a:cxn>
                <a:cxn ang="0">
                  <a:pos x="7973" y="2093"/>
                </a:cxn>
                <a:cxn ang="0">
                  <a:pos x="8111" y="2095"/>
                </a:cxn>
                <a:cxn ang="0">
                  <a:pos x="8248" y="2096"/>
                </a:cxn>
                <a:cxn ang="0">
                  <a:pos x="8386" y="2097"/>
                </a:cxn>
                <a:cxn ang="0">
                  <a:pos x="8523" y="2098"/>
                </a:cxn>
              </a:cxnLst>
              <a:rect l="0" t="0" r="r" b="b"/>
              <a:pathLst>
                <a:path w="8598" h="2106">
                  <a:moveTo>
                    <a:pt x="0" y="2106"/>
                  </a:moveTo>
                  <a:lnTo>
                    <a:pt x="5" y="1760"/>
                  </a:lnTo>
                  <a:lnTo>
                    <a:pt x="11" y="1620"/>
                  </a:lnTo>
                  <a:lnTo>
                    <a:pt x="16" y="1514"/>
                  </a:lnTo>
                  <a:lnTo>
                    <a:pt x="23" y="1425"/>
                  </a:lnTo>
                  <a:lnTo>
                    <a:pt x="29" y="1349"/>
                  </a:lnTo>
                  <a:lnTo>
                    <a:pt x="34" y="1281"/>
                  </a:lnTo>
                  <a:lnTo>
                    <a:pt x="40" y="1219"/>
                  </a:lnTo>
                  <a:lnTo>
                    <a:pt x="46" y="1163"/>
                  </a:lnTo>
                  <a:lnTo>
                    <a:pt x="52" y="1110"/>
                  </a:lnTo>
                  <a:lnTo>
                    <a:pt x="57" y="1061"/>
                  </a:lnTo>
                  <a:lnTo>
                    <a:pt x="63" y="1017"/>
                  </a:lnTo>
                  <a:lnTo>
                    <a:pt x="68" y="973"/>
                  </a:lnTo>
                  <a:lnTo>
                    <a:pt x="75" y="933"/>
                  </a:lnTo>
                  <a:lnTo>
                    <a:pt x="80" y="894"/>
                  </a:lnTo>
                  <a:lnTo>
                    <a:pt x="86" y="858"/>
                  </a:lnTo>
                  <a:lnTo>
                    <a:pt x="91" y="824"/>
                  </a:lnTo>
                  <a:lnTo>
                    <a:pt x="97" y="791"/>
                  </a:lnTo>
                  <a:lnTo>
                    <a:pt x="103" y="760"/>
                  </a:lnTo>
                  <a:lnTo>
                    <a:pt x="109" y="730"/>
                  </a:lnTo>
                  <a:lnTo>
                    <a:pt x="114" y="702"/>
                  </a:lnTo>
                  <a:lnTo>
                    <a:pt x="120" y="674"/>
                  </a:lnTo>
                  <a:lnTo>
                    <a:pt x="126" y="648"/>
                  </a:lnTo>
                  <a:lnTo>
                    <a:pt x="132" y="622"/>
                  </a:lnTo>
                  <a:lnTo>
                    <a:pt x="138" y="598"/>
                  </a:lnTo>
                  <a:lnTo>
                    <a:pt x="143" y="574"/>
                  </a:lnTo>
                  <a:lnTo>
                    <a:pt x="149" y="551"/>
                  </a:lnTo>
                  <a:lnTo>
                    <a:pt x="154" y="530"/>
                  </a:lnTo>
                  <a:lnTo>
                    <a:pt x="161" y="509"/>
                  </a:lnTo>
                  <a:lnTo>
                    <a:pt x="166" y="489"/>
                  </a:lnTo>
                  <a:lnTo>
                    <a:pt x="172" y="469"/>
                  </a:lnTo>
                  <a:lnTo>
                    <a:pt x="177" y="451"/>
                  </a:lnTo>
                  <a:lnTo>
                    <a:pt x="183" y="432"/>
                  </a:lnTo>
                  <a:lnTo>
                    <a:pt x="189" y="415"/>
                  </a:lnTo>
                  <a:lnTo>
                    <a:pt x="195" y="398"/>
                  </a:lnTo>
                  <a:lnTo>
                    <a:pt x="200" y="381"/>
                  </a:lnTo>
                  <a:lnTo>
                    <a:pt x="206" y="366"/>
                  </a:lnTo>
                  <a:lnTo>
                    <a:pt x="212" y="351"/>
                  </a:lnTo>
                  <a:lnTo>
                    <a:pt x="218" y="336"/>
                  </a:lnTo>
                  <a:lnTo>
                    <a:pt x="224" y="322"/>
                  </a:lnTo>
                  <a:lnTo>
                    <a:pt x="229" y="308"/>
                  </a:lnTo>
                  <a:lnTo>
                    <a:pt x="235" y="295"/>
                  </a:lnTo>
                  <a:lnTo>
                    <a:pt x="240" y="282"/>
                  </a:lnTo>
                  <a:lnTo>
                    <a:pt x="247" y="270"/>
                  </a:lnTo>
                  <a:lnTo>
                    <a:pt x="252" y="258"/>
                  </a:lnTo>
                  <a:lnTo>
                    <a:pt x="258" y="247"/>
                  </a:lnTo>
                  <a:lnTo>
                    <a:pt x="263" y="235"/>
                  </a:lnTo>
                  <a:lnTo>
                    <a:pt x="269" y="225"/>
                  </a:lnTo>
                  <a:lnTo>
                    <a:pt x="275" y="214"/>
                  </a:lnTo>
                  <a:lnTo>
                    <a:pt x="281" y="204"/>
                  </a:lnTo>
                  <a:lnTo>
                    <a:pt x="286" y="194"/>
                  </a:lnTo>
                  <a:lnTo>
                    <a:pt x="292" y="185"/>
                  </a:lnTo>
                  <a:lnTo>
                    <a:pt x="297" y="176"/>
                  </a:lnTo>
                  <a:lnTo>
                    <a:pt x="304" y="167"/>
                  </a:lnTo>
                  <a:lnTo>
                    <a:pt x="310" y="159"/>
                  </a:lnTo>
                  <a:lnTo>
                    <a:pt x="315" y="150"/>
                  </a:lnTo>
                  <a:lnTo>
                    <a:pt x="321" y="142"/>
                  </a:lnTo>
                  <a:lnTo>
                    <a:pt x="326" y="135"/>
                  </a:lnTo>
                  <a:lnTo>
                    <a:pt x="333" y="128"/>
                  </a:lnTo>
                  <a:lnTo>
                    <a:pt x="338" y="120"/>
                  </a:lnTo>
                  <a:lnTo>
                    <a:pt x="344" y="114"/>
                  </a:lnTo>
                  <a:lnTo>
                    <a:pt x="349" y="108"/>
                  </a:lnTo>
                  <a:lnTo>
                    <a:pt x="355" y="101"/>
                  </a:lnTo>
                  <a:lnTo>
                    <a:pt x="361" y="95"/>
                  </a:lnTo>
                  <a:lnTo>
                    <a:pt x="367" y="89"/>
                  </a:lnTo>
                  <a:lnTo>
                    <a:pt x="372" y="84"/>
                  </a:lnTo>
                  <a:lnTo>
                    <a:pt x="378" y="79"/>
                  </a:lnTo>
                  <a:lnTo>
                    <a:pt x="383" y="74"/>
                  </a:lnTo>
                  <a:lnTo>
                    <a:pt x="390" y="68"/>
                  </a:lnTo>
                  <a:lnTo>
                    <a:pt x="396" y="63"/>
                  </a:lnTo>
                  <a:lnTo>
                    <a:pt x="401" y="59"/>
                  </a:lnTo>
                  <a:lnTo>
                    <a:pt x="407" y="55"/>
                  </a:lnTo>
                  <a:lnTo>
                    <a:pt x="412" y="51"/>
                  </a:lnTo>
                  <a:lnTo>
                    <a:pt x="419" y="47"/>
                  </a:lnTo>
                  <a:lnTo>
                    <a:pt x="424" y="44"/>
                  </a:lnTo>
                  <a:lnTo>
                    <a:pt x="430" y="39"/>
                  </a:lnTo>
                  <a:lnTo>
                    <a:pt x="435" y="36"/>
                  </a:lnTo>
                  <a:lnTo>
                    <a:pt x="441" y="33"/>
                  </a:lnTo>
                  <a:lnTo>
                    <a:pt x="447" y="30"/>
                  </a:lnTo>
                  <a:lnTo>
                    <a:pt x="453" y="27"/>
                  </a:lnTo>
                  <a:lnTo>
                    <a:pt x="458" y="25"/>
                  </a:lnTo>
                  <a:lnTo>
                    <a:pt x="464" y="22"/>
                  </a:lnTo>
                  <a:lnTo>
                    <a:pt x="469" y="20"/>
                  </a:lnTo>
                  <a:lnTo>
                    <a:pt x="476" y="18"/>
                  </a:lnTo>
                  <a:lnTo>
                    <a:pt x="481" y="16"/>
                  </a:lnTo>
                  <a:lnTo>
                    <a:pt x="487" y="14"/>
                  </a:lnTo>
                  <a:lnTo>
                    <a:pt x="493" y="12"/>
                  </a:lnTo>
                  <a:lnTo>
                    <a:pt x="498" y="10"/>
                  </a:lnTo>
                  <a:lnTo>
                    <a:pt x="505" y="8"/>
                  </a:lnTo>
                  <a:lnTo>
                    <a:pt x="510" y="7"/>
                  </a:lnTo>
                  <a:lnTo>
                    <a:pt x="516" y="6"/>
                  </a:lnTo>
                  <a:lnTo>
                    <a:pt x="521" y="5"/>
                  </a:lnTo>
                  <a:lnTo>
                    <a:pt x="527" y="4"/>
                  </a:lnTo>
                  <a:lnTo>
                    <a:pt x="533" y="3"/>
                  </a:lnTo>
                  <a:lnTo>
                    <a:pt x="539" y="2"/>
                  </a:lnTo>
                  <a:lnTo>
                    <a:pt x="544" y="2"/>
                  </a:lnTo>
                  <a:lnTo>
                    <a:pt x="550" y="1"/>
                  </a:lnTo>
                  <a:lnTo>
                    <a:pt x="555" y="1"/>
                  </a:lnTo>
                  <a:lnTo>
                    <a:pt x="562" y="0"/>
                  </a:lnTo>
                  <a:lnTo>
                    <a:pt x="567" y="0"/>
                  </a:lnTo>
                  <a:lnTo>
                    <a:pt x="573" y="0"/>
                  </a:lnTo>
                  <a:lnTo>
                    <a:pt x="579" y="0"/>
                  </a:lnTo>
                  <a:lnTo>
                    <a:pt x="584" y="0"/>
                  </a:lnTo>
                  <a:lnTo>
                    <a:pt x="591" y="1"/>
                  </a:lnTo>
                  <a:lnTo>
                    <a:pt x="596" y="1"/>
                  </a:lnTo>
                  <a:lnTo>
                    <a:pt x="602" y="2"/>
                  </a:lnTo>
                  <a:lnTo>
                    <a:pt x="607" y="2"/>
                  </a:lnTo>
                  <a:lnTo>
                    <a:pt x="613" y="3"/>
                  </a:lnTo>
                  <a:lnTo>
                    <a:pt x="619" y="3"/>
                  </a:lnTo>
                  <a:lnTo>
                    <a:pt x="625" y="4"/>
                  </a:lnTo>
                  <a:lnTo>
                    <a:pt x="630" y="5"/>
                  </a:lnTo>
                  <a:lnTo>
                    <a:pt x="636" y="6"/>
                  </a:lnTo>
                  <a:lnTo>
                    <a:pt x="641" y="7"/>
                  </a:lnTo>
                  <a:lnTo>
                    <a:pt x="648" y="8"/>
                  </a:lnTo>
                  <a:lnTo>
                    <a:pt x="653" y="9"/>
                  </a:lnTo>
                  <a:lnTo>
                    <a:pt x="659" y="12"/>
                  </a:lnTo>
                  <a:lnTo>
                    <a:pt x="664" y="13"/>
                  </a:lnTo>
                  <a:lnTo>
                    <a:pt x="670" y="14"/>
                  </a:lnTo>
                  <a:lnTo>
                    <a:pt x="677" y="16"/>
                  </a:lnTo>
                  <a:lnTo>
                    <a:pt x="682" y="18"/>
                  </a:lnTo>
                  <a:lnTo>
                    <a:pt x="688" y="19"/>
                  </a:lnTo>
                  <a:lnTo>
                    <a:pt x="693" y="21"/>
                  </a:lnTo>
                  <a:lnTo>
                    <a:pt x="699" y="23"/>
                  </a:lnTo>
                  <a:lnTo>
                    <a:pt x="705" y="25"/>
                  </a:lnTo>
                  <a:lnTo>
                    <a:pt x="711" y="26"/>
                  </a:lnTo>
                  <a:lnTo>
                    <a:pt x="716" y="28"/>
                  </a:lnTo>
                  <a:lnTo>
                    <a:pt x="722" y="30"/>
                  </a:lnTo>
                  <a:lnTo>
                    <a:pt x="727" y="33"/>
                  </a:lnTo>
                  <a:lnTo>
                    <a:pt x="734" y="35"/>
                  </a:lnTo>
                  <a:lnTo>
                    <a:pt x="739" y="37"/>
                  </a:lnTo>
                  <a:lnTo>
                    <a:pt x="745" y="39"/>
                  </a:lnTo>
                  <a:lnTo>
                    <a:pt x="750" y="42"/>
                  </a:lnTo>
                  <a:lnTo>
                    <a:pt x="756" y="45"/>
                  </a:lnTo>
                  <a:lnTo>
                    <a:pt x="762" y="47"/>
                  </a:lnTo>
                  <a:lnTo>
                    <a:pt x="768" y="50"/>
                  </a:lnTo>
                  <a:lnTo>
                    <a:pt x="774" y="52"/>
                  </a:lnTo>
                  <a:lnTo>
                    <a:pt x="779" y="55"/>
                  </a:lnTo>
                  <a:lnTo>
                    <a:pt x="785" y="58"/>
                  </a:lnTo>
                  <a:lnTo>
                    <a:pt x="791" y="60"/>
                  </a:lnTo>
                  <a:lnTo>
                    <a:pt x="797" y="63"/>
                  </a:lnTo>
                  <a:lnTo>
                    <a:pt x="802" y="66"/>
                  </a:lnTo>
                  <a:lnTo>
                    <a:pt x="808" y="70"/>
                  </a:lnTo>
                  <a:lnTo>
                    <a:pt x="813" y="73"/>
                  </a:lnTo>
                  <a:lnTo>
                    <a:pt x="820" y="75"/>
                  </a:lnTo>
                  <a:lnTo>
                    <a:pt x="825" y="78"/>
                  </a:lnTo>
                  <a:lnTo>
                    <a:pt x="831" y="81"/>
                  </a:lnTo>
                  <a:lnTo>
                    <a:pt x="836" y="84"/>
                  </a:lnTo>
                  <a:lnTo>
                    <a:pt x="842" y="88"/>
                  </a:lnTo>
                  <a:lnTo>
                    <a:pt x="848" y="91"/>
                  </a:lnTo>
                  <a:lnTo>
                    <a:pt x="854" y="94"/>
                  </a:lnTo>
                  <a:lnTo>
                    <a:pt x="860" y="98"/>
                  </a:lnTo>
                  <a:lnTo>
                    <a:pt x="865" y="101"/>
                  </a:lnTo>
                  <a:lnTo>
                    <a:pt x="871" y="105"/>
                  </a:lnTo>
                  <a:lnTo>
                    <a:pt x="877" y="108"/>
                  </a:lnTo>
                  <a:lnTo>
                    <a:pt x="883" y="111"/>
                  </a:lnTo>
                  <a:lnTo>
                    <a:pt x="888" y="115"/>
                  </a:lnTo>
                  <a:lnTo>
                    <a:pt x="894" y="118"/>
                  </a:lnTo>
                  <a:lnTo>
                    <a:pt x="899" y="122"/>
                  </a:lnTo>
                  <a:lnTo>
                    <a:pt x="906" y="125"/>
                  </a:lnTo>
                  <a:lnTo>
                    <a:pt x="911" y="130"/>
                  </a:lnTo>
                  <a:lnTo>
                    <a:pt x="917" y="133"/>
                  </a:lnTo>
                  <a:lnTo>
                    <a:pt x="922" y="137"/>
                  </a:lnTo>
                  <a:lnTo>
                    <a:pt x="928" y="140"/>
                  </a:lnTo>
                  <a:lnTo>
                    <a:pt x="934" y="144"/>
                  </a:lnTo>
                  <a:lnTo>
                    <a:pt x="940" y="148"/>
                  </a:lnTo>
                  <a:lnTo>
                    <a:pt x="945" y="151"/>
                  </a:lnTo>
                  <a:lnTo>
                    <a:pt x="951" y="156"/>
                  </a:lnTo>
                  <a:lnTo>
                    <a:pt x="957" y="160"/>
                  </a:lnTo>
                  <a:lnTo>
                    <a:pt x="963" y="164"/>
                  </a:lnTo>
                  <a:lnTo>
                    <a:pt x="969" y="167"/>
                  </a:lnTo>
                  <a:lnTo>
                    <a:pt x="974" y="171"/>
                  </a:lnTo>
                  <a:lnTo>
                    <a:pt x="980" y="175"/>
                  </a:lnTo>
                  <a:lnTo>
                    <a:pt x="985" y="179"/>
                  </a:lnTo>
                  <a:lnTo>
                    <a:pt x="992" y="184"/>
                  </a:lnTo>
                  <a:lnTo>
                    <a:pt x="997" y="188"/>
                  </a:lnTo>
                  <a:lnTo>
                    <a:pt x="1003" y="192"/>
                  </a:lnTo>
                  <a:lnTo>
                    <a:pt x="1008" y="196"/>
                  </a:lnTo>
                  <a:lnTo>
                    <a:pt x="1014" y="200"/>
                  </a:lnTo>
                  <a:lnTo>
                    <a:pt x="1020" y="204"/>
                  </a:lnTo>
                  <a:lnTo>
                    <a:pt x="1026" y="208"/>
                  </a:lnTo>
                  <a:lnTo>
                    <a:pt x="1031" y="213"/>
                  </a:lnTo>
                  <a:lnTo>
                    <a:pt x="1037" y="217"/>
                  </a:lnTo>
                  <a:lnTo>
                    <a:pt x="1043" y="221"/>
                  </a:lnTo>
                  <a:lnTo>
                    <a:pt x="1049" y="225"/>
                  </a:lnTo>
                  <a:lnTo>
                    <a:pt x="1055" y="229"/>
                  </a:lnTo>
                  <a:lnTo>
                    <a:pt x="1060" y="233"/>
                  </a:lnTo>
                  <a:lnTo>
                    <a:pt x="1066" y="238"/>
                  </a:lnTo>
                  <a:lnTo>
                    <a:pt x="1071" y="243"/>
                  </a:lnTo>
                  <a:lnTo>
                    <a:pt x="1078" y="247"/>
                  </a:lnTo>
                  <a:lnTo>
                    <a:pt x="1083" y="251"/>
                  </a:lnTo>
                  <a:lnTo>
                    <a:pt x="1089" y="255"/>
                  </a:lnTo>
                  <a:lnTo>
                    <a:pt x="1094" y="260"/>
                  </a:lnTo>
                  <a:lnTo>
                    <a:pt x="1100" y="264"/>
                  </a:lnTo>
                  <a:lnTo>
                    <a:pt x="1106" y="268"/>
                  </a:lnTo>
                  <a:lnTo>
                    <a:pt x="1112" y="273"/>
                  </a:lnTo>
                  <a:lnTo>
                    <a:pt x="1117" y="278"/>
                  </a:lnTo>
                  <a:lnTo>
                    <a:pt x="1123" y="282"/>
                  </a:lnTo>
                  <a:lnTo>
                    <a:pt x="1128" y="286"/>
                  </a:lnTo>
                  <a:lnTo>
                    <a:pt x="1135" y="291"/>
                  </a:lnTo>
                  <a:lnTo>
                    <a:pt x="1141" y="295"/>
                  </a:lnTo>
                  <a:lnTo>
                    <a:pt x="1146" y="300"/>
                  </a:lnTo>
                  <a:lnTo>
                    <a:pt x="1152" y="305"/>
                  </a:lnTo>
                  <a:lnTo>
                    <a:pt x="1157" y="309"/>
                  </a:lnTo>
                  <a:lnTo>
                    <a:pt x="1164" y="313"/>
                  </a:lnTo>
                  <a:lnTo>
                    <a:pt x="1169" y="318"/>
                  </a:lnTo>
                  <a:lnTo>
                    <a:pt x="1175" y="322"/>
                  </a:lnTo>
                  <a:lnTo>
                    <a:pt x="1180" y="328"/>
                  </a:lnTo>
                  <a:lnTo>
                    <a:pt x="1186" y="332"/>
                  </a:lnTo>
                  <a:lnTo>
                    <a:pt x="1192" y="336"/>
                  </a:lnTo>
                  <a:lnTo>
                    <a:pt x="1198" y="341"/>
                  </a:lnTo>
                  <a:lnTo>
                    <a:pt x="1203" y="345"/>
                  </a:lnTo>
                  <a:lnTo>
                    <a:pt x="1209" y="350"/>
                  </a:lnTo>
                  <a:lnTo>
                    <a:pt x="1214" y="354"/>
                  </a:lnTo>
                  <a:lnTo>
                    <a:pt x="1221" y="360"/>
                  </a:lnTo>
                  <a:lnTo>
                    <a:pt x="1227" y="364"/>
                  </a:lnTo>
                  <a:lnTo>
                    <a:pt x="1232" y="369"/>
                  </a:lnTo>
                  <a:lnTo>
                    <a:pt x="1238" y="373"/>
                  </a:lnTo>
                  <a:lnTo>
                    <a:pt x="1243" y="378"/>
                  </a:lnTo>
                  <a:lnTo>
                    <a:pt x="1250" y="382"/>
                  </a:lnTo>
                  <a:lnTo>
                    <a:pt x="1255" y="388"/>
                  </a:lnTo>
                  <a:lnTo>
                    <a:pt x="1261" y="392"/>
                  </a:lnTo>
                  <a:lnTo>
                    <a:pt x="1266" y="397"/>
                  </a:lnTo>
                  <a:lnTo>
                    <a:pt x="1272" y="401"/>
                  </a:lnTo>
                  <a:lnTo>
                    <a:pt x="1278" y="406"/>
                  </a:lnTo>
                  <a:lnTo>
                    <a:pt x="1284" y="410"/>
                  </a:lnTo>
                  <a:lnTo>
                    <a:pt x="1289" y="416"/>
                  </a:lnTo>
                  <a:lnTo>
                    <a:pt x="1295" y="420"/>
                  </a:lnTo>
                  <a:lnTo>
                    <a:pt x="1300" y="425"/>
                  </a:lnTo>
                  <a:lnTo>
                    <a:pt x="1307" y="429"/>
                  </a:lnTo>
                  <a:lnTo>
                    <a:pt x="1312" y="434"/>
                  </a:lnTo>
                  <a:lnTo>
                    <a:pt x="1318" y="438"/>
                  </a:lnTo>
                  <a:lnTo>
                    <a:pt x="1324" y="444"/>
                  </a:lnTo>
                  <a:lnTo>
                    <a:pt x="1329" y="449"/>
                  </a:lnTo>
                  <a:lnTo>
                    <a:pt x="1336" y="453"/>
                  </a:lnTo>
                  <a:lnTo>
                    <a:pt x="1341" y="458"/>
                  </a:lnTo>
                  <a:lnTo>
                    <a:pt x="1347" y="462"/>
                  </a:lnTo>
                  <a:lnTo>
                    <a:pt x="1352" y="467"/>
                  </a:lnTo>
                  <a:lnTo>
                    <a:pt x="1358" y="472"/>
                  </a:lnTo>
                  <a:lnTo>
                    <a:pt x="1364" y="477"/>
                  </a:lnTo>
                  <a:lnTo>
                    <a:pt x="1370" y="481"/>
                  </a:lnTo>
                  <a:lnTo>
                    <a:pt x="1375" y="486"/>
                  </a:lnTo>
                  <a:lnTo>
                    <a:pt x="1381" y="491"/>
                  </a:lnTo>
                  <a:lnTo>
                    <a:pt x="1386" y="495"/>
                  </a:lnTo>
                  <a:lnTo>
                    <a:pt x="1393" y="501"/>
                  </a:lnTo>
                  <a:lnTo>
                    <a:pt x="1398" y="505"/>
                  </a:lnTo>
                  <a:lnTo>
                    <a:pt x="1404" y="510"/>
                  </a:lnTo>
                  <a:lnTo>
                    <a:pt x="1410" y="514"/>
                  </a:lnTo>
                  <a:lnTo>
                    <a:pt x="1415" y="519"/>
                  </a:lnTo>
                  <a:lnTo>
                    <a:pt x="1422" y="523"/>
                  </a:lnTo>
                  <a:lnTo>
                    <a:pt x="1427" y="529"/>
                  </a:lnTo>
                  <a:lnTo>
                    <a:pt x="1433" y="534"/>
                  </a:lnTo>
                  <a:lnTo>
                    <a:pt x="1438" y="538"/>
                  </a:lnTo>
                  <a:lnTo>
                    <a:pt x="1444" y="543"/>
                  </a:lnTo>
                  <a:lnTo>
                    <a:pt x="1450" y="547"/>
                  </a:lnTo>
                  <a:lnTo>
                    <a:pt x="1456" y="552"/>
                  </a:lnTo>
                  <a:lnTo>
                    <a:pt x="1461" y="557"/>
                  </a:lnTo>
                  <a:lnTo>
                    <a:pt x="1467" y="562"/>
                  </a:lnTo>
                  <a:lnTo>
                    <a:pt x="1472" y="566"/>
                  </a:lnTo>
                  <a:lnTo>
                    <a:pt x="1479" y="571"/>
                  </a:lnTo>
                  <a:lnTo>
                    <a:pt x="1484" y="575"/>
                  </a:lnTo>
                  <a:lnTo>
                    <a:pt x="1490" y="580"/>
                  </a:lnTo>
                  <a:lnTo>
                    <a:pt x="1495" y="586"/>
                  </a:lnTo>
                  <a:lnTo>
                    <a:pt x="1501" y="590"/>
                  </a:lnTo>
                  <a:lnTo>
                    <a:pt x="1508" y="595"/>
                  </a:lnTo>
                  <a:lnTo>
                    <a:pt x="1513" y="599"/>
                  </a:lnTo>
                  <a:lnTo>
                    <a:pt x="1519" y="604"/>
                  </a:lnTo>
                  <a:lnTo>
                    <a:pt x="1524" y="608"/>
                  </a:lnTo>
                  <a:lnTo>
                    <a:pt x="1531" y="613"/>
                  </a:lnTo>
                  <a:lnTo>
                    <a:pt x="1536" y="618"/>
                  </a:lnTo>
                  <a:lnTo>
                    <a:pt x="1542" y="623"/>
                  </a:lnTo>
                  <a:lnTo>
                    <a:pt x="1547" y="627"/>
                  </a:lnTo>
                  <a:lnTo>
                    <a:pt x="1553" y="632"/>
                  </a:lnTo>
                  <a:lnTo>
                    <a:pt x="1558" y="636"/>
                  </a:lnTo>
                  <a:lnTo>
                    <a:pt x="1565" y="641"/>
                  </a:lnTo>
                  <a:lnTo>
                    <a:pt x="1570" y="646"/>
                  </a:lnTo>
                  <a:lnTo>
                    <a:pt x="1576" y="651"/>
                  </a:lnTo>
                  <a:lnTo>
                    <a:pt x="1581" y="655"/>
                  </a:lnTo>
                  <a:lnTo>
                    <a:pt x="1588" y="659"/>
                  </a:lnTo>
                  <a:lnTo>
                    <a:pt x="1594" y="664"/>
                  </a:lnTo>
                  <a:lnTo>
                    <a:pt x="1599" y="668"/>
                  </a:lnTo>
                  <a:lnTo>
                    <a:pt x="1605" y="674"/>
                  </a:lnTo>
                  <a:lnTo>
                    <a:pt x="1610" y="678"/>
                  </a:lnTo>
                  <a:lnTo>
                    <a:pt x="1617" y="683"/>
                  </a:lnTo>
                  <a:lnTo>
                    <a:pt x="1622" y="687"/>
                  </a:lnTo>
                  <a:lnTo>
                    <a:pt x="1628" y="692"/>
                  </a:lnTo>
                  <a:lnTo>
                    <a:pt x="1633" y="696"/>
                  </a:lnTo>
                  <a:lnTo>
                    <a:pt x="1639" y="701"/>
                  </a:lnTo>
                  <a:lnTo>
                    <a:pt x="1645" y="706"/>
                  </a:lnTo>
                  <a:lnTo>
                    <a:pt x="1651" y="710"/>
                  </a:lnTo>
                  <a:lnTo>
                    <a:pt x="1656" y="715"/>
                  </a:lnTo>
                  <a:lnTo>
                    <a:pt x="1662" y="719"/>
                  </a:lnTo>
                  <a:lnTo>
                    <a:pt x="1667" y="723"/>
                  </a:lnTo>
                  <a:lnTo>
                    <a:pt x="1674" y="729"/>
                  </a:lnTo>
                  <a:lnTo>
                    <a:pt x="1679" y="733"/>
                  </a:lnTo>
                  <a:lnTo>
                    <a:pt x="1685" y="737"/>
                  </a:lnTo>
                  <a:lnTo>
                    <a:pt x="1691" y="742"/>
                  </a:lnTo>
                  <a:lnTo>
                    <a:pt x="1696" y="746"/>
                  </a:lnTo>
                  <a:lnTo>
                    <a:pt x="1703" y="751"/>
                  </a:lnTo>
                  <a:lnTo>
                    <a:pt x="1708" y="755"/>
                  </a:lnTo>
                  <a:lnTo>
                    <a:pt x="1714" y="760"/>
                  </a:lnTo>
                  <a:lnTo>
                    <a:pt x="1719" y="764"/>
                  </a:lnTo>
                  <a:lnTo>
                    <a:pt x="1725" y="769"/>
                  </a:lnTo>
                  <a:lnTo>
                    <a:pt x="1731" y="773"/>
                  </a:lnTo>
                  <a:lnTo>
                    <a:pt x="1737" y="777"/>
                  </a:lnTo>
                  <a:lnTo>
                    <a:pt x="1742" y="782"/>
                  </a:lnTo>
                  <a:lnTo>
                    <a:pt x="1748" y="787"/>
                  </a:lnTo>
                  <a:lnTo>
                    <a:pt x="1753" y="791"/>
                  </a:lnTo>
                  <a:lnTo>
                    <a:pt x="1760" y="796"/>
                  </a:lnTo>
                  <a:lnTo>
                    <a:pt x="1765" y="800"/>
                  </a:lnTo>
                  <a:lnTo>
                    <a:pt x="1771" y="804"/>
                  </a:lnTo>
                  <a:lnTo>
                    <a:pt x="1777" y="808"/>
                  </a:lnTo>
                  <a:lnTo>
                    <a:pt x="1782" y="813"/>
                  </a:lnTo>
                  <a:lnTo>
                    <a:pt x="1789" y="818"/>
                  </a:lnTo>
                  <a:lnTo>
                    <a:pt x="1794" y="822"/>
                  </a:lnTo>
                  <a:lnTo>
                    <a:pt x="1800" y="826"/>
                  </a:lnTo>
                  <a:lnTo>
                    <a:pt x="1805" y="830"/>
                  </a:lnTo>
                  <a:lnTo>
                    <a:pt x="1811" y="835"/>
                  </a:lnTo>
                  <a:lnTo>
                    <a:pt x="1817" y="839"/>
                  </a:lnTo>
                  <a:lnTo>
                    <a:pt x="1823" y="844"/>
                  </a:lnTo>
                  <a:lnTo>
                    <a:pt x="1828" y="848"/>
                  </a:lnTo>
                  <a:lnTo>
                    <a:pt x="1834" y="852"/>
                  </a:lnTo>
                  <a:lnTo>
                    <a:pt x="1839" y="856"/>
                  </a:lnTo>
                  <a:lnTo>
                    <a:pt x="1846" y="861"/>
                  </a:lnTo>
                  <a:lnTo>
                    <a:pt x="1851" y="865"/>
                  </a:lnTo>
                  <a:lnTo>
                    <a:pt x="1857" y="869"/>
                  </a:lnTo>
                  <a:lnTo>
                    <a:pt x="1862" y="874"/>
                  </a:lnTo>
                  <a:lnTo>
                    <a:pt x="1868" y="878"/>
                  </a:lnTo>
                  <a:lnTo>
                    <a:pt x="1875" y="882"/>
                  </a:lnTo>
                  <a:lnTo>
                    <a:pt x="1880" y="886"/>
                  </a:lnTo>
                  <a:lnTo>
                    <a:pt x="1886" y="890"/>
                  </a:lnTo>
                  <a:lnTo>
                    <a:pt x="1891" y="894"/>
                  </a:lnTo>
                  <a:lnTo>
                    <a:pt x="1897" y="898"/>
                  </a:lnTo>
                  <a:lnTo>
                    <a:pt x="1903" y="904"/>
                  </a:lnTo>
                  <a:lnTo>
                    <a:pt x="1909" y="908"/>
                  </a:lnTo>
                  <a:lnTo>
                    <a:pt x="1914" y="912"/>
                  </a:lnTo>
                  <a:lnTo>
                    <a:pt x="1920" y="916"/>
                  </a:lnTo>
                  <a:lnTo>
                    <a:pt x="1925" y="920"/>
                  </a:lnTo>
                  <a:lnTo>
                    <a:pt x="1932" y="924"/>
                  </a:lnTo>
                  <a:lnTo>
                    <a:pt x="1937" y="928"/>
                  </a:lnTo>
                  <a:lnTo>
                    <a:pt x="1943" y="933"/>
                  </a:lnTo>
                  <a:lnTo>
                    <a:pt x="1948" y="937"/>
                  </a:lnTo>
                  <a:lnTo>
                    <a:pt x="1954" y="941"/>
                  </a:lnTo>
                  <a:lnTo>
                    <a:pt x="1961" y="945"/>
                  </a:lnTo>
                  <a:lnTo>
                    <a:pt x="1966" y="949"/>
                  </a:lnTo>
                  <a:lnTo>
                    <a:pt x="1972" y="953"/>
                  </a:lnTo>
                  <a:lnTo>
                    <a:pt x="1977" y="957"/>
                  </a:lnTo>
                  <a:lnTo>
                    <a:pt x="1983" y="961"/>
                  </a:lnTo>
                  <a:lnTo>
                    <a:pt x="1989" y="965"/>
                  </a:lnTo>
                  <a:lnTo>
                    <a:pt x="1995" y="969"/>
                  </a:lnTo>
                  <a:lnTo>
                    <a:pt x="2000" y="973"/>
                  </a:lnTo>
                  <a:lnTo>
                    <a:pt x="2006" y="977"/>
                  </a:lnTo>
                  <a:lnTo>
                    <a:pt x="2011" y="981"/>
                  </a:lnTo>
                  <a:lnTo>
                    <a:pt x="2018" y="985"/>
                  </a:lnTo>
                  <a:lnTo>
                    <a:pt x="2023" y="990"/>
                  </a:lnTo>
                  <a:lnTo>
                    <a:pt x="2029" y="994"/>
                  </a:lnTo>
                  <a:lnTo>
                    <a:pt x="2034" y="997"/>
                  </a:lnTo>
                  <a:lnTo>
                    <a:pt x="2040" y="1001"/>
                  </a:lnTo>
                  <a:lnTo>
                    <a:pt x="2046" y="1005"/>
                  </a:lnTo>
                  <a:lnTo>
                    <a:pt x="2052" y="1009"/>
                  </a:lnTo>
                  <a:lnTo>
                    <a:pt x="2058" y="1013"/>
                  </a:lnTo>
                  <a:lnTo>
                    <a:pt x="2063" y="1017"/>
                  </a:lnTo>
                  <a:lnTo>
                    <a:pt x="2069" y="1021"/>
                  </a:lnTo>
                  <a:lnTo>
                    <a:pt x="2075" y="1025"/>
                  </a:lnTo>
                  <a:lnTo>
                    <a:pt x="2081" y="1029"/>
                  </a:lnTo>
                  <a:lnTo>
                    <a:pt x="2086" y="1033"/>
                  </a:lnTo>
                  <a:lnTo>
                    <a:pt x="2092" y="1036"/>
                  </a:lnTo>
                  <a:lnTo>
                    <a:pt x="2097" y="1040"/>
                  </a:lnTo>
                  <a:lnTo>
                    <a:pt x="2104" y="1045"/>
                  </a:lnTo>
                  <a:lnTo>
                    <a:pt x="2109" y="1049"/>
                  </a:lnTo>
                  <a:lnTo>
                    <a:pt x="2115" y="1052"/>
                  </a:lnTo>
                  <a:lnTo>
                    <a:pt x="2120" y="1056"/>
                  </a:lnTo>
                  <a:lnTo>
                    <a:pt x="2126" y="1060"/>
                  </a:lnTo>
                  <a:lnTo>
                    <a:pt x="2132" y="1063"/>
                  </a:lnTo>
                  <a:lnTo>
                    <a:pt x="2138" y="1067"/>
                  </a:lnTo>
                  <a:lnTo>
                    <a:pt x="2144" y="1071"/>
                  </a:lnTo>
                  <a:lnTo>
                    <a:pt x="2149" y="1075"/>
                  </a:lnTo>
                  <a:lnTo>
                    <a:pt x="2155" y="1079"/>
                  </a:lnTo>
                  <a:lnTo>
                    <a:pt x="2161" y="1083"/>
                  </a:lnTo>
                  <a:lnTo>
                    <a:pt x="2167" y="1086"/>
                  </a:lnTo>
                  <a:lnTo>
                    <a:pt x="2172" y="1090"/>
                  </a:lnTo>
                  <a:lnTo>
                    <a:pt x="2178" y="1093"/>
                  </a:lnTo>
                  <a:lnTo>
                    <a:pt x="2183" y="1097"/>
                  </a:lnTo>
                  <a:lnTo>
                    <a:pt x="2190" y="1102"/>
                  </a:lnTo>
                  <a:lnTo>
                    <a:pt x="2195" y="1105"/>
                  </a:lnTo>
                  <a:lnTo>
                    <a:pt x="2201" y="1109"/>
                  </a:lnTo>
                  <a:lnTo>
                    <a:pt x="2206" y="1112"/>
                  </a:lnTo>
                  <a:lnTo>
                    <a:pt x="2212" y="1116"/>
                  </a:lnTo>
                  <a:lnTo>
                    <a:pt x="2218" y="1119"/>
                  </a:lnTo>
                  <a:lnTo>
                    <a:pt x="2224" y="1123"/>
                  </a:lnTo>
                  <a:lnTo>
                    <a:pt x="2229" y="1126"/>
                  </a:lnTo>
                  <a:lnTo>
                    <a:pt x="2235" y="1131"/>
                  </a:lnTo>
                  <a:lnTo>
                    <a:pt x="2241" y="1134"/>
                  </a:lnTo>
                  <a:lnTo>
                    <a:pt x="2247" y="1138"/>
                  </a:lnTo>
                  <a:lnTo>
                    <a:pt x="2253" y="1141"/>
                  </a:lnTo>
                  <a:lnTo>
                    <a:pt x="2258" y="1145"/>
                  </a:lnTo>
                  <a:lnTo>
                    <a:pt x="2264" y="1148"/>
                  </a:lnTo>
                  <a:lnTo>
                    <a:pt x="2269" y="1152"/>
                  </a:lnTo>
                  <a:lnTo>
                    <a:pt x="2276" y="1155"/>
                  </a:lnTo>
                  <a:lnTo>
                    <a:pt x="2281" y="1160"/>
                  </a:lnTo>
                  <a:lnTo>
                    <a:pt x="2287" y="1163"/>
                  </a:lnTo>
                  <a:lnTo>
                    <a:pt x="2292" y="1166"/>
                  </a:lnTo>
                  <a:lnTo>
                    <a:pt x="2298" y="1170"/>
                  </a:lnTo>
                  <a:lnTo>
                    <a:pt x="2304" y="1173"/>
                  </a:lnTo>
                  <a:lnTo>
                    <a:pt x="2310" y="1177"/>
                  </a:lnTo>
                  <a:lnTo>
                    <a:pt x="2315" y="1180"/>
                  </a:lnTo>
                  <a:lnTo>
                    <a:pt x="2321" y="1183"/>
                  </a:lnTo>
                  <a:lnTo>
                    <a:pt x="2327" y="1188"/>
                  </a:lnTo>
                  <a:lnTo>
                    <a:pt x="2333" y="1191"/>
                  </a:lnTo>
                  <a:lnTo>
                    <a:pt x="2339" y="1194"/>
                  </a:lnTo>
                  <a:lnTo>
                    <a:pt x="2344" y="1198"/>
                  </a:lnTo>
                  <a:lnTo>
                    <a:pt x="2350" y="1201"/>
                  </a:lnTo>
                  <a:lnTo>
                    <a:pt x="2355" y="1204"/>
                  </a:lnTo>
                  <a:lnTo>
                    <a:pt x="2362" y="1208"/>
                  </a:lnTo>
                  <a:lnTo>
                    <a:pt x="2367" y="1211"/>
                  </a:lnTo>
                  <a:lnTo>
                    <a:pt x="2373" y="1214"/>
                  </a:lnTo>
                  <a:lnTo>
                    <a:pt x="2378" y="1218"/>
                  </a:lnTo>
                  <a:lnTo>
                    <a:pt x="2384" y="1222"/>
                  </a:lnTo>
                  <a:lnTo>
                    <a:pt x="2390" y="1225"/>
                  </a:lnTo>
                  <a:lnTo>
                    <a:pt x="2396" y="1228"/>
                  </a:lnTo>
                  <a:lnTo>
                    <a:pt x="2401" y="1231"/>
                  </a:lnTo>
                  <a:lnTo>
                    <a:pt x="2407" y="1234"/>
                  </a:lnTo>
                  <a:lnTo>
                    <a:pt x="2412" y="1238"/>
                  </a:lnTo>
                  <a:lnTo>
                    <a:pt x="2419" y="1241"/>
                  </a:lnTo>
                  <a:lnTo>
                    <a:pt x="2425" y="1244"/>
                  </a:lnTo>
                  <a:lnTo>
                    <a:pt x="2430" y="1248"/>
                  </a:lnTo>
                  <a:lnTo>
                    <a:pt x="2436" y="1251"/>
                  </a:lnTo>
                  <a:lnTo>
                    <a:pt x="2441" y="1254"/>
                  </a:lnTo>
                  <a:lnTo>
                    <a:pt x="2448" y="1258"/>
                  </a:lnTo>
                  <a:lnTo>
                    <a:pt x="2453" y="1261"/>
                  </a:lnTo>
                  <a:lnTo>
                    <a:pt x="2459" y="1264"/>
                  </a:lnTo>
                  <a:lnTo>
                    <a:pt x="2464" y="1267"/>
                  </a:lnTo>
                  <a:lnTo>
                    <a:pt x="2470" y="1270"/>
                  </a:lnTo>
                  <a:lnTo>
                    <a:pt x="2476" y="1274"/>
                  </a:lnTo>
                  <a:lnTo>
                    <a:pt x="2482" y="1277"/>
                  </a:lnTo>
                  <a:lnTo>
                    <a:pt x="2487" y="1280"/>
                  </a:lnTo>
                  <a:lnTo>
                    <a:pt x="2493" y="1283"/>
                  </a:lnTo>
                  <a:lnTo>
                    <a:pt x="2498" y="1286"/>
                  </a:lnTo>
                  <a:lnTo>
                    <a:pt x="2505" y="1289"/>
                  </a:lnTo>
                  <a:lnTo>
                    <a:pt x="2511" y="1293"/>
                  </a:lnTo>
                  <a:lnTo>
                    <a:pt x="2516" y="1296"/>
                  </a:lnTo>
                  <a:lnTo>
                    <a:pt x="2522" y="1299"/>
                  </a:lnTo>
                  <a:lnTo>
                    <a:pt x="2527" y="1303"/>
                  </a:lnTo>
                  <a:lnTo>
                    <a:pt x="2534" y="1306"/>
                  </a:lnTo>
                  <a:lnTo>
                    <a:pt x="2539" y="1309"/>
                  </a:lnTo>
                  <a:lnTo>
                    <a:pt x="2545" y="1312"/>
                  </a:lnTo>
                  <a:lnTo>
                    <a:pt x="2550" y="1314"/>
                  </a:lnTo>
                  <a:lnTo>
                    <a:pt x="2556" y="1317"/>
                  </a:lnTo>
                  <a:lnTo>
                    <a:pt x="2562" y="1320"/>
                  </a:lnTo>
                  <a:lnTo>
                    <a:pt x="2568" y="1323"/>
                  </a:lnTo>
                  <a:lnTo>
                    <a:pt x="2573" y="1326"/>
                  </a:lnTo>
                  <a:lnTo>
                    <a:pt x="2579" y="1329"/>
                  </a:lnTo>
                  <a:lnTo>
                    <a:pt x="2584" y="1333"/>
                  </a:lnTo>
                  <a:lnTo>
                    <a:pt x="2591" y="1336"/>
                  </a:lnTo>
                  <a:lnTo>
                    <a:pt x="2596" y="1339"/>
                  </a:lnTo>
                  <a:lnTo>
                    <a:pt x="2602" y="1342"/>
                  </a:lnTo>
                  <a:lnTo>
                    <a:pt x="2608" y="1345"/>
                  </a:lnTo>
                  <a:lnTo>
                    <a:pt x="2613" y="1347"/>
                  </a:lnTo>
                  <a:lnTo>
                    <a:pt x="2620" y="1350"/>
                  </a:lnTo>
                  <a:lnTo>
                    <a:pt x="2625" y="1353"/>
                  </a:lnTo>
                  <a:lnTo>
                    <a:pt x="2631" y="1356"/>
                  </a:lnTo>
                  <a:lnTo>
                    <a:pt x="2636" y="1360"/>
                  </a:lnTo>
                  <a:lnTo>
                    <a:pt x="2642" y="1363"/>
                  </a:lnTo>
                  <a:lnTo>
                    <a:pt x="2648" y="1365"/>
                  </a:lnTo>
                  <a:lnTo>
                    <a:pt x="2654" y="1368"/>
                  </a:lnTo>
                  <a:lnTo>
                    <a:pt x="2659" y="1371"/>
                  </a:lnTo>
                  <a:lnTo>
                    <a:pt x="2665" y="1374"/>
                  </a:lnTo>
                  <a:lnTo>
                    <a:pt x="2670" y="1377"/>
                  </a:lnTo>
                  <a:lnTo>
                    <a:pt x="2677" y="1379"/>
                  </a:lnTo>
                  <a:lnTo>
                    <a:pt x="2682" y="1382"/>
                  </a:lnTo>
                  <a:lnTo>
                    <a:pt x="2688" y="1385"/>
                  </a:lnTo>
                  <a:lnTo>
                    <a:pt x="2694" y="1389"/>
                  </a:lnTo>
                  <a:lnTo>
                    <a:pt x="2699" y="1391"/>
                  </a:lnTo>
                  <a:lnTo>
                    <a:pt x="2706" y="1394"/>
                  </a:lnTo>
                  <a:lnTo>
                    <a:pt x="2711" y="1397"/>
                  </a:lnTo>
                  <a:lnTo>
                    <a:pt x="2717" y="1399"/>
                  </a:lnTo>
                  <a:lnTo>
                    <a:pt x="2722" y="1402"/>
                  </a:lnTo>
                  <a:lnTo>
                    <a:pt x="2728" y="1405"/>
                  </a:lnTo>
                  <a:lnTo>
                    <a:pt x="2734" y="1407"/>
                  </a:lnTo>
                  <a:lnTo>
                    <a:pt x="2740" y="1410"/>
                  </a:lnTo>
                  <a:lnTo>
                    <a:pt x="2745" y="1413"/>
                  </a:lnTo>
                  <a:lnTo>
                    <a:pt x="2751" y="1415"/>
                  </a:lnTo>
                  <a:lnTo>
                    <a:pt x="2756" y="1419"/>
                  </a:lnTo>
                  <a:lnTo>
                    <a:pt x="2763" y="1422"/>
                  </a:lnTo>
                  <a:lnTo>
                    <a:pt x="2768" y="1424"/>
                  </a:lnTo>
                  <a:lnTo>
                    <a:pt x="2774" y="1427"/>
                  </a:lnTo>
                  <a:lnTo>
                    <a:pt x="2779" y="1429"/>
                  </a:lnTo>
                  <a:lnTo>
                    <a:pt x="2785" y="1432"/>
                  </a:lnTo>
                  <a:lnTo>
                    <a:pt x="2792" y="1435"/>
                  </a:lnTo>
                  <a:lnTo>
                    <a:pt x="2797" y="1437"/>
                  </a:lnTo>
                  <a:lnTo>
                    <a:pt x="2803" y="1440"/>
                  </a:lnTo>
                  <a:lnTo>
                    <a:pt x="2808" y="1442"/>
                  </a:lnTo>
                  <a:lnTo>
                    <a:pt x="2814" y="1446"/>
                  </a:lnTo>
                  <a:lnTo>
                    <a:pt x="2820" y="1448"/>
                  </a:lnTo>
                  <a:lnTo>
                    <a:pt x="2826" y="1451"/>
                  </a:lnTo>
                  <a:lnTo>
                    <a:pt x="2831" y="1453"/>
                  </a:lnTo>
                  <a:lnTo>
                    <a:pt x="2837" y="1456"/>
                  </a:lnTo>
                  <a:lnTo>
                    <a:pt x="2842" y="1458"/>
                  </a:lnTo>
                  <a:lnTo>
                    <a:pt x="2849" y="1461"/>
                  </a:lnTo>
                  <a:lnTo>
                    <a:pt x="2854" y="1463"/>
                  </a:lnTo>
                  <a:lnTo>
                    <a:pt x="2860" y="1466"/>
                  </a:lnTo>
                  <a:lnTo>
                    <a:pt x="2865" y="1468"/>
                  </a:lnTo>
                  <a:lnTo>
                    <a:pt x="2871" y="1471"/>
                  </a:lnTo>
                  <a:lnTo>
                    <a:pt x="2878" y="1473"/>
                  </a:lnTo>
                  <a:lnTo>
                    <a:pt x="2883" y="1477"/>
                  </a:lnTo>
                  <a:lnTo>
                    <a:pt x="2889" y="1479"/>
                  </a:lnTo>
                  <a:lnTo>
                    <a:pt x="2894" y="1481"/>
                  </a:lnTo>
                  <a:lnTo>
                    <a:pt x="2900" y="1484"/>
                  </a:lnTo>
                  <a:lnTo>
                    <a:pt x="2906" y="1486"/>
                  </a:lnTo>
                  <a:lnTo>
                    <a:pt x="2912" y="1489"/>
                  </a:lnTo>
                  <a:lnTo>
                    <a:pt x="2917" y="1491"/>
                  </a:lnTo>
                  <a:lnTo>
                    <a:pt x="2923" y="1493"/>
                  </a:lnTo>
                  <a:lnTo>
                    <a:pt x="2928" y="1496"/>
                  </a:lnTo>
                  <a:lnTo>
                    <a:pt x="2935" y="1498"/>
                  </a:lnTo>
                  <a:lnTo>
                    <a:pt x="2940" y="1501"/>
                  </a:lnTo>
                  <a:lnTo>
                    <a:pt x="2946" y="1504"/>
                  </a:lnTo>
                  <a:lnTo>
                    <a:pt x="2951" y="1506"/>
                  </a:lnTo>
                  <a:lnTo>
                    <a:pt x="2957" y="1509"/>
                  </a:lnTo>
                  <a:lnTo>
                    <a:pt x="2963" y="1511"/>
                  </a:lnTo>
                  <a:lnTo>
                    <a:pt x="2969" y="1513"/>
                  </a:lnTo>
                  <a:lnTo>
                    <a:pt x="2975" y="1515"/>
                  </a:lnTo>
                  <a:lnTo>
                    <a:pt x="2980" y="1518"/>
                  </a:lnTo>
                  <a:lnTo>
                    <a:pt x="2986" y="1520"/>
                  </a:lnTo>
                  <a:lnTo>
                    <a:pt x="2992" y="1522"/>
                  </a:lnTo>
                  <a:lnTo>
                    <a:pt x="2998" y="1525"/>
                  </a:lnTo>
                  <a:lnTo>
                    <a:pt x="3003" y="1527"/>
                  </a:lnTo>
                  <a:lnTo>
                    <a:pt x="3009" y="1529"/>
                  </a:lnTo>
                  <a:lnTo>
                    <a:pt x="3014" y="1532"/>
                  </a:lnTo>
                  <a:lnTo>
                    <a:pt x="3021" y="1535"/>
                  </a:lnTo>
                  <a:lnTo>
                    <a:pt x="3026" y="1537"/>
                  </a:lnTo>
                  <a:lnTo>
                    <a:pt x="3032" y="1539"/>
                  </a:lnTo>
                  <a:lnTo>
                    <a:pt x="3037" y="1541"/>
                  </a:lnTo>
                  <a:lnTo>
                    <a:pt x="3043" y="1543"/>
                  </a:lnTo>
                  <a:lnTo>
                    <a:pt x="3049" y="1546"/>
                  </a:lnTo>
                  <a:lnTo>
                    <a:pt x="3055" y="1548"/>
                  </a:lnTo>
                  <a:lnTo>
                    <a:pt x="3061" y="1550"/>
                  </a:lnTo>
                  <a:lnTo>
                    <a:pt x="3066" y="1552"/>
                  </a:lnTo>
                  <a:lnTo>
                    <a:pt x="3073" y="1554"/>
                  </a:lnTo>
                  <a:lnTo>
                    <a:pt x="3078" y="1557"/>
                  </a:lnTo>
                  <a:lnTo>
                    <a:pt x="3084" y="1559"/>
                  </a:lnTo>
                  <a:lnTo>
                    <a:pt x="3089" y="1562"/>
                  </a:lnTo>
                  <a:lnTo>
                    <a:pt x="3095" y="1564"/>
                  </a:lnTo>
                  <a:lnTo>
                    <a:pt x="3100" y="1566"/>
                  </a:lnTo>
                  <a:lnTo>
                    <a:pt x="3107" y="1568"/>
                  </a:lnTo>
                  <a:lnTo>
                    <a:pt x="3112" y="1570"/>
                  </a:lnTo>
                  <a:lnTo>
                    <a:pt x="3118" y="1572"/>
                  </a:lnTo>
                  <a:lnTo>
                    <a:pt x="3123" y="1575"/>
                  </a:lnTo>
                  <a:lnTo>
                    <a:pt x="3130" y="1577"/>
                  </a:lnTo>
                  <a:lnTo>
                    <a:pt x="3135" y="1579"/>
                  </a:lnTo>
                  <a:lnTo>
                    <a:pt x="3141" y="1581"/>
                  </a:lnTo>
                  <a:lnTo>
                    <a:pt x="3146" y="1583"/>
                  </a:lnTo>
                  <a:lnTo>
                    <a:pt x="3152" y="1585"/>
                  </a:lnTo>
                  <a:lnTo>
                    <a:pt x="3159" y="1587"/>
                  </a:lnTo>
                  <a:lnTo>
                    <a:pt x="3164" y="1590"/>
                  </a:lnTo>
                  <a:lnTo>
                    <a:pt x="3170" y="1592"/>
                  </a:lnTo>
                  <a:lnTo>
                    <a:pt x="3175" y="1594"/>
                  </a:lnTo>
                  <a:lnTo>
                    <a:pt x="3181" y="1596"/>
                  </a:lnTo>
                  <a:lnTo>
                    <a:pt x="3186" y="1598"/>
                  </a:lnTo>
                  <a:lnTo>
                    <a:pt x="3193" y="1600"/>
                  </a:lnTo>
                  <a:lnTo>
                    <a:pt x="3198" y="1602"/>
                  </a:lnTo>
                  <a:lnTo>
                    <a:pt x="3204" y="1604"/>
                  </a:lnTo>
                  <a:lnTo>
                    <a:pt x="3209" y="1606"/>
                  </a:lnTo>
                  <a:lnTo>
                    <a:pt x="3216" y="1608"/>
                  </a:lnTo>
                  <a:lnTo>
                    <a:pt x="3221" y="1610"/>
                  </a:lnTo>
                  <a:lnTo>
                    <a:pt x="3227" y="1612"/>
                  </a:lnTo>
                  <a:lnTo>
                    <a:pt x="3232" y="1614"/>
                  </a:lnTo>
                  <a:lnTo>
                    <a:pt x="3238" y="1616"/>
                  </a:lnTo>
                  <a:lnTo>
                    <a:pt x="3245" y="1619"/>
                  </a:lnTo>
                  <a:lnTo>
                    <a:pt x="3250" y="1621"/>
                  </a:lnTo>
                  <a:lnTo>
                    <a:pt x="3256" y="1623"/>
                  </a:lnTo>
                  <a:lnTo>
                    <a:pt x="3261" y="1625"/>
                  </a:lnTo>
                  <a:lnTo>
                    <a:pt x="3267" y="1627"/>
                  </a:lnTo>
                  <a:lnTo>
                    <a:pt x="3273" y="1628"/>
                  </a:lnTo>
                  <a:lnTo>
                    <a:pt x="3279" y="1630"/>
                  </a:lnTo>
                  <a:lnTo>
                    <a:pt x="3284" y="1632"/>
                  </a:lnTo>
                  <a:lnTo>
                    <a:pt x="3290" y="1634"/>
                  </a:lnTo>
                  <a:lnTo>
                    <a:pt x="3295" y="1636"/>
                  </a:lnTo>
                  <a:lnTo>
                    <a:pt x="3302" y="1638"/>
                  </a:lnTo>
                  <a:lnTo>
                    <a:pt x="3307" y="1640"/>
                  </a:lnTo>
                  <a:lnTo>
                    <a:pt x="3313" y="1642"/>
                  </a:lnTo>
                  <a:lnTo>
                    <a:pt x="3318" y="1643"/>
                  </a:lnTo>
                  <a:lnTo>
                    <a:pt x="3324" y="1645"/>
                  </a:lnTo>
                  <a:lnTo>
                    <a:pt x="3330" y="1648"/>
                  </a:lnTo>
                  <a:lnTo>
                    <a:pt x="3336" y="1650"/>
                  </a:lnTo>
                  <a:lnTo>
                    <a:pt x="3342" y="1652"/>
                  </a:lnTo>
                  <a:lnTo>
                    <a:pt x="3347" y="1654"/>
                  </a:lnTo>
                  <a:lnTo>
                    <a:pt x="3353" y="1655"/>
                  </a:lnTo>
                  <a:lnTo>
                    <a:pt x="3359" y="1657"/>
                  </a:lnTo>
                  <a:lnTo>
                    <a:pt x="3365" y="1659"/>
                  </a:lnTo>
                  <a:lnTo>
                    <a:pt x="3370" y="1661"/>
                  </a:lnTo>
                  <a:lnTo>
                    <a:pt x="3376" y="1662"/>
                  </a:lnTo>
                  <a:lnTo>
                    <a:pt x="3381" y="1664"/>
                  </a:lnTo>
                  <a:lnTo>
                    <a:pt x="3388" y="1666"/>
                  </a:lnTo>
                  <a:lnTo>
                    <a:pt x="3393" y="1668"/>
                  </a:lnTo>
                  <a:lnTo>
                    <a:pt x="3399" y="1670"/>
                  </a:lnTo>
                  <a:lnTo>
                    <a:pt x="3404" y="1671"/>
                  </a:lnTo>
                  <a:lnTo>
                    <a:pt x="3410" y="1673"/>
                  </a:lnTo>
                  <a:lnTo>
                    <a:pt x="3416" y="1676"/>
                  </a:lnTo>
                  <a:lnTo>
                    <a:pt x="3422" y="1677"/>
                  </a:lnTo>
                  <a:lnTo>
                    <a:pt x="3428" y="1679"/>
                  </a:lnTo>
                  <a:lnTo>
                    <a:pt x="3433" y="1681"/>
                  </a:lnTo>
                  <a:lnTo>
                    <a:pt x="3439" y="1683"/>
                  </a:lnTo>
                  <a:lnTo>
                    <a:pt x="3445" y="1684"/>
                  </a:lnTo>
                  <a:lnTo>
                    <a:pt x="3451" y="1686"/>
                  </a:lnTo>
                  <a:lnTo>
                    <a:pt x="3456" y="1688"/>
                  </a:lnTo>
                  <a:lnTo>
                    <a:pt x="3462" y="1689"/>
                  </a:lnTo>
                  <a:lnTo>
                    <a:pt x="3467" y="1691"/>
                  </a:lnTo>
                  <a:lnTo>
                    <a:pt x="3474" y="1693"/>
                  </a:lnTo>
                  <a:lnTo>
                    <a:pt x="3479" y="1694"/>
                  </a:lnTo>
                  <a:lnTo>
                    <a:pt x="3485" y="1696"/>
                  </a:lnTo>
                  <a:lnTo>
                    <a:pt x="3490" y="1698"/>
                  </a:lnTo>
                  <a:lnTo>
                    <a:pt x="3496" y="1699"/>
                  </a:lnTo>
                  <a:lnTo>
                    <a:pt x="3502" y="1701"/>
                  </a:lnTo>
                  <a:lnTo>
                    <a:pt x="3508" y="1703"/>
                  </a:lnTo>
                  <a:lnTo>
                    <a:pt x="3513" y="1705"/>
                  </a:lnTo>
                  <a:lnTo>
                    <a:pt x="3519" y="1707"/>
                  </a:lnTo>
                  <a:lnTo>
                    <a:pt x="3525" y="1708"/>
                  </a:lnTo>
                  <a:lnTo>
                    <a:pt x="3531" y="1710"/>
                  </a:lnTo>
                  <a:lnTo>
                    <a:pt x="3537" y="1712"/>
                  </a:lnTo>
                  <a:lnTo>
                    <a:pt x="3542" y="1713"/>
                  </a:lnTo>
                  <a:lnTo>
                    <a:pt x="3548" y="1715"/>
                  </a:lnTo>
                  <a:lnTo>
                    <a:pt x="3553" y="1716"/>
                  </a:lnTo>
                  <a:lnTo>
                    <a:pt x="3560" y="1718"/>
                  </a:lnTo>
                  <a:lnTo>
                    <a:pt x="3565" y="1720"/>
                  </a:lnTo>
                  <a:lnTo>
                    <a:pt x="3571" y="1721"/>
                  </a:lnTo>
                  <a:lnTo>
                    <a:pt x="3576" y="1723"/>
                  </a:lnTo>
                  <a:lnTo>
                    <a:pt x="3582" y="1724"/>
                  </a:lnTo>
                  <a:lnTo>
                    <a:pt x="3588" y="1726"/>
                  </a:lnTo>
                  <a:lnTo>
                    <a:pt x="3594" y="1727"/>
                  </a:lnTo>
                  <a:lnTo>
                    <a:pt x="3599" y="1729"/>
                  </a:lnTo>
                  <a:lnTo>
                    <a:pt x="3605" y="1730"/>
                  </a:lnTo>
                  <a:lnTo>
                    <a:pt x="3611" y="1733"/>
                  </a:lnTo>
                  <a:lnTo>
                    <a:pt x="3617" y="1734"/>
                  </a:lnTo>
                  <a:lnTo>
                    <a:pt x="3623" y="1736"/>
                  </a:lnTo>
                  <a:lnTo>
                    <a:pt x="3628" y="1737"/>
                  </a:lnTo>
                  <a:lnTo>
                    <a:pt x="3634" y="1739"/>
                  </a:lnTo>
                  <a:lnTo>
                    <a:pt x="3639" y="1740"/>
                  </a:lnTo>
                  <a:lnTo>
                    <a:pt x="3646" y="1742"/>
                  </a:lnTo>
                  <a:lnTo>
                    <a:pt x="3651" y="1743"/>
                  </a:lnTo>
                  <a:lnTo>
                    <a:pt x="3657" y="1745"/>
                  </a:lnTo>
                  <a:lnTo>
                    <a:pt x="3662" y="1746"/>
                  </a:lnTo>
                  <a:lnTo>
                    <a:pt x="3668" y="1748"/>
                  </a:lnTo>
                  <a:lnTo>
                    <a:pt x="3674" y="1749"/>
                  </a:lnTo>
                  <a:lnTo>
                    <a:pt x="3680" y="1751"/>
                  </a:lnTo>
                  <a:lnTo>
                    <a:pt x="3685" y="1752"/>
                  </a:lnTo>
                  <a:lnTo>
                    <a:pt x="3691" y="1753"/>
                  </a:lnTo>
                  <a:lnTo>
                    <a:pt x="3696" y="1755"/>
                  </a:lnTo>
                  <a:lnTo>
                    <a:pt x="3703" y="1756"/>
                  </a:lnTo>
                  <a:lnTo>
                    <a:pt x="3709" y="1758"/>
                  </a:lnTo>
                  <a:lnTo>
                    <a:pt x="3714" y="1759"/>
                  </a:lnTo>
                  <a:lnTo>
                    <a:pt x="3720" y="1762"/>
                  </a:lnTo>
                  <a:lnTo>
                    <a:pt x="3725" y="1763"/>
                  </a:lnTo>
                  <a:lnTo>
                    <a:pt x="3732" y="1764"/>
                  </a:lnTo>
                  <a:lnTo>
                    <a:pt x="3737" y="1766"/>
                  </a:lnTo>
                  <a:lnTo>
                    <a:pt x="3743" y="1767"/>
                  </a:lnTo>
                  <a:lnTo>
                    <a:pt x="3748" y="1769"/>
                  </a:lnTo>
                  <a:lnTo>
                    <a:pt x="3754" y="1770"/>
                  </a:lnTo>
                  <a:lnTo>
                    <a:pt x="3760" y="1771"/>
                  </a:lnTo>
                  <a:lnTo>
                    <a:pt x="3766" y="1773"/>
                  </a:lnTo>
                  <a:lnTo>
                    <a:pt x="3771" y="1774"/>
                  </a:lnTo>
                  <a:lnTo>
                    <a:pt x="3777" y="1775"/>
                  </a:lnTo>
                  <a:lnTo>
                    <a:pt x="3782" y="1777"/>
                  </a:lnTo>
                  <a:lnTo>
                    <a:pt x="3789" y="1778"/>
                  </a:lnTo>
                  <a:lnTo>
                    <a:pt x="3795" y="1779"/>
                  </a:lnTo>
                  <a:lnTo>
                    <a:pt x="3800" y="1781"/>
                  </a:lnTo>
                  <a:lnTo>
                    <a:pt x="3806" y="1782"/>
                  </a:lnTo>
                  <a:lnTo>
                    <a:pt x="3811" y="1783"/>
                  </a:lnTo>
                  <a:lnTo>
                    <a:pt x="3818" y="1785"/>
                  </a:lnTo>
                  <a:lnTo>
                    <a:pt x="3823" y="1786"/>
                  </a:lnTo>
                  <a:lnTo>
                    <a:pt x="3829" y="1787"/>
                  </a:lnTo>
                  <a:lnTo>
                    <a:pt x="3834" y="1789"/>
                  </a:lnTo>
                  <a:lnTo>
                    <a:pt x="3840" y="1791"/>
                  </a:lnTo>
                  <a:lnTo>
                    <a:pt x="3846" y="1792"/>
                  </a:lnTo>
                  <a:lnTo>
                    <a:pt x="3852" y="1794"/>
                  </a:lnTo>
                  <a:lnTo>
                    <a:pt x="3857" y="1795"/>
                  </a:lnTo>
                  <a:lnTo>
                    <a:pt x="3863" y="1796"/>
                  </a:lnTo>
                  <a:lnTo>
                    <a:pt x="3868" y="1797"/>
                  </a:lnTo>
                  <a:lnTo>
                    <a:pt x="3875" y="1799"/>
                  </a:lnTo>
                  <a:lnTo>
                    <a:pt x="3880" y="1800"/>
                  </a:lnTo>
                  <a:lnTo>
                    <a:pt x="3886" y="1801"/>
                  </a:lnTo>
                  <a:lnTo>
                    <a:pt x="3892" y="1802"/>
                  </a:lnTo>
                  <a:lnTo>
                    <a:pt x="3897" y="1804"/>
                  </a:lnTo>
                  <a:lnTo>
                    <a:pt x="3904" y="1805"/>
                  </a:lnTo>
                  <a:lnTo>
                    <a:pt x="3909" y="1806"/>
                  </a:lnTo>
                  <a:lnTo>
                    <a:pt x="3915" y="1807"/>
                  </a:lnTo>
                  <a:lnTo>
                    <a:pt x="3920" y="1809"/>
                  </a:lnTo>
                  <a:lnTo>
                    <a:pt x="3926" y="1810"/>
                  </a:lnTo>
                  <a:lnTo>
                    <a:pt x="3932" y="1811"/>
                  </a:lnTo>
                  <a:lnTo>
                    <a:pt x="3938" y="1812"/>
                  </a:lnTo>
                  <a:lnTo>
                    <a:pt x="3943" y="1813"/>
                  </a:lnTo>
                  <a:lnTo>
                    <a:pt x="3949" y="1815"/>
                  </a:lnTo>
                  <a:lnTo>
                    <a:pt x="3954" y="1816"/>
                  </a:lnTo>
                  <a:lnTo>
                    <a:pt x="3961" y="1817"/>
                  </a:lnTo>
                  <a:lnTo>
                    <a:pt x="3966" y="1819"/>
                  </a:lnTo>
                  <a:lnTo>
                    <a:pt x="3972" y="1820"/>
                  </a:lnTo>
                  <a:lnTo>
                    <a:pt x="3978" y="1822"/>
                  </a:lnTo>
                  <a:lnTo>
                    <a:pt x="3983" y="1823"/>
                  </a:lnTo>
                  <a:lnTo>
                    <a:pt x="3990" y="1824"/>
                  </a:lnTo>
                  <a:lnTo>
                    <a:pt x="3995" y="1825"/>
                  </a:lnTo>
                  <a:lnTo>
                    <a:pt x="4001" y="1826"/>
                  </a:lnTo>
                  <a:lnTo>
                    <a:pt x="4006" y="1827"/>
                  </a:lnTo>
                  <a:lnTo>
                    <a:pt x="4012" y="1829"/>
                  </a:lnTo>
                  <a:lnTo>
                    <a:pt x="4018" y="1830"/>
                  </a:lnTo>
                  <a:lnTo>
                    <a:pt x="4024" y="1831"/>
                  </a:lnTo>
                  <a:lnTo>
                    <a:pt x="4029" y="1832"/>
                  </a:lnTo>
                  <a:lnTo>
                    <a:pt x="4035" y="1833"/>
                  </a:lnTo>
                  <a:lnTo>
                    <a:pt x="4040" y="1834"/>
                  </a:lnTo>
                  <a:lnTo>
                    <a:pt x="4047" y="1835"/>
                  </a:lnTo>
                  <a:lnTo>
                    <a:pt x="4052" y="1836"/>
                  </a:lnTo>
                  <a:lnTo>
                    <a:pt x="4058" y="1838"/>
                  </a:lnTo>
                  <a:lnTo>
                    <a:pt x="4063" y="1839"/>
                  </a:lnTo>
                  <a:lnTo>
                    <a:pt x="4069" y="1840"/>
                  </a:lnTo>
                  <a:lnTo>
                    <a:pt x="4076" y="1841"/>
                  </a:lnTo>
                  <a:lnTo>
                    <a:pt x="4081" y="1842"/>
                  </a:lnTo>
                  <a:lnTo>
                    <a:pt x="4087" y="1843"/>
                  </a:lnTo>
                  <a:lnTo>
                    <a:pt x="4092" y="1844"/>
                  </a:lnTo>
                  <a:lnTo>
                    <a:pt x="4098" y="1845"/>
                  </a:lnTo>
                  <a:lnTo>
                    <a:pt x="4104" y="1846"/>
                  </a:lnTo>
                  <a:lnTo>
                    <a:pt x="4110" y="1848"/>
                  </a:lnTo>
                  <a:lnTo>
                    <a:pt x="4115" y="1849"/>
                  </a:lnTo>
                  <a:lnTo>
                    <a:pt x="4121" y="1850"/>
                  </a:lnTo>
                  <a:lnTo>
                    <a:pt x="4126" y="1852"/>
                  </a:lnTo>
                  <a:lnTo>
                    <a:pt x="4133" y="1853"/>
                  </a:lnTo>
                  <a:lnTo>
                    <a:pt x="4138" y="1854"/>
                  </a:lnTo>
                  <a:lnTo>
                    <a:pt x="4144" y="1855"/>
                  </a:lnTo>
                  <a:lnTo>
                    <a:pt x="4149" y="1856"/>
                  </a:lnTo>
                  <a:lnTo>
                    <a:pt x="4155" y="1857"/>
                  </a:lnTo>
                  <a:lnTo>
                    <a:pt x="4162" y="1858"/>
                  </a:lnTo>
                  <a:lnTo>
                    <a:pt x="4167" y="1859"/>
                  </a:lnTo>
                  <a:lnTo>
                    <a:pt x="4173" y="1860"/>
                  </a:lnTo>
                  <a:lnTo>
                    <a:pt x="4178" y="1861"/>
                  </a:lnTo>
                  <a:lnTo>
                    <a:pt x="4184" y="1862"/>
                  </a:lnTo>
                  <a:lnTo>
                    <a:pt x="4190" y="1863"/>
                  </a:lnTo>
                  <a:lnTo>
                    <a:pt x="4196" y="1864"/>
                  </a:lnTo>
                  <a:lnTo>
                    <a:pt x="4201" y="1865"/>
                  </a:lnTo>
                  <a:lnTo>
                    <a:pt x="4207" y="1866"/>
                  </a:lnTo>
                  <a:lnTo>
                    <a:pt x="4212" y="1867"/>
                  </a:lnTo>
                  <a:lnTo>
                    <a:pt x="4219" y="1868"/>
                  </a:lnTo>
                  <a:lnTo>
                    <a:pt x="4224" y="1869"/>
                  </a:lnTo>
                  <a:lnTo>
                    <a:pt x="4230" y="1870"/>
                  </a:lnTo>
                  <a:lnTo>
                    <a:pt x="4235" y="1871"/>
                  </a:lnTo>
                  <a:lnTo>
                    <a:pt x="4241" y="1872"/>
                  </a:lnTo>
                  <a:lnTo>
                    <a:pt x="4247" y="1873"/>
                  </a:lnTo>
                  <a:lnTo>
                    <a:pt x="4253" y="1874"/>
                  </a:lnTo>
                  <a:lnTo>
                    <a:pt x="4259" y="1875"/>
                  </a:lnTo>
                  <a:lnTo>
                    <a:pt x="4264" y="1877"/>
                  </a:lnTo>
                  <a:lnTo>
                    <a:pt x="4270" y="1878"/>
                  </a:lnTo>
                  <a:lnTo>
                    <a:pt x="4276" y="1879"/>
                  </a:lnTo>
                  <a:lnTo>
                    <a:pt x="4282" y="1880"/>
                  </a:lnTo>
                  <a:lnTo>
                    <a:pt x="4287" y="1881"/>
                  </a:lnTo>
                  <a:lnTo>
                    <a:pt x="4293" y="1881"/>
                  </a:lnTo>
                  <a:lnTo>
                    <a:pt x="4298" y="1882"/>
                  </a:lnTo>
                  <a:lnTo>
                    <a:pt x="4305" y="1883"/>
                  </a:lnTo>
                  <a:lnTo>
                    <a:pt x="4310" y="1884"/>
                  </a:lnTo>
                  <a:lnTo>
                    <a:pt x="4316" y="1885"/>
                  </a:lnTo>
                  <a:lnTo>
                    <a:pt x="4321" y="1886"/>
                  </a:lnTo>
                  <a:lnTo>
                    <a:pt x="4327" y="1887"/>
                  </a:lnTo>
                  <a:lnTo>
                    <a:pt x="4333" y="1888"/>
                  </a:lnTo>
                  <a:lnTo>
                    <a:pt x="4339" y="1889"/>
                  </a:lnTo>
                  <a:lnTo>
                    <a:pt x="4345" y="1890"/>
                  </a:lnTo>
                  <a:lnTo>
                    <a:pt x="4350" y="1891"/>
                  </a:lnTo>
                  <a:lnTo>
                    <a:pt x="4356" y="1892"/>
                  </a:lnTo>
                  <a:lnTo>
                    <a:pt x="4362" y="1892"/>
                  </a:lnTo>
                  <a:lnTo>
                    <a:pt x="4368" y="1893"/>
                  </a:lnTo>
                  <a:lnTo>
                    <a:pt x="4373" y="1894"/>
                  </a:lnTo>
                  <a:lnTo>
                    <a:pt x="4379" y="1895"/>
                  </a:lnTo>
                  <a:lnTo>
                    <a:pt x="4384" y="1896"/>
                  </a:lnTo>
                  <a:lnTo>
                    <a:pt x="4391" y="1897"/>
                  </a:lnTo>
                  <a:lnTo>
                    <a:pt x="4396" y="1898"/>
                  </a:lnTo>
                  <a:lnTo>
                    <a:pt x="4402" y="1899"/>
                  </a:lnTo>
                  <a:lnTo>
                    <a:pt x="4407" y="1899"/>
                  </a:lnTo>
                  <a:lnTo>
                    <a:pt x="4413" y="1900"/>
                  </a:lnTo>
                  <a:lnTo>
                    <a:pt x="4419" y="1901"/>
                  </a:lnTo>
                  <a:lnTo>
                    <a:pt x="4425" y="1902"/>
                  </a:lnTo>
                  <a:lnTo>
                    <a:pt x="4430" y="1903"/>
                  </a:lnTo>
                  <a:lnTo>
                    <a:pt x="4436" y="1905"/>
                  </a:lnTo>
                  <a:lnTo>
                    <a:pt x="4442" y="1906"/>
                  </a:lnTo>
                  <a:lnTo>
                    <a:pt x="4448" y="1906"/>
                  </a:lnTo>
                  <a:lnTo>
                    <a:pt x="4454" y="1907"/>
                  </a:lnTo>
                  <a:lnTo>
                    <a:pt x="4459" y="1908"/>
                  </a:lnTo>
                  <a:lnTo>
                    <a:pt x="4465" y="1909"/>
                  </a:lnTo>
                  <a:lnTo>
                    <a:pt x="4470" y="1910"/>
                  </a:lnTo>
                  <a:lnTo>
                    <a:pt x="4477" y="1911"/>
                  </a:lnTo>
                  <a:lnTo>
                    <a:pt x="4482" y="1911"/>
                  </a:lnTo>
                  <a:lnTo>
                    <a:pt x="4488" y="1912"/>
                  </a:lnTo>
                  <a:lnTo>
                    <a:pt x="4493" y="1913"/>
                  </a:lnTo>
                  <a:lnTo>
                    <a:pt x="4499" y="1914"/>
                  </a:lnTo>
                  <a:lnTo>
                    <a:pt x="4505" y="1915"/>
                  </a:lnTo>
                  <a:lnTo>
                    <a:pt x="4511" y="1915"/>
                  </a:lnTo>
                  <a:lnTo>
                    <a:pt x="4516" y="1916"/>
                  </a:lnTo>
                  <a:lnTo>
                    <a:pt x="4522" y="1917"/>
                  </a:lnTo>
                  <a:lnTo>
                    <a:pt x="4528" y="1918"/>
                  </a:lnTo>
                  <a:lnTo>
                    <a:pt x="4534" y="1919"/>
                  </a:lnTo>
                  <a:lnTo>
                    <a:pt x="4540" y="1919"/>
                  </a:lnTo>
                  <a:lnTo>
                    <a:pt x="4545" y="1920"/>
                  </a:lnTo>
                  <a:lnTo>
                    <a:pt x="4551" y="1921"/>
                  </a:lnTo>
                  <a:lnTo>
                    <a:pt x="4556" y="1922"/>
                  </a:lnTo>
                  <a:lnTo>
                    <a:pt x="4563" y="1923"/>
                  </a:lnTo>
                  <a:lnTo>
                    <a:pt x="4568" y="1923"/>
                  </a:lnTo>
                  <a:lnTo>
                    <a:pt x="4574" y="1924"/>
                  </a:lnTo>
                  <a:lnTo>
                    <a:pt x="4579" y="1925"/>
                  </a:lnTo>
                  <a:lnTo>
                    <a:pt x="4585" y="1926"/>
                  </a:lnTo>
                  <a:lnTo>
                    <a:pt x="4591" y="1926"/>
                  </a:lnTo>
                  <a:lnTo>
                    <a:pt x="4597" y="1927"/>
                  </a:lnTo>
                  <a:lnTo>
                    <a:pt x="4602" y="1928"/>
                  </a:lnTo>
                  <a:lnTo>
                    <a:pt x="4608" y="1929"/>
                  </a:lnTo>
                  <a:lnTo>
                    <a:pt x="4613" y="1929"/>
                  </a:lnTo>
                  <a:lnTo>
                    <a:pt x="4620" y="1930"/>
                  </a:lnTo>
                  <a:lnTo>
                    <a:pt x="4626" y="1931"/>
                  </a:lnTo>
                  <a:lnTo>
                    <a:pt x="4631" y="1932"/>
                  </a:lnTo>
                  <a:lnTo>
                    <a:pt x="4637" y="1932"/>
                  </a:lnTo>
                  <a:lnTo>
                    <a:pt x="4642" y="1934"/>
                  </a:lnTo>
                  <a:lnTo>
                    <a:pt x="4649" y="1935"/>
                  </a:lnTo>
                  <a:lnTo>
                    <a:pt x="4654" y="1936"/>
                  </a:lnTo>
                  <a:lnTo>
                    <a:pt x="4660" y="1936"/>
                  </a:lnTo>
                  <a:lnTo>
                    <a:pt x="4665" y="1937"/>
                  </a:lnTo>
                  <a:lnTo>
                    <a:pt x="4671" y="1938"/>
                  </a:lnTo>
                  <a:lnTo>
                    <a:pt x="4677" y="1938"/>
                  </a:lnTo>
                  <a:lnTo>
                    <a:pt x="4683" y="1939"/>
                  </a:lnTo>
                  <a:lnTo>
                    <a:pt x="4688" y="1940"/>
                  </a:lnTo>
                  <a:lnTo>
                    <a:pt x="4694" y="1940"/>
                  </a:lnTo>
                  <a:lnTo>
                    <a:pt x="4699" y="1941"/>
                  </a:lnTo>
                  <a:lnTo>
                    <a:pt x="4706" y="1942"/>
                  </a:lnTo>
                  <a:lnTo>
                    <a:pt x="4712" y="1943"/>
                  </a:lnTo>
                  <a:lnTo>
                    <a:pt x="4717" y="1943"/>
                  </a:lnTo>
                  <a:lnTo>
                    <a:pt x="4723" y="1944"/>
                  </a:lnTo>
                  <a:lnTo>
                    <a:pt x="4728" y="1945"/>
                  </a:lnTo>
                  <a:lnTo>
                    <a:pt x="4735" y="1945"/>
                  </a:lnTo>
                  <a:lnTo>
                    <a:pt x="4740" y="1946"/>
                  </a:lnTo>
                  <a:lnTo>
                    <a:pt x="4746" y="1947"/>
                  </a:lnTo>
                  <a:lnTo>
                    <a:pt x="4751" y="1947"/>
                  </a:lnTo>
                  <a:lnTo>
                    <a:pt x="4758" y="1948"/>
                  </a:lnTo>
                  <a:lnTo>
                    <a:pt x="4763" y="1949"/>
                  </a:lnTo>
                  <a:lnTo>
                    <a:pt x="4769" y="1949"/>
                  </a:lnTo>
                  <a:lnTo>
                    <a:pt x="4774" y="1950"/>
                  </a:lnTo>
                  <a:lnTo>
                    <a:pt x="4780" y="1951"/>
                  </a:lnTo>
                  <a:lnTo>
                    <a:pt x="4785" y="1951"/>
                  </a:lnTo>
                  <a:lnTo>
                    <a:pt x="4792" y="1952"/>
                  </a:lnTo>
                  <a:lnTo>
                    <a:pt x="4797" y="1953"/>
                  </a:lnTo>
                  <a:lnTo>
                    <a:pt x="4803" y="1953"/>
                  </a:lnTo>
                  <a:lnTo>
                    <a:pt x="4809" y="1954"/>
                  </a:lnTo>
                  <a:lnTo>
                    <a:pt x="4815" y="1955"/>
                  </a:lnTo>
                  <a:lnTo>
                    <a:pt x="4821" y="1955"/>
                  </a:lnTo>
                  <a:lnTo>
                    <a:pt x="4826" y="1956"/>
                  </a:lnTo>
                  <a:lnTo>
                    <a:pt x="4832" y="1956"/>
                  </a:lnTo>
                  <a:lnTo>
                    <a:pt x="4837" y="1957"/>
                  </a:lnTo>
                  <a:lnTo>
                    <a:pt x="4844" y="1958"/>
                  </a:lnTo>
                  <a:lnTo>
                    <a:pt x="4849" y="1958"/>
                  </a:lnTo>
                  <a:lnTo>
                    <a:pt x="4855" y="1959"/>
                  </a:lnTo>
                  <a:lnTo>
                    <a:pt x="4860" y="1960"/>
                  </a:lnTo>
                  <a:lnTo>
                    <a:pt x="4866" y="1960"/>
                  </a:lnTo>
                  <a:lnTo>
                    <a:pt x="4871" y="1961"/>
                  </a:lnTo>
                  <a:lnTo>
                    <a:pt x="4878" y="1961"/>
                  </a:lnTo>
                  <a:lnTo>
                    <a:pt x="4883" y="1963"/>
                  </a:lnTo>
                  <a:lnTo>
                    <a:pt x="4889" y="1964"/>
                  </a:lnTo>
                  <a:lnTo>
                    <a:pt x="4895" y="1964"/>
                  </a:lnTo>
                  <a:lnTo>
                    <a:pt x="4901" y="1965"/>
                  </a:lnTo>
                  <a:lnTo>
                    <a:pt x="4907" y="1965"/>
                  </a:lnTo>
                  <a:lnTo>
                    <a:pt x="4912" y="1966"/>
                  </a:lnTo>
                  <a:lnTo>
                    <a:pt x="4918" y="1967"/>
                  </a:lnTo>
                  <a:lnTo>
                    <a:pt x="4923" y="1967"/>
                  </a:lnTo>
                  <a:lnTo>
                    <a:pt x="4930" y="1968"/>
                  </a:lnTo>
                  <a:lnTo>
                    <a:pt x="4935" y="1968"/>
                  </a:lnTo>
                  <a:lnTo>
                    <a:pt x="4941" y="1969"/>
                  </a:lnTo>
                  <a:lnTo>
                    <a:pt x="4946" y="1970"/>
                  </a:lnTo>
                  <a:lnTo>
                    <a:pt x="4952" y="1970"/>
                  </a:lnTo>
                  <a:lnTo>
                    <a:pt x="4958" y="1971"/>
                  </a:lnTo>
                  <a:lnTo>
                    <a:pt x="4964" y="1971"/>
                  </a:lnTo>
                  <a:lnTo>
                    <a:pt x="4969" y="1972"/>
                  </a:lnTo>
                  <a:lnTo>
                    <a:pt x="4975" y="1972"/>
                  </a:lnTo>
                  <a:lnTo>
                    <a:pt x="4980" y="1973"/>
                  </a:lnTo>
                  <a:lnTo>
                    <a:pt x="4987" y="1974"/>
                  </a:lnTo>
                  <a:lnTo>
                    <a:pt x="4993" y="1974"/>
                  </a:lnTo>
                  <a:lnTo>
                    <a:pt x="4998" y="1975"/>
                  </a:lnTo>
                  <a:lnTo>
                    <a:pt x="5004" y="1975"/>
                  </a:lnTo>
                  <a:lnTo>
                    <a:pt x="5009" y="1976"/>
                  </a:lnTo>
                  <a:lnTo>
                    <a:pt x="5016" y="1976"/>
                  </a:lnTo>
                  <a:lnTo>
                    <a:pt x="5021" y="1977"/>
                  </a:lnTo>
                  <a:lnTo>
                    <a:pt x="5027" y="1978"/>
                  </a:lnTo>
                  <a:lnTo>
                    <a:pt x="5032" y="1978"/>
                  </a:lnTo>
                  <a:lnTo>
                    <a:pt x="5038" y="1979"/>
                  </a:lnTo>
                  <a:lnTo>
                    <a:pt x="5044" y="1979"/>
                  </a:lnTo>
                  <a:lnTo>
                    <a:pt x="5050" y="1980"/>
                  </a:lnTo>
                  <a:lnTo>
                    <a:pt x="5055" y="1980"/>
                  </a:lnTo>
                  <a:lnTo>
                    <a:pt x="5061" y="1981"/>
                  </a:lnTo>
                  <a:lnTo>
                    <a:pt x="5066" y="1981"/>
                  </a:lnTo>
                  <a:lnTo>
                    <a:pt x="5073" y="1982"/>
                  </a:lnTo>
                  <a:lnTo>
                    <a:pt x="5079" y="1982"/>
                  </a:lnTo>
                  <a:lnTo>
                    <a:pt x="5084" y="1983"/>
                  </a:lnTo>
                  <a:lnTo>
                    <a:pt x="5090" y="1983"/>
                  </a:lnTo>
                  <a:lnTo>
                    <a:pt x="5095" y="1984"/>
                  </a:lnTo>
                  <a:lnTo>
                    <a:pt x="5102" y="1984"/>
                  </a:lnTo>
                  <a:lnTo>
                    <a:pt x="5107" y="1985"/>
                  </a:lnTo>
                  <a:lnTo>
                    <a:pt x="5113" y="1985"/>
                  </a:lnTo>
                  <a:lnTo>
                    <a:pt x="5118" y="1986"/>
                  </a:lnTo>
                  <a:lnTo>
                    <a:pt x="5124" y="1987"/>
                  </a:lnTo>
                  <a:lnTo>
                    <a:pt x="5130" y="1987"/>
                  </a:lnTo>
                  <a:lnTo>
                    <a:pt x="5136" y="1988"/>
                  </a:lnTo>
                  <a:lnTo>
                    <a:pt x="5141" y="1988"/>
                  </a:lnTo>
                  <a:lnTo>
                    <a:pt x="5147" y="1989"/>
                  </a:lnTo>
                  <a:lnTo>
                    <a:pt x="5152" y="1989"/>
                  </a:lnTo>
                  <a:lnTo>
                    <a:pt x="5159" y="1991"/>
                  </a:lnTo>
                  <a:lnTo>
                    <a:pt x="5164" y="1991"/>
                  </a:lnTo>
                  <a:lnTo>
                    <a:pt x="5170" y="1992"/>
                  </a:lnTo>
                  <a:lnTo>
                    <a:pt x="5176" y="1992"/>
                  </a:lnTo>
                  <a:lnTo>
                    <a:pt x="5181" y="1992"/>
                  </a:lnTo>
                  <a:lnTo>
                    <a:pt x="5188" y="1993"/>
                  </a:lnTo>
                  <a:lnTo>
                    <a:pt x="5193" y="1993"/>
                  </a:lnTo>
                  <a:lnTo>
                    <a:pt x="5199" y="1994"/>
                  </a:lnTo>
                  <a:lnTo>
                    <a:pt x="5204" y="1994"/>
                  </a:lnTo>
                  <a:lnTo>
                    <a:pt x="5210" y="1995"/>
                  </a:lnTo>
                  <a:lnTo>
                    <a:pt x="5216" y="1995"/>
                  </a:lnTo>
                  <a:lnTo>
                    <a:pt x="5222" y="1996"/>
                  </a:lnTo>
                  <a:lnTo>
                    <a:pt x="5227" y="1996"/>
                  </a:lnTo>
                  <a:lnTo>
                    <a:pt x="5233" y="1997"/>
                  </a:lnTo>
                  <a:lnTo>
                    <a:pt x="5238" y="1997"/>
                  </a:lnTo>
                  <a:lnTo>
                    <a:pt x="5245" y="1998"/>
                  </a:lnTo>
                  <a:lnTo>
                    <a:pt x="5250" y="1998"/>
                  </a:lnTo>
                  <a:lnTo>
                    <a:pt x="5256" y="1999"/>
                  </a:lnTo>
                  <a:lnTo>
                    <a:pt x="5262" y="1999"/>
                  </a:lnTo>
                  <a:lnTo>
                    <a:pt x="5267" y="2000"/>
                  </a:lnTo>
                  <a:lnTo>
                    <a:pt x="5274" y="2000"/>
                  </a:lnTo>
                  <a:lnTo>
                    <a:pt x="5279" y="2000"/>
                  </a:lnTo>
                  <a:lnTo>
                    <a:pt x="5285" y="2001"/>
                  </a:lnTo>
                  <a:lnTo>
                    <a:pt x="5290" y="2001"/>
                  </a:lnTo>
                  <a:lnTo>
                    <a:pt x="5296" y="2002"/>
                  </a:lnTo>
                  <a:lnTo>
                    <a:pt x="5302" y="2002"/>
                  </a:lnTo>
                  <a:lnTo>
                    <a:pt x="5308" y="2003"/>
                  </a:lnTo>
                  <a:lnTo>
                    <a:pt x="5313" y="2003"/>
                  </a:lnTo>
                  <a:lnTo>
                    <a:pt x="5319" y="2004"/>
                  </a:lnTo>
                  <a:lnTo>
                    <a:pt x="5324" y="2004"/>
                  </a:lnTo>
                  <a:lnTo>
                    <a:pt x="5331" y="2004"/>
                  </a:lnTo>
                  <a:lnTo>
                    <a:pt x="5336" y="2005"/>
                  </a:lnTo>
                  <a:lnTo>
                    <a:pt x="5342" y="2005"/>
                  </a:lnTo>
                  <a:lnTo>
                    <a:pt x="5347" y="2006"/>
                  </a:lnTo>
                  <a:lnTo>
                    <a:pt x="5353" y="2006"/>
                  </a:lnTo>
                  <a:lnTo>
                    <a:pt x="5360" y="2007"/>
                  </a:lnTo>
                  <a:lnTo>
                    <a:pt x="5365" y="2007"/>
                  </a:lnTo>
                  <a:lnTo>
                    <a:pt x="5371" y="2007"/>
                  </a:lnTo>
                  <a:lnTo>
                    <a:pt x="5376" y="2008"/>
                  </a:lnTo>
                  <a:lnTo>
                    <a:pt x="5382" y="2008"/>
                  </a:lnTo>
                  <a:lnTo>
                    <a:pt x="5388" y="2009"/>
                  </a:lnTo>
                  <a:lnTo>
                    <a:pt x="5394" y="2009"/>
                  </a:lnTo>
                  <a:lnTo>
                    <a:pt x="5399" y="2010"/>
                  </a:lnTo>
                  <a:lnTo>
                    <a:pt x="5405" y="2010"/>
                  </a:lnTo>
                  <a:lnTo>
                    <a:pt x="5410" y="2010"/>
                  </a:lnTo>
                  <a:lnTo>
                    <a:pt x="5417" y="2011"/>
                  </a:lnTo>
                  <a:lnTo>
                    <a:pt x="5422" y="2011"/>
                  </a:lnTo>
                  <a:lnTo>
                    <a:pt x="5428" y="2012"/>
                  </a:lnTo>
                  <a:lnTo>
                    <a:pt x="5433" y="2012"/>
                  </a:lnTo>
                  <a:lnTo>
                    <a:pt x="5439" y="2012"/>
                  </a:lnTo>
                  <a:lnTo>
                    <a:pt x="5446" y="2013"/>
                  </a:lnTo>
                  <a:lnTo>
                    <a:pt x="5451" y="2013"/>
                  </a:lnTo>
                  <a:lnTo>
                    <a:pt x="5457" y="2014"/>
                  </a:lnTo>
                  <a:lnTo>
                    <a:pt x="5462" y="2014"/>
                  </a:lnTo>
                  <a:lnTo>
                    <a:pt x="5468" y="2014"/>
                  </a:lnTo>
                  <a:lnTo>
                    <a:pt x="5474" y="2015"/>
                  </a:lnTo>
                  <a:lnTo>
                    <a:pt x="5480" y="2015"/>
                  </a:lnTo>
                  <a:lnTo>
                    <a:pt x="5485" y="2016"/>
                  </a:lnTo>
                  <a:lnTo>
                    <a:pt x="5491" y="2016"/>
                  </a:lnTo>
                  <a:lnTo>
                    <a:pt x="5496" y="2016"/>
                  </a:lnTo>
                  <a:lnTo>
                    <a:pt x="5503" y="2017"/>
                  </a:lnTo>
                  <a:lnTo>
                    <a:pt x="5508" y="2017"/>
                  </a:lnTo>
                  <a:lnTo>
                    <a:pt x="5514" y="2018"/>
                  </a:lnTo>
                  <a:lnTo>
                    <a:pt x="5519" y="2018"/>
                  </a:lnTo>
                  <a:lnTo>
                    <a:pt x="5525" y="2018"/>
                  </a:lnTo>
                  <a:lnTo>
                    <a:pt x="5531" y="2020"/>
                  </a:lnTo>
                  <a:lnTo>
                    <a:pt x="5537" y="2020"/>
                  </a:lnTo>
                  <a:lnTo>
                    <a:pt x="5543" y="2020"/>
                  </a:lnTo>
                  <a:lnTo>
                    <a:pt x="5548" y="2021"/>
                  </a:lnTo>
                  <a:lnTo>
                    <a:pt x="5554" y="2021"/>
                  </a:lnTo>
                  <a:lnTo>
                    <a:pt x="5560" y="2021"/>
                  </a:lnTo>
                  <a:lnTo>
                    <a:pt x="5566" y="2022"/>
                  </a:lnTo>
                  <a:lnTo>
                    <a:pt x="5571" y="2022"/>
                  </a:lnTo>
                  <a:lnTo>
                    <a:pt x="5577" y="2023"/>
                  </a:lnTo>
                  <a:lnTo>
                    <a:pt x="5582" y="2023"/>
                  </a:lnTo>
                  <a:lnTo>
                    <a:pt x="5589" y="2023"/>
                  </a:lnTo>
                  <a:lnTo>
                    <a:pt x="5594" y="2024"/>
                  </a:lnTo>
                  <a:lnTo>
                    <a:pt x="5600" y="2024"/>
                  </a:lnTo>
                  <a:lnTo>
                    <a:pt x="5605" y="2024"/>
                  </a:lnTo>
                  <a:lnTo>
                    <a:pt x="5611" y="2025"/>
                  </a:lnTo>
                  <a:lnTo>
                    <a:pt x="5617" y="2025"/>
                  </a:lnTo>
                  <a:lnTo>
                    <a:pt x="5623" y="2025"/>
                  </a:lnTo>
                  <a:lnTo>
                    <a:pt x="5629" y="2026"/>
                  </a:lnTo>
                  <a:lnTo>
                    <a:pt x="5634" y="2026"/>
                  </a:lnTo>
                  <a:lnTo>
                    <a:pt x="5640" y="2026"/>
                  </a:lnTo>
                  <a:lnTo>
                    <a:pt x="5646" y="2027"/>
                  </a:lnTo>
                  <a:lnTo>
                    <a:pt x="5652" y="2027"/>
                  </a:lnTo>
                  <a:lnTo>
                    <a:pt x="5657" y="2027"/>
                  </a:lnTo>
                  <a:lnTo>
                    <a:pt x="5663" y="2028"/>
                  </a:lnTo>
                  <a:lnTo>
                    <a:pt x="5668" y="2028"/>
                  </a:lnTo>
                  <a:lnTo>
                    <a:pt x="5675" y="2029"/>
                  </a:lnTo>
                  <a:lnTo>
                    <a:pt x="5680" y="2029"/>
                  </a:lnTo>
                  <a:lnTo>
                    <a:pt x="5686" y="2029"/>
                  </a:lnTo>
                  <a:lnTo>
                    <a:pt x="5691" y="2030"/>
                  </a:lnTo>
                  <a:lnTo>
                    <a:pt x="5697" y="2030"/>
                  </a:lnTo>
                  <a:lnTo>
                    <a:pt x="5703" y="2030"/>
                  </a:lnTo>
                  <a:lnTo>
                    <a:pt x="5709" y="2030"/>
                  </a:lnTo>
                  <a:lnTo>
                    <a:pt x="5714" y="2031"/>
                  </a:lnTo>
                  <a:lnTo>
                    <a:pt x="5720" y="2031"/>
                  </a:lnTo>
                  <a:lnTo>
                    <a:pt x="5726" y="2031"/>
                  </a:lnTo>
                  <a:lnTo>
                    <a:pt x="5732" y="2032"/>
                  </a:lnTo>
                  <a:lnTo>
                    <a:pt x="5738" y="2032"/>
                  </a:lnTo>
                  <a:lnTo>
                    <a:pt x="5743" y="2032"/>
                  </a:lnTo>
                  <a:lnTo>
                    <a:pt x="5749" y="2033"/>
                  </a:lnTo>
                  <a:lnTo>
                    <a:pt x="5754" y="2033"/>
                  </a:lnTo>
                  <a:lnTo>
                    <a:pt x="5761" y="2033"/>
                  </a:lnTo>
                  <a:lnTo>
                    <a:pt x="5766" y="2034"/>
                  </a:lnTo>
                  <a:lnTo>
                    <a:pt x="5772" y="2034"/>
                  </a:lnTo>
                  <a:lnTo>
                    <a:pt x="5777" y="2034"/>
                  </a:lnTo>
                  <a:lnTo>
                    <a:pt x="5783" y="2035"/>
                  </a:lnTo>
                  <a:lnTo>
                    <a:pt x="5789" y="2035"/>
                  </a:lnTo>
                  <a:lnTo>
                    <a:pt x="5795" y="2035"/>
                  </a:lnTo>
                  <a:lnTo>
                    <a:pt x="5800" y="2036"/>
                  </a:lnTo>
                  <a:lnTo>
                    <a:pt x="5806" y="2036"/>
                  </a:lnTo>
                  <a:lnTo>
                    <a:pt x="5812" y="2036"/>
                  </a:lnTo>
                  <a:lnTo>
                    <a:pt x="5818" y="2036"/>
                  </a:lnTo>
                  <a:lnTo>
                    <a:pt x="5824" y="2037"/>
                  </a:lnTo>
                  <a:lnTo>
                    <a:pt x="5829" y="2037"/>
                  </a:lnTo>
                  <a:lnTo>
                    <a:pt x="5835" y="2037"/>
                  </a:lnTo>
                  <a:lnTo>
                    <a:pt x="5840" y="2038"/>
                  </a:lnTo>
                  <a:lnTo>
                    <a:pt x="5847" y="2038"/>
                  </a:lnTo>
                  <a:lnTo>
                    <a:pt x="5852" y="2038"/>
                  </a:lnTo>
                  <a:lnTo>
                    <a:pt x="5858" y="2039"/>
                  </a:lnTo>
                  <a:lnTo>
                    <a:pt x="5863" y="2039"/>
                  </a:lnTo>
                  <a:lnTo>
                    <a:pt x="5869" y="2039"/>
                  </a:lnTo>
                  <a:lnTo>
                    <a:pt x="5875" y="2039"/>
                  </a:lnTo>
                  <a:lnTo>
                    <a:pt x="5881" y="2040"/>
                  </a:lnTo>
                  <a:lnTo>
                    <a:pt x="5886" y="2040"/>
                  </a:lnTo>
                  <a:lnTo>
                    <a:pt x="5892" y="2040"/>
                  </a:lnTo>
                  <a:lnTo>
                    <a:pt x="5897" y="2041"/>
                  </a:lnTo>
                  <a:lnTo>
                    <a:pt x="5904" y="2041"/>
                  </a:lnTo>
                  <a:lnTo>
                    <a:pt x="5910" y="2041"/>
                  </a:lnTo>
                  <a:lnTo>
                    <a:pt x="5915" y="2041"/>
                  </a:lnTo>
                  <a:lnTo>
                    <a:pt x="5921" y="2042"/>
                  </a:lnTo>
                  <a:lnTo>
                    <a:pt x="5926" y="2042"/>
                  </a:lnTo>
                  <a:lnTo>
                    <a:pt x="5933" y="2042"/>
                  </a:lnTo>
                  <a:lnTo>
                    <a:pt x="5938" y="2042"/>
                  </a:lnTo>
                  <a:lnTo>
                    <a:pt x="5944" y="2043"/>
                  </a:lnTo>
                  <a:lnTo>
                    <a:pt x="5949" y="2043"/>
                  </a:lnTo>
                  <a:lnTo>
                    <a:pt x="5955" y="2043"/>
                  </a:lnTo>
                  <a:lnTo>
                    <a:pt x="5961" y="2044"/>
                  </a:lnTo>
                  <a:lnTo>
                    <a:pt x="5967" y="2044"/>
                  </a:lnTo>
                  <a:lnTo>
                    <a:pt x="5972" y="2044"/>
                  </a:lnTo>
                  <a:lnTo>
                    <a:pt x="5978" y="2044"/>
                  </a:lnTo>
                  <a:lnTo>
                    <a:pt x="5983" y="2045"/>
                  </a:lnTo>
                  <a:lnTo>
                    <a:pt x="5990" y="2045"/>
                  </a:lnTo>
                  <a:lnTo>
                    <a:pt x="5996" y="2045"/>
                  </a:lnTo>
                  <a:lnTo>
                    <a:pt x="6001" y="2045"/>
                  </a:lnTo>
                  <a:lnTo>
                    <a:pt x="6007" y="2046"/>
                  </a:lnTo>
                  <a:lnTo>
                    <a:pt x="6012" y="2046"/>
                  </a:lnTo>
                  <a:lnTo>
                    <a:pt x="6019" y="2046"/>
                  </a:lnTo>
                  <a:lnTo>
                    <a:pt x="6024" y="2046"/>
                  </a:lnTo>
                  <a:lnTo>
                    <a:pt x="6030" y="2047"/>
                  </a:lnTo>
                  <a:lnTo>
                    <a:pt x="6035" y="2047"/>
                  </a:lnTo>
                  <a:lnTo>
                    <a:pt x="6041" y="2047"/>
                  </a:lnTo>
                  <a:lnTo>
                    <a:pt x="6047" y="2047"/>
                  </a:lnTo>
                  <a:lnTo>
                    <a:pt x="6053" y="2049"/>
                  </a:lnTo>
                  <a:lnTo>
                    <a:pt x="6058" y="2049"/>
                  </a:lnTo>
                  <a:lnTo>
                    <a:pt x="6064" y="2049"/>
                  </a:lnTo>
                  <a:lnTo>
                    <a:pt x="6069" y="2049"/>
                  </a:lnTo>
                  <a:lnTo>
                    <a:pt x="6076" y="2050"/>
                  </a:lnTo>
                  <a:lnTo>
                    <a:pt x="6081" y="2050"/>
                  </a:lnTo>
                  <a:lnTo>
                    <a:pt x="6087" y="2050"/>
                  </a:lnTo>
                  <a:lnTo>
                    <a:pt x="6093" y="2050"/>
                  </a:lnTo>
                  <a:lnTo>
                    <a:pt x="6098" y="2051"/>
                  </a:lnTo>
                  <a:lnTo>
                    <a:pt x="6105" y="2051"/>
                  </a:lnTo>
                  <a:lnTo>
                    <a:pt x="6110" y="2051"/>
                  </a:lnTo>
                  <a:lnTo>
                    <a:pt x="6116" y="2051"/>
                  </a:lnTo>
                  <a:lnTo>
                    <a:pt x="6121" y="2052"/>
                  </a:lnTo>
                  <a:lnTo>
                    <a:pt x="6127" y="2052"/>
                  </a:lnTo>
                  <a:lnTo>
                    <a:pt x="6133" y="2052"/>
                  </a:lnTo>
                  <a:lnTo>
                    <a:pt x="6139" y="2052"/>
                  </a:lnTo>
                  <a:lnTo>
                    <a:pt x="6144" y="2053"/>
                  </a:lnTo>
                  <a:lnTo>
                    <a:pt x="6150" y="2053"/>
                  </a:lnTo>
                  <a:lnTo>
                    <a:pt x="6155" y="2053"/>
                  </a:lnTo>
                  <a:lnTo>
                    <a:pt x="6162" y="2053"/>
                  </a:lnTo>
                  <a:lnTo>
                    <a:pt x="6167" y="2054"/>
                  </a:lnTo>
                  <a:lnTo>
                    <a:pt x="6173" y="2054"/>
                  </a:lnTo>
                  <a:lnTo>
                    <a:pt x="6179" y="2054"/>
                  </a:lnTo>
                  <a:lnTo>
                    <a:pt x="6184" y="2054"/>
                  </a:lnTo>
                  <a:lnTo>
                    <a:pt x="6191" y="2054"/>
                  </a:lnTo>
                  <a:lnTo>
                    <a:pt x="6196" y="2055"/>
                  </a:lnTo>
                  <a:lnTo>
                    <a:pt x="6202" y="2055"/>
                  </a:lnTo>
                  <a:lnTo>
                    <a:pt x="6207" y="2055"/>
                  </a:lnTo>
                  <a:lnTo>
                    <a:pt x="6213" y="2055"/>
                  </a:lnTo>
                  <a:lnTo>
                    <a:pt x="6219" y="2056"/>
                  </a:lnTo>
                  <a:lnTo>
                    <a:pt x="6225" y="2056"/>
                  </a:lnTo>
                  <a:lnTo>
                    <a:pt x="6230" y="2056"/>
                  </a:lnTo>
                  <a:lnTo>
                    <a:pt x="6236" y="2056"/>
                  </a:lnTo>
                  <a:lnTo>
                    <a:pt x="6241" y="2056"/>
                  </a:lnTo>
                  <a:lnTo>
                    <a:pt x="6248" y="2057"/>
                  </a:lnTo>
                  <a:lnTo>
                    <a:pt x="6253" y="2057"/>
                  </a:lnTo>
                  <a:lnTo>
                    <a:pt x="6259" y="2057"/>
                  </a:lnTo>
                  <a:lnTo>
                    <a:pt x="6264" y="2057"/>
                  </a:lnTo>
                  <a:lnTo>
                    <a:pt x="6270" y="2058"/>
                  </a:lnTo>
                  <a:lnTo>
                    <a:pt x="6277" y="2058"/>
                  </a:lnTo>
                  <a:lnTo>
                    <a:pt x="6282" y="2058"/>
                  </a:lnTo>
                  <a:lnTo>
                    <a:pt x="6288" y="2058"/>
                  </a:lnTo>
                  <a:lnTo>
                    <a:pt x="6293" y="2058"/>
                  </a:lnTo>
                  <a:lnTo>
                    <a:pt x="6299" y="2059"/>
                  </a:lnTo>
                  <a:lnTo>
                    <a:pt x="6305" y="2059"/>
                  </a:lnTo>
                  <a:lnTo>
                    <a:pt x="6311" y="2059"/>
                  </a:lnTo>
                  <a:lnTo>
                    <a:pt x="6316" y="2059"/>
                  </a:lnTo>
                  <a:lnTo>
                    <a:pt x="6322" y="2059"/>
                  </a:lnTo>
                  <a:lnTo>
                    <a:pt x="6327" y="2060"/>
                  </a:lnTo>
                  <a:lnTo>
                    <a:pt x="6334" y="2060"/>
                  </a:lnTo>
                  <a:lnTo>
                    <a:pt x="6339" y="2060"/>
                  </a:lnTo>
                  <a:lnTo>
                    <a:pt x="6345" y="2060"/>
                  </a:lnTo>
                  <a:lnTo>
                    <a:pt x="6350" y="2060"/>
                  </a:lnTo>
                  <a:lnTo>
                    <a:pt x="6356" y="2061"/>
                  </a:lnTo>
                  <a:lnTo>
                    <a:pt x="6363" y="2061"/>
                  </a:lnTo>
                  <a:lnTo>
                    <a:pt x="6368" y="2061"/>
                  </a:lnTo>
                  <a:lnTo>
                    <a:pt x="6374" y="2061"/>
                  </a:lnTo>
                  <a:lnTo>
                    <a:pt x="6379" y="2061"/>
                  </a:lnTo>
                  <a:lnTo>
                    <a:pt x="6386" y="2062"/>
                  </a:lnTo>
                  <a:lnTo>
                    <a:pt x="6391" y="2062"/>
                  </a:lnTo>
                  <a:lnTo>
                    <a:pt x="6397" y="2062"/>
                  </a:lnTo>
                  <a:lnTo>
                    <a:pt x="6402" y="2062"/>
                  </a:lnTo>
                  <a:lnTo>
                    <a:pt x="6408" y="2062"/>
                  </a:lnTo>
                  <a:lnTo>
                    <a:pt x="6413" y="2063"/>
                  </a:lnTo>
                  <a:lnTo>
                    <a:pt x="6420" y="2063"/>
                  </a:lnTo>
                  <a:lnTo>
                    <a:pt x="6425" y="2063"/>
                  </a:lnTo>
                  <a:lnTo>
                    <a:pt x="6431" y="2063"/>
                  </a:lnTo>
                  <a:lnTo>
                    <a:pt x="6436" y="2063"/>
                  </a:lnTo>
                  <a:lnTo>
                    <a:pt x="6443" y="2063"/>
                  </a:lnTo>
                  <a:lnTo>
                    <a:pt x="6448" y="2064"/>
                  </a:lnTo>
                  <a:lnTo>
                    <a:pt x="6454" y="2064"/>
                  </a:lnTo>
                  <a:lnTo>
                    <a:pt x="6460" y="2064"/>
                  </a:lnTo>
                  <a:lnTo>
                    <a:pt x="6465" y="2064"/>
                  </a:lnTo>
                  <a:lnTo>
                    <a:pt x="6472" y="2064"/>
                  </a:lnTo>
                  <a:lnTo>
                    <a:pt x="6477" y="2065"/>
                  </a:lnTo>
                  <a:lnTo>
                    <a:pt x="6483" y="2065"/>
                  </a:lnTo>
                  <a:lnTo>
                    <a:pt x="6488" y="2065"/>
                  </a:lnTo>
                  <a:lnTo>
                    <a:pt x="6494" y="2065"/>
                  </a:lnTo>
                  <a:lnTo>
                    <a:pt x="6500" y="2065"/>
                  </a:lnTo>
                  <a:lnTo>
                    <a:pt x="6506" y="2065"/>
                  </a:lnTo>
                  <a:lnTo>
                    <a:pt x="6511" y="2066"/>
                  </a:lnTo>
                  <a:lnTo>
                    <a:pt x="6517" y="2066"/>
                  </a:lnTo>
                  <a:lnTo>
                    <a:pt x="6522" y="2066"/>
                  </a:lnTo>
                  <a:lnTo>
                    <a:pt x="6529" y="2066"/>
                  </a:lnTo>
                  <a:lnTo>
                    <a:pt x="6534" y="2066"/>
                  </a:lnTo>
                  <a:lnTo>
                    <a:pt x="6540" y="2066"/>
                  </a:lnTo>
                  <a:lnTo>
                    <a:pt x="6546" y="2067"/>
                  </a:lnTo>
                  <a:lnTo>
                    <a:pt x="6551" y="2067"/>
                  </a:lnTo>
                  <a:lnTo>
                    <a:pt x="6558" y="2067"/>
                  </a:lnTo>
                  <a:lnTo>
                    <a:pt x="6563" y="2067"/>
                  </a:lnTo>
                  <a:lnTo>
                    <a:pt x="6569" y="2067"/>
                  </a:lnTo>
                  <a:lnTo>
                    <a:pt x="6574" y="2068"/>
                  </a:lnTo>
                  <a:lnTo>
                    <a:pt x="6580" y="2068"/>
                  </a:lnTo>
                  <a:lnTo>
                    <a:pt x="6586" y="2068"/>
                  </a:lnTo>
                  <a:lnTo>
                    <a:pt x="6592" y="2068"/>
                  </a:lnTo>
                  <a:lnTo>
                    <a:pt x="6597" y="2068"/>
                  </a:lnTo>
                  <a:lnTo>
                    <a:pt x="6603" y="2068"/>
                  </a:lnTo>
                  <a:lnTo>
                    <a:pt x="6608" y="2069"/>
                  </a:lnTo>
                  <a:lnTo>
                    <a:pt x="6615" y="2069"/>
                  </a:lnTo>
                  <a:lnTo>
                    <a:pt x="6620" y="2069"/>
                  </a:lnTo>
                  <a:lnTo>
                    <a:pt x="6626" y="2069"/>
                  </a:lnTo>
                  <a:lnTo>
                    <a:pt x="6631" y="2069"/>
                  </a:lnTo>
                  <a:lnTo>
                    <a:pt x="6637" y="2069"/>
                  </a:lnTo>
                  <a:lnTo>
                    <a:pt x="6644" y="2069"/>
                  </a:lnTo>
                  <a:lnTo>
                    <a:pt x="6649" y="2070"/>
                  </a:lnTo>
                  <a:lnTo>
                    <a:pt x="6655" y="2070"/>
                  </a:lnTo>
                  <a:lnTo>
                    <a:pt x="6660" y="2070"/>
                  </a:lnTo>
                  <a:lnTo>
                    <a:pt x="6666" y="2070"/>
                  </a:lnTo>
                  <a:lnTo>
                    <a:pt x="6672" y="2070"/>
                  </a:lnTo>
                  <a:lnTo>
                    <a:pt x="6678" y="2070"/>
                  </a:lnTo>
                  <a:lnTo>
                    <a:pt x="6683" y="2071"/>
                  </a:lnTo>
                  <a:lnTo>
                    <a:pt x="6689" y="2071"/>
                  </a:lnTo>
                  <a:lnTo>
                    <a:pt x="6694" y="2071"/>
                  </a:lnTo>
                  <a:lnTo>
                    <a:pt x="6701" y="2071"/>
                  </a:lnTo>
                  <a:lnTo>
                    <a:pt x="6706" y="2071"/>
                  </a:lnTo>
                  <a:lnTo>
                    <a:pt x="6712" y="2071"/>
                  </a:lnTo>
                  <a:lnTo>
                    <a:pt x="6717" y="2071"/>
                  </a:lnTo>
                  <a:lnTo>
                    <a:pt x="6723" y="2072"/>
                  </a:lnTo>
                  <a:lnTo>
                    <a:pt x="6730" y="2072"/>
                  </a:lnTo>
                  <a:lnTo>
                    <a:pt x="6735" y="2072"/>
                  </a:lnTo>
                  <a:lnTo>
                    <a:pt x="6741" y="2072"/>
                  </a:lnTo>
                  <a:lnTo>
                    <a:pt x="6746" y="2072"/>
                  </a:lnTo>
                  <a:lnTo>
                    <a:pt x="6752" y="2072"/>
                  </a:lnTo>
                  <a:lnTo>
                    <a:pt x="6758" y="2072"/>
                  </a:lnTo>
                  <a:lnTo>
                    <a:pt x="6764" y="2073"/>
                  </a:lnTo>
                  <a:lnTo>
                    <a:pt x="6769" y="2073"/>
                  </a:lnTo>
                  <a:lnTo>
                    <a:pt x="6775" y="2073"/>
                  </a:lnTo>
                  <a:lnTo>
                    <a:pt x="6780" y="2073"/>
                  </a:lnTo>
                  <a:lnTo>
                    <a:pt x="6787" y="2073"/>
                  </a:lnTo>
                  <a:lnTo>
                    <a:pt x="6792" y="2073"/>
                  </a:lnTo>
                  <a:lnTo>
                    <a:pt x="6798" y="2073"/>
                  </a:lnTo>
                  <a:lnTo>
                    <a:pt x="6803" y="2074"/>
                  </a:lnTo>
                  <a:lnTo>
                    <a:pt x="6809" y="2074"/>
                  </a:lnTo>
                  <a:lnTo>
                    <a:pt x="6815" y="2074"/>
                  </a:lnTo>
                  <a:lnTo>
                    <a:pt x="6821" y="2074"/>
                  </a:lnTo>
                  <a:lnTo>
                    <a:pt x="6827" y="2074"/>
                  </a:lnTo>
                  <a:lnTo>
                    <a:pt x="6832" y="2074"/>
                  </a:lnTo>
                  <a:lnTo>
                    <a:pt x="6838" y="2074"/>
                  </a:lnTo>
                  <a:lnTo>
                    <a:pt x="6844" y="2075"/>
                  </a:lnTo>
                  <a:lnTo>
                    <a:pt x="6850" y="2075"/>
                  </a:lnTo>
                  <a:lnTo>
                    <a:pt x="6855" y="2075"/>
                  </a:lnTo>
                  <a:lnTo>
                    <a:pt x="6861" y="2075"/>
                  </a:lnTo>
                  <a:lnTo>
                    <a:pt x="6866" y="2075"/>
                  </a:lnTo>
                  <a:lnTo>
                    <a:pt x="6873" y="2075"/>
                  </a:lnTo>
                  <a:lnTo>
                    <a:pt x="6878" y="2075"/>
                  </a:lnTo>
                  <a:lnTo>
                    <a:pt x="6884" y="2077"/>
                  </a:lnTo>
                  <a:lnTo>
                    <a:pt x="6889" y="2077"/>
                  </a:lnTo>
                  <a:lnTo>
                    <a:pt x="6895" y="2077"/>
                  </a:lnTo>
                  <a:lnTo>
                    <a:pt x="6901" y="2077"/>
                  </a:lnTo>
                  <a:lnTo>
                    <a:pt x="6907" y="2077"/>
                  </a:lnTo>
                  <a:lnTo>
                    <a:pt x="6913" y="2077"/>
                  </a:lnTo>
                  <a:lnTo>
                    <a:pt x="6918" y="2077"/>
                  </a:lnTo>
                  <a:lnTo>
                    <a:pt x="6924" y="2077"/>
                  </a:lnTo>
                  <a:lnTo>
                    <a:pt x="6930" y="2078"/>
                  </a:lnTo>
                  <a:lnTo>
                    <a:pt x="6936" y="2078"/>
                  </a:lnTo>
                  <a:lnTo>
                    <a:pt x="6941" y="2078"/>
                  </a:lnTo>
                  <a:lnTo>
                    <a:pt x="6947" y="2078"/>
                  </a:lnTo>
                  <a:lnTo>
                    <a:pt x="6952" y="2078"/>
                  </a:lnTo>
                  <a:lnTo>
                    <a:pt x="6959" y="2078"/>
                  </a:lnTo>
                  <a:lnTo>
                    <a:pt x="6964" y="2078"/>
                  </a:lnTo>
                  <a:lnTo>
                    <a:pt x="6970" y="2078"/>
                  </a:lnTo>
                  <a:lnTo>
                    <a:pt x="6975" y="2079"/>
                  </a:lnTo>
                  <a:lnTo>
                    <a:pt x="6981" y="2079"/>
                  </a:lnTo>
                  <a:lnTo>
                    <a:pt x="6987" y="2079"/>
                  </a:lnTo>
                  <a:lnTo>
                    <a:pt x="6993" y="2079"/>
                  </a:lnTo>
                  <a:lnTo>
                    <a:pt x="6998" y="2079"/>
                  </a:lnTo>
                  <a:lnTo>
                    <a:pt x="7004" y="2079"/>
                  </a:lnTo>
                  <a:lnTo>
                    <a:pt x="7010" y="2079"/>
                  </a:lnTo>
                  <a:lnTo>
                    <a:pt x="7016" y="2079"/>
                  </a:lnTo>
                  <a:lnTo>
                    <a:pt x="7022" y="2080"/>
                  </a:lnTo>
                  <a:lnTo>
                    <a:pt x="7027" y="2080"/>
                  </a:lnTo>
                  <a:lnTo>
                    <a:pt x="7033" y="2080"/>
                  </a:lnTo>
                  <a:lnTo>
                    <a:pt x="7038" y="2080"/>
                  </a:lnTo>
                  <a:lnTo>
                    <a:pt x="7045" y="2080"/>
                  </a:lnTo>
                  <a:lnTo>
                    <a:pt x="7050" y="2080"/>
                  </a:lnTo>
                  <a:lnTo>
                    <a:pt x="7056" y="2080"/>
                  </a:lnTo>
                  <a:lnTo>
                    <a:pt x="7061" y="2080"/>
                  </a:lnTo>
                  <a:lnTo>
                    <a:pt x="7067" y="2080"/>
                  </a:lnTo>
                  <a:lnTo>
                    <a:pt x="7073" y="2081"/>
                  </a:lnTo>
                  <a:lnTo>
                    <a:pt x="7079" y="2081"/>
                  </a:lnTo>
                  <a:lnTo>
                    <a:pt x="7084" y="2081"/>
                  </a:lnTo>
                  <a:lnTo>
                    <a:pt x="7090" y="2081"/>
                  </a:lnTo>
                  <a:lnTo>
                    <a:pt x="7096" y="2081"/>
                  </a:lnTo>
                  <a:lnTo>
                    <a:pt x="7102" y="2081"/>
                  </a:lnTo>
                  <a:lnTo>
                    <a:pt x="7108" y="2081"/>
                  </a:lnTo>
                  <a:lnTo>
                    <a:pt x="7113" y="2081"/>
                  </a:lnTo>
                  <a:lnTo>
                    <a:pt x="7119" y="2081"/>
                  </a:lnTo>
                  <a:lnTo>
                    <a:pt x="7124" y="2082"/>
                  </a:lnTo>
                  <a:lnTo>
                    <a:pt x="7131" y="2082"/>
                  </a:lnTo>
                  <a:lnTo>
                    <a:pt x="7136" y="2082"/>
                  </a:lnTo>
                  <a:lnTo>
                    <a:pt x="7142" y="2082"/>
                  </a:lnTo>
                  <a:lnTo>
                    <a:pt x="7147" y="2082"/>
                  </a:lnTo>
                  <a:lnTo>
                    <a:pt x="7153" y="2082"/>
                  </a:lnTo>
                  <a:lnTo>
                    <a:pt x="7159" y="2082"/>
                  </a:lnTo>
                  <a:lnTo>
                    <a:pt x="7165" y="2082"/>
                  </a:lnTo>
                  <a:lnTo>
                    <a:pt x="7170" y="2082"/>
                  </a:lnTo>
                  <a:lnTo>
                    <a:pt x="7176" y="2083"/>
                  </a:lnTo>
                  <a:lnTo>
                    <a:pt x="7181" y="2083"/>
                  </a:lnTo>
                  <a:lnTo>
                    <a:pt x="7188" y="2083"/>
                  </a:lnTo>
                  <a:lnTo>
                    <a:pt x="7194" y="2083"/>
                  </a:lnTo>
                  <a:lnTo>
                    <a:pt x="7199" y="2083"/>
                  </a:lnTo>
                  <a:lnTo>
                    <a:pt x="7205" y="2083"/>
                  </a:lnTo>
                  <a:lnTo>
                    <a:pt x="7210" y="2083"/>
                  </a:lnTo>
                  <a:lnTo>
                    <a:pt x="7217" y="2083"/>
                  </a:lnTo>
                  <a:lnTo>
                    <a:pt x="7222" y="2083"/>
                  </a:lnTo>
                  <a:lnTo>
                    <a:pt x="7228" y="2083"/>
                  </a:lnTo>
                  <a:lnTo>
                    <a:pt x="7233" y="2084"/>
                  </a:lnTo>
                  <a:lnTo>
                    <a:pt x="7239" y="2084"/>
                  </a:lnTo>
                  <a:lnTo>
                    <a:pt x="7245" y="2084"/>
                  </a:lnTo>
                  <a:lnTo>
                    <a:pt x="7251" y="2084"/>
                  </a:lnTo>
                  <a:lnTo>
                    <a:pt x="7256" y="2084"/>
                  </a:lnTo>
                  <a:lnTo>
                    <a:pt x="7262" y="2084"/>
                  </a:lnTo>
                  <a:lnTo>
                    <a:pt x="7267" y="2084"/>
                  </a:lnTo>
                  <a:lnTo>
                    <a:pt x="7274" y="2084"/>
                  </a:lnTo>
                  <a:lnTo>
                    <a:pt x="7280" y="2084"/>
                  </a:lnTo>
                  <a:lnTo>
                    <a:pt x="7285" y="2084"/>
                  </a:lnTo>
                  <a:lnTo>
                    <a:pt x="7291" y="2085"/>
                  </a:lnTo>
                  <a:lnTo>
                    <a:pt x="7296" y="2085"/>
                  </a:lnTo>
                  <a:lnTo>
                    <a:pt x="7303" y="2085"/>
                  </a:lnTo>
                  <a:lnTo>
                    <a:pt x="7308" y="2085"/>
                  </a:lnTo>
                  <a:lnTo>
                    <a:pt x="7314" y="2085"/>
                  </a:lnTo>
                  <a:lnTo>
                    <a:pt x="7319" y="2085"/>
                  </a:lnTo>
                  <a:lnTo>
                    <a:pt x="7325" y="2085"/>
                  </a:lnTo>
                  <a:lnTo>
                    <a:pt x="7331" y="2085"/>
                  </a:lnTo>
                  <a:lnTo>
                    <a:pt x="7337" y="2085"/>
                  </a:lnTo>
                  <a:lnTo>
                    <a:pt x="7342" y="2085"/>
                  </a:lnTo>
                  <a:lnTo>
                    <a:pt x="7348" y="2085"/>
                  </a:lnTo>
                  <a:lnTo>
                    <a:pt x="7353" y="2086"/>
                  </a:lnTo>
                  <a:lnTo>
                    <a:pt x="7360" y="2086"/>
                  </a:lnTo>
                  <a:lnTo>
                    <a:pt x="7365" y="2086"/>
                  </a:lnTo>
                  <a:lnTo>
                    <a:pt x="7371" y="2086"/>
                  </a:lnTo>
                  <a:lnTo>
                    <a:pt x="7377" y="2086"/>
                  </a:lnTo>
                  <a:lnTo>
                    <a:pt x="7382" y="2086"/>
                  </a:lnTo>
                  <a:lnTo>
                    <a:pt x="7389" y="2086"/>
                  </a:lnTo>
                  <a:lnTo>
                    <a:pt x="7394" y="2086"/>
                  </a:lnTo>
                  <a:lnTo>
                    <a:pt x="7400" y="2086"/>
                  </a:lnTo>
                  <a:lnTo>
                    <a:pt x="7405" y="2086"/>
                  </a:lnTo>
                  <a:lnTo>
                    <a:pt x="7411" y="2086"/>
                  </a:lnTo>
                  <a:lnTo>
                    <a:pt x="7417" y="2086"/>
                  </a:lnTo>
                  <a:lnTo>
                    <a:pt x="7423" y="2087"/>
                  </a:lnTo>
                  <a:lnTo>
                    <a:pt x="7428" y="2087"/>
                  </a:lnTo>
                  <a:lnTo>
                    <a:pt x="7434" y="2087"/>
                  </a:lnTo>
                  <a:lnTo>
                    <a:pt x="7439" y="2087"/>
                  </a:lnTo>
                  <a:lnTo>
                    <a:pt x="7446" y="2087"/>
                  </a:lnTo>
                  <a:lnTo>
                    <a:pt x="7451" y="2087"/>
                  </a:lnTo>
                  <a:lnTo>
                    <a:pt x="7457" y="2087"/>
                  </a:lnTo>
                  <a:lnTo>
                    <a:pt x="7463" y="2087"/>
                  </a:lnTo>
                  <a:lnTo>
                    <a:pt x="7468" y="2087"/>
                  </a:lnTo>
                  <a:lnTo>
                    <a:pt x="7475" y="2087"/>
                  </a:lnTo>
                  <a:lnTo>
                    <a:pt x="7480" y="2087"/>
                  </a:lnTo>
                  <a:lnTo>
                    <a:pt x="7486" y="2088"/>
                  </a:lnTo>
                  <a:lnTo>
                    <a:pt x="7491" y="2088"/>
                  </a:lnTo>
                  <a:lnTo>
                    <a:pt x="7497" y="2088"/>
                  </a:lnTo>
                  <a:lnTo>
                    <a:pt x="7503" y="2088"/>
                  </a:lnTo>
                  <a:lnTo>
                    <a:pt x="7509" y="2088"/>
                  </a:lnTo>
                  <a:lnTo>
                    <a:pt x="7514" y="2088"/>
                  </a:lnTo>
                  <a:lnTo>
                    <a:pt x="7520" y="2088"/>
                  </a:lnTo>
                  <a:lnTo>
                    <a:pt x="7525" y="2088"/>
                  </a:lnTo>
                  <a:lnTo>
                    <a:pt x="7532" y="2088"/>
                  </a:lnTo>
                  <a:lnTo>
                    <a:pt x="7537" y="2088"/>
                  </a:lnTo>
                  <a:lnTo>
                    <a:pt x="7543" y="2088"/>
                  </a:lnTo>
                  <a:lnTo>
                    <a:pt x="7548" y="2088"/>
                  </a:lnTo>
                  <a:lnTo>
                    <a:pt x="7554" y="2088"/>
                  </a:lnTo>
                  <a:lnTo>
                    <a:pt x="7561" y="2089"/>
                  </a:lnTo>
                  <a:lnTo>
                    <a:pt x="7566" y="2089"/>
                  </a:lnTo>
                  <a:lnTo>
                    <a:pt x="7572" y="2089"/>
                  </a:lnTo>
                  <a:lnTo>
                    <a:pt x="7577" y="2089"/>
                  </a:lnTo>
                  <a:lnTo>
                    <a:pt x="7583" y="2089"/>
                  </a:lnTo>
                  <a:lnTo>
                    <a:pt x="7589" y="2089"/>
                  </a:lnTo>
                  <a:lnTo>
                    <a:pt x="7595" y="2089"/>
                  </a:lnTo>
                  <a:lnTo>
                    <a:pt x="7600" y="2089"/>
                  </a:lnTo>
                  <a:lnTo>
                    <a:pt x="7606" y="2089"/>
                  </a:lnTo>
                  <a:lnTo>
                    <a:pt x="7611" y="2089"/>
                  </a:lnTo>
                  <a:lnTo>
                    <a:pt x="7618" y="2089"/>
                  </a:lnTo>
                  <a:lnTo>
                    <a:pt x="7623" y="2089"/>
                  </a:lnTo>
                  <a:lnTo>
                    <a:pt x="7629" y="2089"/>
                  </a:lnTo>
                  <a:lnTo>
                    <a:pt x="7634" y="2090"/>
                  </a:lnTo>
                  <a:lnTo>
                    <a:pt x="7640" y="2090"/>
                  </a:lnTo>
                  <a:lnTo>
                    <a:pt x="7647" y="2090"/>
                  </a:lnTo>
                  <a:lnTo>
                    <a:pt x="7652" y="2090"/>
                  </a:lnTo>
                  <a:lnTo>
                    <a:pt x="7658" y="2090"/>
                  </a:lnTo>
                  <a:lnTo>
                    <a:pt x="7663" y="2090"/>
                  </a:lnTo>
                  <a:lnTo>
                    <a:pt x="7669" y="2090"/>
                  </a:lnTo>
                  <a:lnTo>
                    <a:pt x="7675" y="2090"/>
                  </a:lnTo>
                  <a:lnTo>
                    <a:pt x="7681" y="2090"/>
                  </a:lnTo>
                  <a:lnTo>
                    <a:pt x="7686" y="2090"/>
                  </a:lnTo>
                  <a:lnTo>
                    <a:pt x="7692" y="2090"/>
                  </a:lnTo>
                  <a:lnTo>
                    <a:pt x="7697" y="2090"/>
                  </a:lnTo>
                  <a:lnTo>
                    <a:pt x="7704" y="2090"/>
                  </a:lnTo>
                  <a:lnTo>
                    <a:pt x="7709" y="2090"/>
                  </a:lnTo>
                  <a:lnTo>
                    <a:pt x="7715" y="2090"/>
                  </a:lnTo>
                  <a:lnTo>
                    <a:pt x="7720" y="2091"/>
                  </a:lnTo>
                  <a:lnTo>
                    <a:pt x="7726" y="2091"/>
                  </a:lnTo>
                  <a:lnTo>
                    <a:pt x="7732" y="2091"/>
                  </a:lnTo>
                  <a:lnTo>
                    <a:pt x="7738" y="2091"/>
                  </a:lnTo>
                  <a:lnTo>
                    <a:pt x="7744" y="2091"/>
                  </a:lnTo>
                  <a:lnTo>
                    <a:pt x="7749" y="2091"/>
                  </a:lnTo>
                  <a:lnTo>
                    <a:pt x="7755" y="2091"/>
                  </a:lnTo>
                  <a:lnTo>
                    <a:pt x="7761" y="2091"/>
                  </a:lnTo>
                  <a:lnTo>
                    <a:pt x="7767" y="2091"/>
                  </a:lnTo>
                  <a:lnTo>
                    <a:pt x="7772" y="2091"/>
                  </a:lnTo>
                  <a:lnTo>
                    <a:pt x="7778" y="2091"/>
                  </a:lnTo>
                  <a:lnTo>
                    <a:pt x="7783" y="2091"/>
                  </a:lnTo>
                  <a:lnTo>
                    <a:pt x="7790" y="2091"/>
                  </a:lnTo>
                  <a:lnTo>
                    <a:pt x="7795" y="2091"/>
                  </a:lnTo>
                  <a:lnTo>
                    <a:pt x="7801" y="2091"/>
                  </a:lnTo>
                  <a:lnTo>
                    <a:pt x="7806" y="2092"/>
                  </a:lnTo>
                  <a:lnTo>
                    <a:pt x="7812" y="2092"/>
                  </a:lnTo>
                  <a:lnTo>
                    <a:pt x="7818" y="2092"/>
                  </a:lnTo>
                  <a:lnTo>
                    <a:pt x="7824" y="2092"/>
                  </a:lnTo>
                  <a:lnTo>
                    <a:pt x="7830" y="2092"/>
                  </a:lnTo>
                  <a:lnTo>
                    <a:pt x="7835" y="2092"/>
                  </a:lnTo>
                  <a:lnTo>
                    <a:pt x="7841" y="2092"/>
                  </a:lnTo>
                  <a:lnTo>
                    <a:pt x="7847" y="2092"/>
                  </a:lnTo>
                  <a:lnTo>
                    <a:pt x="7853" y="2092"/>
                  </a:lnTo>
                  <a:lnTo>
                    <a:pt x="7858" y="2092"/>
                  </a:lnTo>
                  <a:lnTo>
                    <a:pt x="7864" y="2092"/>
                  </a:lnTo>
                  <a:lnTo>
                    <a:pt x="7869" y="2092"/>
                  </a:lnTo>
                  <a:lnTo>
                    <a:pt x="7876" y="2092"/>
                  </a:lnTo>
                  <a:lnTo>
                    <a:pt x="7881" y="2092"/>
                  </a:lnTo>
                  <a:lnTo>
                    <a:pt x="7887" y="2092"/>
                  </a:lnTo>
                  <a:lnTo>
                    <a:pt x="7892" y="2092"/>
                  </a:lnTo>
                  <a:lnTo>
                    <a:pt x="7898" y="2093"/>
                  </a:lnTo>
                  <a:lnTo>
                    <a:pt x="7904" y="2093"/>
                  </a:lnTo>
                  <a:lnTo>
                    <a:pt x="7910" y="2093"/>
                  </a:lnTo>
                  <a:lnTo>
                    <a:pt x="7915" y="2093"/>
                  </a:lnTo>
                  <a:lnTo>
                    <a:pt x="7921" y="2093"/>
                  </a:lnTo>
                  <a:lnTo>
                    <a:pt x="7928" y="2093"/>
                  </a:lnTo>
                  <a:lnTo>
                    <a:pt x="7933" y="2093"/>
                  </a:lnTo>
                  <a:lnTo>
                    <a:pt x="7939" y="2093"/>
                  </a:lnTo>
                  <a:lnTo>
                    <a:pt x="7944" y="2093"/>
                  </a:lnTo>
                  <a:lnTo>
                    <a:pt x="7950" y="2093"/>
                  </a:lnTo>
                  <a:lnTo>
                    <a:pt x="7955" y="2093"/>
                  </a:lnTo>
                  <a:lnTo>
                    <a:pt x="7962" y="2093"/>
                  </a:lnTo>
                  <a:lnTo>
                    <a:pt x="7967" y="2093"/>
                  </a:lnTo>
                  <a:lnTo>
                    <a:pt x="7973" y="2093"/>
                  </a:lnTo>
                  <a:lnTo>
                    <a:pt x="7978" y="2093"/>
                  </a:lnTo>
                  <a:lnTo>
                    <a:pt x="7984" y="2093"/>
                  </a:lnTo>
                  <a:lnTo>
                    <a:pt x="7990" y="2093"/>
                  </a:lnTo>
                  <a:lnTo>
                    <a:pt x="7996" y="2093"/>
                  </a:lnTo>
                  <a:lnTo>
                    <a:pt x="8001" y="2094"/>
                  </a:lnTo>
                  <a:lnTo>
                    <a:pt x="8007" y="2094"/>
                  </a:lnTo>
                  <a:lnTo>
                    <a:pt x="8012" y="2094"/>
                  </a:lnTo>
                  <a:lnTo>
                    <a:pt x="8019" y="2094"/>
                  </a:lnTo>
                  <a:lnTo>
                    <a:pt x="8025" y="2094"/>
                  </a:lnTo>
                  <a:lnTo>
                    <a:pt x="8030" y="2094"/>
                  </a:lnTo>
                  <a:lnTo>
                    <a:pt x="8036" y="2094"/>
                  </a:lnTo>
                  <a:lnTo>
                    <a:pt x="8041" y="2094"/>
                  </a:lnTo>
                  <a:lnTo>
                    <a:pt x="8048" y="2094"/>
                  </a:lnTo>
                  <a:lnTo>
                    <a:pt x="8053" y="2094"/>
                  </a:lnTo>
                  <a:lnTo>
                    <a:pt x="8059" y="2094"/>
                  </a:lnTo>
                  <a:lnTo>
                    <a:pt x="8064" y="2094"/>
                  </a:lnTo>
                  <a:lnTo>
                    <a:pt x="8071" y="2094"/>
                  </a:lnTo>
                  <a:lnTo>
                    <a:pt x="8076" y="2094"/>
                  </a:lnTo>
                  <a:lnTo>
                    <a:pt x="8082" y="2094"/>
                  </a:lnTo>
                  <a:lnTo>
                    <a:pt x="8087" y="2094"/>
                  </a:lnTo>
                  <a:lnTo>
                    <a:pt x="8093" y="2094"/>
                  </a:lnTo>
                  <a:lnTo>
                    <a:pt x="8098" y="2094"/>
                  </a:lnTo>
                  <a:lnTo>
                    <a:pt x="8105" y="2094"/>
                  </a:lnTo>
                  <a:lnTo>
                    <a:pt x="8111" y="2095"/>
                  </a:lnTo>
                  <a:lnTo>
                    <a:pt x="8116" y="2095"/>
                  </a:lnTo>
                  <a:lnTo>
                    <a:pt x="8122" y="2095"/>
                  </a:lnTo>
                  <a:lnTo>
                    <a:pt x="8128" y="2095"/>
                  </a:lnTo>
                  <a:lnTo>
                    <a:pt x="8134" y="2095"/>
                  </a:lnTo>
                  <a:lnTo>
                    <a:pt x="8139" y="2095"/>
                  </a:lnTo>
                  <a:lnTo>
                    <a:pt x="8145" y="2095"/>
                  </a:lnTo>
                  <a:lnTo>
                    <a:pt x="8150" y="2095"/>
                  </a:lnTo>
                  <a:lnTo>
                    <a:pt x="8157" y="2095"/>
                  </a:lnTo>
                  <a:lnTo>
                    <a:pt x="8162" y="2095"/>
                  </a:lnTo>
                  <a:lnTo>
                    <a:pt x="8168" y="2095"/>
                  </a:lnTo>
                  <a:lnTo>
                    <a:pt x="8173" y="2095"/>
                  </a:lnTo>
                  <a:lnTo>
                    <a:pt x="8179" y="2095"/>
                  </a:lnTo>
                  <a:lnTo>
                    <a:pt x="8185" y="2095"/>
                  </a:lnTo>
                  <a:lnTo>
                    <a:pt x="8191" y="2095"/>
                  </a:lnTo>
                  <a:lnTo>
                    <a:pt x="8196" y="2095"/>
                  </a:lnTo>
                  <a:lnTo>
                    <a:pt x="8202" y="2095"/>
                  </a:lnTo>
                  <a:lnTo>
                    <a:pt x="8208" y="2095"/>
                  </a:lnTo>
                  <a:lnTo>
                    <a:pt x="8214" y="2095"/>
                  </a:lnTo>
                  <a:lnTo>
                    <a:pt x="8220" y="2095"/>
                  </a:lnTo>
                  <a:lnTo>
                    <a:pt x="8225" y="2095"/>
                  </a:lnTo>
                  <a:lnTo>
                    <a:pt x="8231" y="2095"/>
                  </a:lnTo>
                  <a:lnTo>
                    <a:pt x="8236" y="2096"/>
                  </a:lnTo>
                  <a:lnTo>
                    <a:pt x="8243" y="2096"/>
                  </a:lnTo>
                  <a:lnTo>
                    <a:pt x="8248" y="2096"/>
                  </a:lnTo>
                  <a:lnTo>
                    <a:pt x="8254" y="2096"/>
                  </a:lnTo>
                  <a:lnTo>
                    <a:pt x="8259" y="2096"/>
                  </a:lnTo>
                  <a:lnTo>
                    <a:pt x="8265" y="2096"/>
                  </a:lnTo>
                  <a:lnTo>
                    <a:pt x="8271" y="2096"/>
                  </a:lnTo>
                  <a:lnTo>
                    <a:pt x="8277" y="2096"/>
                  </a:lnTo>
                  <a:lnTo>
                    <a:pt x="8282" y="2096"/>
                  </a:lnTo>
                  <a:lnTo>
                    <a:pt x="8288" y="2096"/>
                  </a:lnTo>
                  <a:lnTo>
                    <a:pt x="8294" y="2096"/>
                  </a:lnTo>
                  <a:lnTo>
                    <a:pt x="8300" y="2096"/>
                  </a:lnTo>
                  <a:lnTo>
                    <a:pt x="8306" y="2096"/>
                  </a:lnTo>
                  <a:lnTo>
                    <a:pt x="8311" y="2096"/>
                  </a:lnTo>
                  <a:lnTo>
                    <a:pt x="8317" y="2096"/>
                  </a:lnTo>
                  <a:lnTo>
                    <a:pt x="8322" y="2096"/>
                  </a:lnTo>
                  <a:lnTo>
                    <a:pt x="8329" y="2096"/>
                  </a:lnTo>
                  <a:lnTo>
                    <a:pt x="8334" y="2096"/>
                  </a:lnTo>
                  <a:lnTo>
                    <a:pt x="8340" y="2096"/>
                  </a:lnTo>
                  <a:lnTo>
                    <a:pt x="8345" y="2096"/>
                  </a:lnTo>
                  <a:lnTo>
                    <a:pt x="8351" y="2096"/>
                  </a:lnTo>
                  <a:lnTo>
                    <a:pt x="8357" y="2096"/>
                  </a:lnTo>
                  <a:lnTo>
                    <a:pt x="8363" y="2096"/>
                  </a:lnTo>
                  <a:lnTo>
                    <a:pt x="8368" y="2097"/>
                  </a:lnTo>
                  <a:lnTo>
                    <a:pt x="8374" y="2097"/>
                  </a:lnTo>
                  <a:lnTo>
                    <a:pt x="8379" y="2097"/>
                  </a:lnTo>
                  <a:lnTo>
                    <a:pt x="8386" y="2097"/>
                  </a:lnTo>
                  <a:lnTo>
                    <a:pt x="8392" y="2097"/>
                  </a:lnTo>
                  <a:lnTo>
                    <a:pt x="8397" y="2097"/>
                  </a:lnTo>
                  <a:lnTo>
                    <a:pt x="8403" y="2097"/>
                  </a:lnTo>
                  <a:lnTo>
                    <a:pt x="8408" y="2097"/>
                  </a:lnTo>
                  <a:lnTo>
                    <a:pt x="8415" y="2097"/>
                  </a:lnTo>
                  <a:lnTo>
                    <a:pt x="8420" y="2097"/>
                  </a:lnTo>
                  <a:lnTo>
                    <a:pt x="8426" y="2097"/>
                  </a:lnTo>
                  <a:lnTo>
                    <a:pt x="8431" y="2097"/>
                  </a:lnTo>
                  <a:lnTo>
                    <a:pt x="8437" y="2097"/>
                  </a:lnTo>
                  <a:lnTo>
                    <a:pt x="8443" y="2097"/>
                  </a:lnTo>
                  <a:lnTo>
                    <a:pt x="8449" y="2097"/>
                  </a:lnTo>
                  <a:lnTo>
                    <a:pt x="8454" y="2097"/>
                  </a:lnTo>
                  <a:lnTo>
                    <a:pt x="8460" y="2097"/>
                  </a:lnTo>
                  <a:lnTo>
                    <a:pt x="8465" y="2097"/>
                  </a:lnTo>
                  <a:lnTo>
                    <a:pt x="8472" y="2097"/>
                  </a:lnTo>
                  <a:lnTo>
                    <a:pt x="8478" y="2097"/>
                  </a:lnTo>
                  <a:lnTo>
                    <a:pt x="8483" y="2097"/>
                  </a:lnTo>
                  <a:lnTo>
                    <a:pt x="8489" y="2097"/>
                  </a:lnTo>
                  <a:lnTo>
                    <a:pt x="8494" y="2097"/>
                  </a:lnTo>
                  <a:lnTo>
                    <a:pt x="8501" y="2097"/>
                  </a:lnTo>
                  <a:lnTo>
                    <a:pt x="8506" y="2097"/>
                  </a:lnTo>
                  <a:lnTo>
                    <a:pt x="8512" y="2097"/>
                  </a:lnTo>
                  <a:lnTo>
                    <a:pt x="8517" y="2098"/>
                  </a:lnTo>
                  <a:lnTo>
                    <a:pt x="8523" y="2098"/>
                  </a:lnTo>
                  <a:lnTo>
                    <a:pt x="8529" y="2098"/>
                  </a:lnTo>
                  <a:lnTo>
                    <a:pt x="8535" y="2098"/>
                  </a:lnTo>
                  <a:lnTo>
                    <a:pt x="8540" y="2098"/>
                  </a:lnTo>
                  <a:lnTo>
                    <a:pt x="8546" y="2098"/>
                  </a:lnTo>
                  <a:lnTo>
                    <a:pt x="8551" y="2098"/>
                  </a:lnTo>
                  <a:lnTo>
                    <a:pt x="8558" y="2098"/>
                  </a:lnTo>
                  <a:lnTo>
                    <a:pt x="8563" y="2098"/>
                  </a:lnTo>
                  <a:lnTo>
                    <a:pt x="8569" y="2098"/>
                  </a:lnTo>
                  <a:lnTo>
                    <a:pt x="8575" y="2098"/>
                  </a:lnTo>
                  <a:lnTo>
                    <a:pt x="8580" y="2098"/>
                  </a:lnTo>
                  <a:lnTo>
                    <a:pt x="8587" y="2098"/>
                  </a:lnTo>
                  <a:lnTo>
                    <a:pt x="8592" y="2098"/>
                  </a:lnTo>
                  <a:lnTo>
                    <a:pt x="8598" y="2098"/>
                  </a:lnTo>
                </a:path>
              </a:pathLst>
            </a:custGeom>
            <a:solidFill>
              <a:srgbClr val="FFEBD7">
                <a:alpha val="0"/>
              </a:srgbClr>
            </a:solidFill>
            <a:ln w="0">
              <a:solidFill>
                <a:srgbClr val="008000"/>
              </a:solidFill>
              <a:prstDash val="sysDashDot"/>
              <a:round/>
              <a:headEnd/>
              <a:tailEnd/>
            </a:ln>
          </p:spPr>
          <p:txBody>
            <a:bodyPr/>
            <a:lstStyle/>
            <a:p>
              <a:endParaRPr lang="en-US" dirty="0"/>
            </a:p>
          </p:txBody>
        </p:sp>
        <p:sp>
          <p:nvSpPr>
            <p:cNvPr id="114762" name="Freeform 74"/>
            <p:cNvSpPr>
              <a:spLocks/>
            </p:cNvSpPr>
            <p:nvPr/>
          </p:nvSpPr>
          <p:spPr bwMode="auto">
            <a:xfrm>
              <a:off x="3605" y="730"/>
              <a:ext cx="955" cy="149"/>
            </a:xfrm>
            <a:custGeom>
              <a:avLst/>
              <a:gdLst/>
              <a:ahLst/>
              <a:cxnLst>
                <a:cxn ang="0">
                  <a:pos x="132" y="1228"/>
                </a:cxn>
                <a:cxn ang="0">
                  <a:pos x="269" y="1047"/>
                </a:cxn>
                <a:cxn ang="0">
                  <a:pos x="407" y="857"/>
                </a:cxn>
                <a:cxn ang="0">
                  <a:pos x="544" y="675"/>
                </a:cxn>
                <a:cxn ang="0">
                  <a:pos x="682" y="514"/>
                </a:cxn>
                <a:cxn ang="0">
                  <a:pos x="820" y="374"/>
                </a:cxn>
                <a:cxn ang="0">
                  <a:pos x="957" y="259"/>
                </a:cxn>
                <a:cxn ang="0">
                  <a:pos x="1094" y="167"/>
                </a:cxn>
                <a:cxn ang="0">
                  <a:pos x="1232" y="97"/>
                </a:cxn>
                <a:cxn ang="0">
                  <a:pos x="1370" y="47"/>
                </a:cxn>
                <a:cxn ang="0">
                  <a:pos x="1508" y="16"/>
                </a:cxn>
                <a:cxn ang="0">
                  <a:pos x="1645" y="2"/>
                </a:cxn>
                <a:cxn ang="0">
                  <a:pos x="1782" y="2"/>
                </a:cxn>
                <a:cxn ang="0">
                  <a:pos x="1920" y="13"/>
                </a:cxn>
                <a:cxn ang="0">
                  <a:pos x="2058" y="34"/>
                </a:cxn>
                <a:cxn ang="0">
                  <a:pos x="2195" y="64"/>
                </a:cxn>
                <a:cxn ang="0">
                  <a:pos x="2333" y="100"/>
                </a:cxn>
                <a:cxn ang="0">
                  <a:pos x="2470" y="142"/>
                </a:cxn>
                <a:cxn ang="0">
                  <a:pos x="2608" y="187"/>
                </a:cxn>
                <a:cxn ang="0">
                  <a:pos x="2745" y="236"/>
                </a:cxn>
                <a:cxn ang="0">
                  <a:pos x="2883" y="287"/>
                </a:cxn>
                <a:cxn ang="0">
                  <a:pos x="3021" y="338"/>
                </a:cxn>
                <a:cxn ang="0">
                  <a:pos x="3159" y="389"/>
                </a:cxn>
                <a:cxn ang="0">
                  <a:pos x="3295" y="442"/>
                </a:cxn>
                <a:cxn ang="0">
                  <a:pos x="3433" y="493"/>
                </a:cxn>
                <a:cxn ang="0">
                  <a:pos x="3571" y="544"/>
                </a:cxn>
                <a:cxn ang="0">
                  <a:pos x="3709" y="592"/>
                </a:cxn>
                <a:cxn ang="0">
                  <a:pos x="3846" y="640"/>
                </a:cxn>
                <a:cxn ang="0">
                  <a:pos x="3983" y="686"/>
                </a:cxn>
                <a:cxn ang="0">
                  <a:pos x="4121" y="729"/>
                </a:cxn>
                <a:cxn ang="0">
                  <a:pos x="4259" y="771"/>
                </a:cxn>
                <a:cxn ang="0">
                  <a:pos x="4396" y="811"/>
                </a:cxn>
                <a:cxn ang="0">
                  <a:pos x="4534" y="848"/>
                </a:cxn>
                <a:cxn ang="0">
                  <a:pos x="4671" y="885"/>
                </a:cxn>
                <a:cxn ang="0">
                  <a:pos x="4809" y="918"/>
                </a:cxn>
                <a:cxn ang="0">
                  <a:pos x="4946" y="950"/>
                </a:cxn>
                <a:cxn ang="0">
                  <a:pos x="5084" y="979"/>
                </a:cxn>
                <a:cxn ang="0">
                  <a:pos x="5222" y="1007"/>
                </a:cxn>
                <a:cxn ang="0">
                  <a:pos x="5360" y="1033"/>
                </a:cxn>
                <a:cxn ang="0">
                  <a:pos x="5496" y="1058"/>
                </a:cxn>
                <a:cxn ang="0">
                  <a:pos x="5634" y="1080"/>
                </a:cxn>
                <a:cxn ang="0">
                  <a:pos x="5772" y="1101"/>
                </a:cxn>
                <a:cxn ang="0">
                  <a:pos x="5910" y="1121"/>
                </a:cxn>
                <a:cxn ang="0">
                  <a:pos x="6047" y="1138"/>
                </a:cxn>
                <a:cxn ang="0">
                  <a:pos x="6184" y="1156"/>
                </a:cxn>
                <a:cxn ang="0">
                  <a:pos x="6322" y="1171"/>
                </a:cxn>
                <a:cxn ang="0">
                  <a:pos x="6460" y="1185"/>
                </a:cxn>
                <a:cxn ang="0">
                  <a:pos x="6597" y="1199"/>
                </a:cxn>
                <a:cxn ang="0">
                  <a:pos x="6735" y="1211"/>
                </a:cxn>
                <a:cxn ang="0">
                  <a:pos x="6873" y="1222"/>
                </a:cxn>
                <a:cxn ang="0">
                  <a:pos x="7010" y="1233"/>
                </a:cxn>
                <a:cxn ang="0">
                  <a:pos x="7147" y="1242"/>
                </a:cxn>
                <a:cxn ang="0">
                  <a:pos x="7285" y="1250"/>
                </a:cxn>
                <a:cxn ang="0">
                  <a:pos x="7423" y="1259"/>
                </a:cxn>
                <a:cxn ang="0">
                  <a:pos x="7561" y="1266"/>
                </a:cxn>
                <a:cxn ang="0">
                  <a:pos x="7697" y="1273"/>
                </a:cxn>
                <a:cxn ang="0">
                  <a:pos x="7835" y="1278"/>
                </a:cxn>
                <a:cxn ang="0">
                  <a:pos x="7973" y="1285"/>
                </a:cxn>
                <a:cxn ang="0">
                  <a:pos x="8111" y="1290"/>
                </a:cxn>
                <a:cxn ang="0">
                  <a:pos x="8248" y="1294"/>
                </a:cxn>
                <a:cxn ang="0">
                  <a:pos x="8386" y="1299"/>
                </a:cxn>
                <a:cxn ang="0">
                  <a:pos x="8523" y="1302"/>
                </a:cxn>
              </a:cxnLst>
              <a:rect l="0" t="0" r="r" b="b"/>
              <a:pathLst>
                <a:path w="8598" h="1342">
                  <a:moveTo>
                    <a:pt x="0" y="1342"/>
                  </a:moveTo>
                  <a:lnTo>
                    <a:pt x="5" y="1340"/>
                  </a:lnTo>
                  <a:lnTo>
                    <a:pt x="11" y="1338"/>
                  </a:lnTo>
                  <a:lnTo>
                    <a:pt x="16" y="1335"/>
                  </a:lnTo>
                  <a:lnTo>
                    <a:pt x="23" y="1332"/>
                  </a:lnTo>
                  <a:lnTo>
                    <a:pt x="29" y="1329"/>
                  </a:lnTo>
                  <a:lnTo>
                    <a:pt x="34" y="1325"/>
                  </a:lnTo>
                  <a:lnTo>
                    <a:pt x="40" y="1321"/>
                  </a:lnTo>
                  <a:lnTo>
                    <a:pt x="46" y="1317"/>
                  </a:lnTo>
                  <a:lnTo>
                    <a:pt x="52" y="1311"/>
                  </a:lnTo>
                  <a:lnTo>
                    <a:pt x="57" y="1307"/>
                  </a:lnTo>
                  <a:lnTo>
                    <a:pt x="63" y="1302"/>
                  </a:lnTo>
                  <a:lnTo>
                    <a:pt x="68" y="1296"/>
                  </a:lnTo>
                  <a:lnTo>
                    <a:pt x="75" y="1291"/>
                  </a:lnTo>
                  <a:lnTo>
                    <a:pt x="80" y="1286"/>
                  </a:lnTo>
                  <a:lnTo>
                    <a:pt x="86" y="1279"/>
                  </a:lnTo>
                  <a:lnTo>
                    <a:pt x="91" y="1273"/>
                  </a:lnTo>
                  <a:lnTo>
                    <a:pt x="97" y="1267"/>
                  </a:lnTo>
                  <a:lnTo>
                    <a:pt x="103" y="1261"/>
                  </a:lnTo>
                  <a:lnTo>
                    <a:pt x="109" y="1254"/>
                  </a:lnTo>
                  <a:lnTo>
                    <a:pt x="114" y="1248"/>
                  </a:lnTo>
                  <a:lnTo>
                    <a:pt x="120" y="1241"/>
                  </a:lnTo>
                  <a:lnTo>
                    <a:pt x="126" y="1235"/>
                  </a:lnTo>
                  <a:lnTo>
                    <a:pt x="132" y="1228"/>
                  </a:lnTo>
                  <a:lnTo>
                    <a:pt x="138" y="1221"/>
                  </a:lnTo>
                  <a:lnTo>
                    <a:pt x="143" y="1214"/>
                  </a:lnTo>
                  <a:lnTo>
                    <a:pt x="149" y="1207"/>
                  </a:lnTo>
                  <a:lnTo>
                    <a:pt x="154" y="1200"/>
                  </a:lnTo>
                  <a:lnTo>
                    <a:pt x="161" y="1192"/>
                  </a:lnTo>
                  <a:lnTo>
                    <a:pt x="166" y="1185"/>
                  </a:lnTo>
                  <a:lnTo>
                    <a:pt x="172" y="1178"/>
                  </a:lnTo>
                  <a:lnTo>
                    <a:pt x="177" y="1171"/>
                  </a:lnTo>
                  <a:lnTo>
                    <a:pt x="183" y="1163"/>
                  </a:lnTo>
                  <a:lnTo>
                    <a:pt x="189" y="1156"/>
                  </a:lnTo>
                  <a:lnTo>
                    <a:pt x="195" y="1148"/>
                  </a:lnTo>
                  <a:lnTo>
                    <a:pt x="200" y="1141"/>
                  </a:lnTo>
                  <a:lnTo>
                    <a:pt x="206" y="1133"/>
                  </a:lnTo>
                  <a:lnTo>
                    <a:pt x="212" y="1125"/>
                  </a:lnTo>
                  <a:lnTo>
                    <a:pt x="218" y="1118"/>
                  </a:lnTo>
                  <a:lnTo>
                    <a:pt x="224" y="1109"/>
                  </a:lnTo>
                  <a:lnTo>
                    <a:pt x="229" y="1102"/>
                  </a:lnTo>
                  <a:lnTo>
                    <a:pt x="235" y="1094"/>
                  </a:lnTo>
                  <a:lnTo>
                    <a:pt x="240" y="1087"/>
                  </a:lnTo>
                  <a:lnTo>
                    <a:pt x="247" y="1078"/>
                  </a:lnTo>
                  <a:lnTo>
                    <a:pt x="252" y="1071"/>
                  </a:lnTo>
                  <a:lnTo>
                    <a:pt x="258" y="1063"/>
                  </a:lnTo>
                  <a:lnTo>
                    <a:pt x="263" y="1055"/>
                  </a:lnTo>
                  <a:lnTo>
                    <a:pt x="269" y="1047"/>
                  </a:lnTo>
                  <a:lnTo>
                    <a:pt x="275" y="1039"/>
                  </a:lnTo>
                  <a:lnTo>
                    <a:pt x="281" y="1031"/>
                  </a:lnTo>
                  <a:lnTo>
                    <a:pt x="286" y="1023"/>
                  </a:lnTo>
                  <a:lnTo>
                    <a:pt x="292" y="1015"/>
                  </a:lnTo>
                  <a:lnTo>
                    <a:pt x="297" y="1007"/>
                  </a:lnTo>
                  <a:lnTo>
                    <a:pt x="304" y="1000"/>
                  </a:lnTo>
                  <a:lnTo>
                    <a:pt x="310" y="991"/>
                  </a:lnTo>
                  <a:lnTo>
                    <a:pt x="315" y="983"/>
                  </a:lnTo>
                  <a:lnTo>
                    <a:pt x="321" y="975"/>
                  </a:lnTo>
                  <a:lnTo>
                    <a:pt x="326" y="967"/>
                  </a:lnTo>
                  <a:lnTo>
                    <a:pt x="333" y="959"/>
                  </a:lnTo>
                  <a:lnTo>
                    <a:pt x="338" y="951"/>
                  </a:lnTo>
                  <a:lnTo>
                    <a:pt x="344" y="944"/>
                  </a:lnTo>
                  <a:lnTo>
                    <a:pt x="349" y="935"/>
                  </a:lnTo>
                  <a:lnTo>
                    <a:pt x="355" y="927"/>
                  </a:lnTo>
                  <a:lnTo>
                    <a:pt x="361" y="920"/>
                  </a:lnTo>
                  <a:lnTo>
                    <a:pt x="367" y="912"/>
                  </a:lnTo>
                  <a:lnTo>
                    <a:pt x="372" y="903"/>
                  </a:lnTo>
                  <a:lnTo>
                    <a:pt x="378" y="896"/>
                  </a:lnTo>
                  <a:lnTo>
                    <a:pt x="383" y="888"/>
                  </a:lnTo>
                  <a:lnTo>
                    <a:pt x="390" y="879"/>
                  </a:lnTo>
                  <a:lnTo>
                    <a:pt x="396" y="872"/>
                  </a:lnTo>
                  <a:lnTo>
                    <a:pt x="401" y="864"/>
                  </a:lnTo>
                  <a:lnTo>
                    <a:pt x="407" y="857"/>
                  </a:lnTo>
                  <a:lnTo>
                    <a:pt x="412" y="848"/>
                  </a:lnTo>
                  <a:lnTo>
                    <a:pt x="419" y="841"/>
                  </a:lnTo>
                  <a:lnTo>
                    <a:pt x="424" y="833"/>
                  </a:lnTo>
                  <a:lnTo>
                    <a:pt x="430" y="826"/>
                  </a:lnTo>
                  <a:lnTo>
                    <a:pt x="435" y="817"/>
                  </a:lnTo>
                  <a:lnTo>
                    <a:pt x="441" y="810"/>
                  </a:lnTo>
                  <a:lnTo>
                    <a:pt x="447" y="802"/>
                  </a:lnTo>
                  <a:lnTo>
                    <a:pt x="453" y="794"/>
                  </a:lnTo>
                  <a:lnTo>
                    <a:pt x="458" y="787"/>
                  </a:lnTo>
                  <a:lnTo>
                    <a:pt x="464" y="779"/>
                  </a:lnTo>
                  <a:lnTo>
                    <a:pt x="469" y="772"/>
                  </a:lnTo>
                  <a:lnTo>
                    <a:pt x="476" y="764"/>
                  </a:lnTo>
                  <a:lnTo>
                    <a:pt x="481" y="756"/>
                  </a:lnTo>
                  <a:lnTo>
                    <a:pt x="487" y="749"/>
                  </a:lnTo>
                  <a:lnTo>
                    <a:pt x="493" y="742"/>
                  </a:lnTo>
                  <a:lnTo>
                    <a:pt x="498" y="734"/>
                  </a:lnTo>
                  <a:lnTo>
                    <a:pt x="505" y="726"/>
                  </a:lnTo>
                  <a:lnTo>
                    <a:pt x="510" y="719"/>
                  </a:lnTo>
                  <a:lnTo>
                    <a:pt x="516" y="712"/>
                  </a:lnTo>
                  <a:lnTo>
                    <a:pt x="521" y="704"/>
                  </a:lnTo>
                  <a:lnTo>
                    <a:pt x="527" y="697"/>
                  </a:lnTo>
                  <a:lnTo>
                    <a:pt x="533" y="690"/>
                  </a:lnTo>
                  <a:lnTo>
                    <a:pt x="539" y="683"/>
                  </a:lnTo>
                  <a:lnTo>
                    <a:pt x="544" y="675"/>
                  </a:lnTo>
                  <a:lnTo>
                    <a:pt x="550" y="668"/>
                  </a:lnTo>
                  <a:lnTo>
                    <a:pt x="555" y="661"/>
                  </a:lnTo>
                  <a:lnTo>
                    <a:pt x="562" y="654"/>
                  </a:lnTo>
                  <a:lnTo>
                    <a:pt x="567" y="647"/>
                  </a:lnTo>
                  <a:lnTo>
                    <a:pt x="573" y="640"/>
                  </a:lnTo>
                  <a:lnTo>
                    <a:pt x="579" y="633"/>
                  </a:lnTo>
                  <a:lnTo>
                    <a:pt x="584" y="626"/>
                  </a:lnTo>
                  <a:lnTo>
                    <a:pt x="591" y="619"/>
                  </a:lnTo>
                  <a:lnTo>
                    <a:pt x="596" y="612"/>
                  </a:lnTo>
                  <a:lnTo>
                    <a:pt x="602" y="605"/>
                  </a:lnTo>
                  <a:lnTo>
                    <a:pt x="607" y="599"/>
                  </a:lnTo>
                  <a:lnTo>
                    <a:pt x="613" y="591"/>
                  </a:lnTo>
                  <a:lnTo>
                    <a:pt x="619" y="585"/>
                  </a:lnTo>
                  <a:lnTo>
                    <a:pt x="625" y="578"/>
                  </a:lnTo>
                  <a:lnTo>
                    <a:pt x="630" y="572"/>
                  </a:lnTo>
                  <a:lnTo>
                    <a:pt x="636" y="564"/>
                  </a:lnTo>
                  <a:lnTo>
                    <a:pt x="641" y="558"/>
                  </a:lnTo>
                  <a:lnTo>
                    <a:pt x="648" y="552"/>
                  </a:lnTo>
                  <a:lnTo>
                    <a:pt x="653" y="546"/>
                  </a:lnTo>
                  <a:lnTo>
                    <a:pt x="659" y="539"/>
                  </a:lnTo>
                  <a:lnTo>
                    <a:pt x="664" y="532"/>
                  </a:lnTo>
                  <a:lnTo>
                    <a:pt x="670" y="526"/>
                  </a:lnTo>
                  <a:lnTo>
                    <a:pt x="677" y="520"/>
                  </a:lnTo>
                  <a:lnTo>
                    <a:pt x="682" y="514"/>
                  </a:lnTo>
                  <a:lnTo>
                    <a:pt x="688" y="507"/>
                  </a:lnTo>
                  <a:lnTo>
                    <a:pt x="693" y="501"/>
                  </a:lnTo>
                  <a:lnTo>
                    <a:pt x="699" y="495"/>
                  </a:lnTo>
                  <a:lnTo>
                    <a:pt x="705" y="489"/>
                  </a:lnTo>
                  <a:lnTo>
                    <a:pt x="711" y="483"/>
                  </a:lnTo>
                  <a:lnTo>
                    <a:pt x="716" y="476"/>
                  </a:lnTo>
                  <a:lnTo>
                    <a:pt x="722" y="470"/>
                  </a:lnTo>
                  <a:lnTo>
                    <a:pt x="727" y="464"/>
                  </a:lnTo>
                  <a:lnTo>
                    <a:pt x="734" y="458"/>
                  </a:lnTo>
                  <a:lnTo>
                    <a:pt x="739" y="453"/>
                  </a:lnTo>
                  <a:lnTo>
                    <a:pt x="745" y="446"/>
                  </a:lnTo>
                  <a:lnTo>
                    <a:pt x="750" y="440"/>
                  </a:lnTo>
                  <a:lnTo>
                    <a:pt x="756" y="435"/>
                  </a:lnTo>
                  <a:lnTo>
                    <a:pt x="762" y="429"/>
                  </a:lnTo>
                  <a:lnTo>
                    <a:pt x="768" y="424"/>
                  </a:lnTo>
                  <a:lnTo>
                    <a:pt x="774" y="417"/>
                  </a:lnTo>
                  <a:lnTo>
                    <a:pt x="779" y="412"/>
                  </a:lnTo>
                  <a:lnTo>
                    <a:pt x="785" y="407"/>
                  </a:lnTo>
                  <a:lnTo>
                    <a:pt x="791" y="401"/>
                  </a:lnTo>
                  <a:lnTo>
                    <a:pt x="797" y="396"/>
                  </a:lnTo>
                  <a:lnTo>
                    <a:pt x="802" y="390"/>
                  </a:lnTo>
                  <a:lnTo>
                    <a:pt x="808" y="384"/>
                  </a:lnTo>
                  <a:lnTo>
                    <a:pt x="813" y="379"/>
                  </a:lnTo>
                  <a:lnTo>
                    <a:pt x="820" y="374"/>
                  </a:lnTo>
                  <a:lnTo>
                    <a:pt x="825" y="369"/>
                  </a:lnTo>
                  <a:lnTo>
                    <a:pt x="831" y="363"/>
                  </a:lnTo>
                  <a:lnTo>
                    <a:pt x="836" y="358"/>
                  </a:lnTo>
                  <a:lnTo>
                    <a:pt x="842" y="353"/>
                  </a:lnTo>
                  <a:lnTo>
                    <a:pt x="848" y="348"/>
                  </a:lnTo>
                  <a:lnTo>
                    <a:pt x="854" y="343"/>
                  </a:lnTo>
                  <a:lnTo>
                    <a:pt x="860" y="338"/>
                  </a:lnTo>
                  <a:lnTo>
                    <a:pt x="865" y="332"/>
                  </a:lnTo>
                  <a:lnTo>
                    <a:pt x="871" y="328"/>
                  </a:lnTo>
                  <a:lnTo>
                    <a:pt x="877" y="323"/>
                  </a:lnTo>
                  <a:lnTo>
                    <a:pt x="883" y="318"/>
                  </a:lnTo>
                  <a:lnTo>
                    <a:pt x="888" y="313"/>
                  </a:lnTo>
                  <a:lnTo>
                    <a:pt x="894" y="308"/>
                  </a:lnTo>
                  <a:lnTo>
                    <a:pt x="899" y="303"/>
                  </a:lnTo>
                  <a:lnTo>
                    <a:pt x="906" y="299"/>
                  </a:lnTo>
                  <a:lnTo>
                    <a:pt x="911" y="294"/>
                  </a:lnTo>
                  <a:lnTo>
                    <a:pt x="917" y="290"/>
                  </a:lnTo>
                  <a:lnTo>
                    <a:pt x="922" y="285"/>
                  </a:lnTo>
                  <a:lnTo>
                    <a:pt x="928" y="281"/>
                  </a:lnTo>
                  <a:lnTo>
                    <a:pt x="934" y="276"/>
                  </a:lnTo>
                  <a:lnTo>
                    <a:pt x="940" y="271"/>
                  </a:lnTo>
                  <a:lnTo>
                    <a:pt x="945" y="267"/>
                  </a:lnTo>
                  <a:lnTo>
                    <a:pt x="951" y="263"/>
                  </a:lnTo>
                  <a:lnTo>
                    <a:pt x="957" y="259"/>
                  </a:lnTo>
                  <a:lnTo>
                    <a:pt x="963" y="254"/>
                  </a:lnTo>
                  <a:lnTo>
                    <a:pt x="969" y="249"/>
                  </a:lnTo>
                  <a:lnTo>
                    <a:pt x="974" y="245"/>
                  </a:lnTo>
                  <a:lnTo>
                    <a:pt x="980" y="241"/>
                  </a:lnTo>
                  <a:lnTo>
                    <a:pt x="985" y="237"/>
                  </a:lnTo>
                  <a:lnTo>
                    <a:pt x="992" y="233"/>
                  </a:lnTo>
                  <a:lnTo>
                    <a:pt x="997" y="229"/>
                  </a:lnTo>
                  <a:lnTo>
                    <a:pt x="1003" y="226"/>
                  </a:lnTo>
                  <a:lnTo>
                    <a:pt x="1008" y="221"/>
                  </a:lnTo>
                  <a:lnTo>
                    <a:pt x="1014" y="217"/>
                  </a:lnTo>
                  <a:lnTo>
                    <a:pt x="1020" y="213"/>
                  </a:lnTo>
                  <a:lnTo>
                    <a:pt x="1026" y="209"/>
                  </a:lnTo>
                  <a:lnTo>
                    <a:pt x="1031" y="206"/>
                  </a:lnTo>
                  <a:lnTo>
                    <a:pt x="1037" y="202"/>
                  </a:lnTo>
                  <a:lnTo>
                    <a:pt x="1043" y="199"/>
                  </a:lnTo>
                  <a:lnTo>
                    <a:pt x="1049" y="195"/>
                  </a:lnTo>
                  <a:lnTo>
                    <a:pt x="1055" y="190"/>
                  </a:lnTo>
                  <a:lnTo>
                    <a:pt x="1060" y="187"/>
                  </a:lnTo>
                  <a:lnTo>
                    <a:pt x="1066" y="184"/>
                  </a:lnTo>
                  <a:lnTo>
                    <a:pt x="1071" y="180"/>
                  </a:lnTo>
                  <a:lnTo>
                    <a:pt x="1078" y="177"/>
                  </a:lnTo>
                  <a:lnTo>
                    <a:pt x="1083" y="173"/>
                  </a:lnTo>
                  <a:lnTo>
                    <a:pt x="1089" y="170"/>
                  </a:lnTo>
                  <a:lnTo>
                    <a:pt x="1094" y="167"/>
                  </a:lnTo>
                  <a:lnTo>
                    <a:pt x="1100" y="163"/>
                  </a:lnTo>
                  <a:lnTo>
                    <a:pt x="1106" y="159"/>
                  </a:lnTo>
                  <a:lnTo>
                    <a:pt x="1112" y="156"/>
                  </a:lnTo>
                  <a:lnTo>
                    <a:pt x="1117" y="153"/>
                  </a:lnTo>
                  <a:lnTo>
                    <a:pt x="1123" y="150"/>
                  </a:lnTo>
                  <a:lnTo>
                    <a:pt x="1128" y="147"/>
                  </a:lnTo>
                  <a:lnTo>
                    <a:pt x="1135" y="144"/>
                  </a:lnTo>
                  <a:lnTo>
                    <a:pt x="1141" y="141"/>
                  </a:lnTo>
                  <a:lnTo>
                    <a:pt x="1146" y="138"/>
                  </a:lnTo>
                  <a:lnTo>
                    <a:pt x="1152" y="134"/>
                  </a:lnTo>
                  <a:lnTo>
                    <a:pt x="1157" y="132"/>
                  </a:lnTo>
                  <a:lnTo>
                    <a:pt x="1164" y="129"/>
                  </a:lnTo>
                  <a:lnTo>
                    <a:pt x="1169" y="126"/>
                  </a:lnTo>
                  <a:lnTo>
                    <a:pt x="1175" y="123"/>
                  </a:lnTo>
                  <a:lnTo>
                    <a:pt x="1180" y="120"/>
                  </a:lnTo>
                  <a:lnTo>
                    <a:pt x="1186" y="118"/>
                  </a:lnTo>
                  <a:lnTo>
                    <a:pt x="1192" y="115"/>
                  </a:lnTo>
                  <a:lnTo>
                    <a:pt x="1198" y="113"/>
                  </a:lnTo>
                  <a:lnTo>
                    <a:pt x="1203" y="110"/>
                  </a:lnTo>
                  <a:lnTo>
                    <a:pt x="1209" y="106"/>
                  </a:lnTo>
                  <a:lnTo>
                    <a:pt x="1214" y="104"/>
                  </a:lnTo>
                  <a:lnTo>
                    <a:pt x="1221" y="102"/>
                  </a:lnTo>
                  <a:lnTo>
                    <a:pt x="1227" y="99"/>
                  </a:lnTo>
                  <a:lnTo>
                    <a:pt x="1232" y="97"/>
                  </a:lnTo>
                  <a:lnTo>
                    <a:pt x="1238" y="94"/>
                  </a:lnTo>
                  <a:lnTo>
                    <a:pt x="1243" y="92"/>
                  </a:lnTo>
                  <a:lnTo>
                    <a:pt x="1250" y="90"/>
                  </a:lnTo>
                  <a:lnTo>
                    <a:pt x="1255" y="87"/>
                  </a:lnTo>
                  <a:lnTo>
                    <a:pt x="1261" y="85"/>
                  </a:lnTo>
                  <a:lnTo>
                    <a:pt x="1266" y="83"/>
                  </a:lnTo>
                  <a:lnTo>
                    <a:pt x="1272" y="81"/>
                  </a:lnTo>
                  <a:lnTo>
                    <a:pt x="1278" y="78"/>
                  </a:lnTo>
                  <a:lnTo>
                    <a:pt x="1284" y="76"/>
                  </a:lnTo>
                  <a:lnTo>
                    <a:pt x="1289" y="74"/>
                  </a:lnTo>
                  <a:lnTo>
                    <a:pt x="1295" y="72"/>
                  </a:lnTo>
                  <a:lnTo>
                    <a:pt x="1300" y="70"/>
                  </a:lnTo>
                  <a:lnTo>
                    <a:pt x="1307" y="68"/>
                  </a:lnTo>
                  <a:lnTo>
                    <a:pt x="1312" y="66"/>
                  </a:lnTo>
                  <a:lnTo>
                    <a:pt x="1318" y="64"/>
                  </a:lnTo>
                  <a:lnTo>
                    <a:pt x="1324" y="62"/>
                  </a:lnTo>
                  <a:lnTo>
                    <a:pt x="1329" y="60"/>
                  </a:lnTo>
                  <a:lnTo>
                    <a:pt x="1336" y="58"/>
                  </a:lnTo>
                  <a:lnTo>
                    <a:pt x="1341" y="57"/>
                  </a:lnTo>
                  <a:lnTo>
                    <a:pt x="1347" y="55"/>
                  </a:lnTo>
                  <a:lnTo>
                    <a:pt x="1352" y="53"/>
                  </a:lnTo>
                  <a:lnTo>
                    <a:pt x="1358" y="51"/>
                  </a:lnTo>
                  <a:lnTo>
                    <a:pt x="1364" y="49"/>
                  </a:lnTo>
                  <a:lnTo>
                    <a:pt x="1370" y="47"/>
                  </a:lnTo>
                  <a:lnTo>
                    <a:pt x="1375" y="46"/>
                  </a:lnTo>
                  <a:lnTo>
                    <a:pt x="1381" y="44"/>
                  </a:lnTo>
                  <a:lnTo>
                    <a:pt x="1386" y="43"/>
                  </a:lnTo>
                  <a:lnTo>
                    <a:pt x="1393" y="41"/>
                  </a:lnTo>
                  <a:lnTo>
                    <a:pt x="1398" y="40"/>
                  </a:lnTo>
                  <a:lnTo>
                    <a:pt x="1404" y="38"/>
                  </a:lnTo>
                  <a:lnTo>
                    <a:pt x="1410" y="37"/>
                  </a:lnTo>
                  <a:lnTo>
                    <a:pt x="1415" y="35"/>
                  </a:lnTo>
                  <a:lnTo>
                    <a:pt x="1422" y="34"/>
                  </a:lnTo>
                  <a:lnTo>
                    <a:pt x="1427" y="33"/>
                  </a:lnTo>
                  <a:lnTo>
                    <a:pt x="1433" y="32"/>
                  </a:lnTo>
                  <a:lnTo>
                    <a:pt x="1438" y="30"/>
                  </a:lnTo>
                  <a:lnTo>
                    <a:pt x="1444" y="29"/>
                  </a:lnTo>
                  <a:lnTo>
                    <a:pt x="1450" y="28"/>
                  </a:lnTo>
                  <a:lnTo>
                    <a:pt x="1456" y="27"/>
                  </a:lnTo>
                  <a:lnTo>
                    <a:pt x="1461" y="26"/>
                  </a:lnTo>
                  <a:lnTo>
                    <a:pt x="1467" y="24"/>
                  </a:lnTo>
                  <a:lnTo>
                    <a:pt x="1472" y="23"/>
                  </a:lnTo>
                  <a:lnTo>
                    <a:pt x="1479" y="21"/>
                  </a:lnTo>
                  <a:lnTo>
                    <a:pt x="1484" y="20"/>
                  </a:lnTo>
                  <a:lnTo>
                    <a:pt x="1490" y="19"/>
                  </a:lnTo>
                  <a:lnTo>
                    <a:pt x="1495" y="18"/>
                  </a:lnTo>
                  <a:lnTo>
                    <a:pt x="1501" y="17"/>
                  </a:lnTo>
                  <a:lnTo>
                    <a:pt x="1508" y="16"/>
                  </a:lnTo>
                  <a:lnTo>
                    <a:pt x="1513" y="16"/>
                  </a:lnTo>
                  <a:lnTo>
                    <a:pt x="1519" y="15"/>
                  </a:lnTo>
                  <a:lnTo>
                    <a:pt x="1524" y="14"/>
                  </a:lnTo>
                  <a:lnTo>
                    <a:pt x="1531" y="13"/>
                  </a:lnTo>
                  <a:lnTo>
                    <a:pt x="1536" y="12"/>
                  </a:lnTo>
                  <a:lnTo>
                    <a:pt x="1542" y="12"/>
                  </a:lnTo>
                  <a:lnTo>
                    <a:pt x="1547" y="11"/>
                  </a:lnTo>
                  <a:lnTo>
                    <a:pt x="1553" y="10"/>
                  </a:lnTo>
                  <a:lnTo>
                    <a:pt x="1558" y="9"/>
                  </a:lnTo>
                  <a:lnTo>
                    <a:pt x="1565" y="9"/>
                  </a:lnTo>
                  <a:lnTo>
                    <a:pt x="1570" y="8"/>
                  </a:lnTo>
                  <a:lnTo>
                    <a:pt x="1576" y="8"/>
                  </a:lnTo>
                  <a:lnTo>
                    <a:pt x="1581" y="7"/>
                  </a:lnTo>
                  <a:lnTo>
                    <a:pt x="1588" y="6"/>
                  </a:lnTo>
                  <a:lnTo>
                    <a:pt x="1594" y="6"/>
                  </a:lnTo>
                  <a:lnTo>
                    <a:pt x="1599" y="5"/>
                  </a:lnTo>
                  <a:lnTo>
                    <a:pt x="1605" y="5"/>
                  </a:lnTo>
                  <a:lnTo>
                    <a:pt x="1610" y="5"/>
                  </a:lnTo>
                  <a:lnTo>
                    <a:pt x="1617" y="4"/>
                  </a:lnTo>
                  <a:lnTo>
                    <a:pt x="1622" y="4"/>
                  </a:lnTo>
                  <a:lnTo>
                    <a:pt x="1628" y="3"/>
                  </a:lnTo>
                  <a:lnTo>
                    <a:pt x="1633" y="3"/>
                  </a:lnTo>
                  <a:lnTo>
                    <a:pt x="1639" y="3"/>
                  </a:lnTo>
                  <a:lnTo>
                    <a:pt x="1645" y="2"/>
                  </a:lnTo>
                  <a:lnTo>
                    <a:pt x="1651" y="2"/>
                  </a:lnTo>
                  <a:lnTo>
                    <a:pt x="1656" y="2"/>
                  </a:lnTo>
                  <a:lnTo>
                    <a:pt x="1662" y="2"/>
                  </a:lnTo>
                  <a:lnTo>
                    <a:pt x="1667" y="1"/>
                  </a:lnTo>
                  <a:lnTo>
                    <a:pt x="1674" y="1"/>
                  </a:lnTo>
                  <a:lnTo>
                    <a:pt x="1679" y="1"/>
                  </a:lnTo>
                  <a:lnTo>
                    <a:pt x="1685" y="1"/>
                  </a:lnTo>
                  <a:lnTo>
                    <a:pt x="1691" y="1"/>
                  </a:lnTo>
                  <a:lnTo>
                    <a:pt x="1696" y="1"/>
                  </a:lnTo>
                  <a:lnTo>
                    <a:pt x="1703" y="1"/>
                  </a:lnTo>
                  <a:lnTo>
                    <a:pt x="1708" y="1"/>
                  </a:lnTo>
                  <a:lnTo>
                    <a:pt x="1714" y="0"/>
                  </a:lnTo>
                  <a:lnTo>
                    <a:pt x="1719" y="0"/>
                  </a:lnTo>
                  <a:lnTo>
                    <a:pt x="1725" y="0"/>
                  </a:lnTo>
                  <a:lnTo>
                    <a:pt x="1731" y="1"/>
                  </a:lnTo>
                  <a:lnTo>
                    <a:pt x="1737" y="1"/>
                  </a:lnTo>
                  <a:lnTo>
                    <a:pt x="1742" y="1"/>
                  </a:lnTo>
                  <a:lnTo>
                    <a:pt x="1748" y="1"/>
                  </a:lnTo>
                  <a:lnTo>
                    <a:pt x="1753" y="1"/>
                  </a:lnTo>
                  <a:lnTo>
                    <a:pt x="1760" y="1"/>
                  </a:lnTo>
                  <a:lnTo>
                    <a:pt x="1765" y="1"/>
                  </a:lnTo>
                  <a:lnTo>
                    <a:pt x="1771" y="1"/>
                  </a:lnTo>
                  <a:lnTo>
                    <a:pt x="1777" y="2"/>
                  </a:lnTo>
                  <a:lnTo>
                    <a:pt x="1782" y="2"/>
                  </a:lnTo>
                  <a:lnTo>
                    <a:pt x="1789" y="2"/>
                  </a:lnTo>
                  <a:lnTo>
                    <a:pt x="1794" y="2"/>
                  </a:lnTo>
                  <a:lnTo>
                    <a:pt x="1800" y="3"/>
                  </a:lnTo>
                  <a:lnTo>
                    <a:pt x="1805" y="3"/>
                  </a:lnTo>
                  <a:lnTo>
                    <a:pt x="1811" y="3"/>
                  </a:lnTo>
                  <a:lnTo>
                    <a:pt x="1817" y="3"/>
                  </a:lnTo>
                  <a:lnTo>
                    <a:pt x="1823" y="4"/>
                  </a:lnTo>
                  <a:lnTo>
                    <a:pt x="1828" y="4"/>
                  </a:lnTo>
                  <a:lnTo>
                    <a:pt x="1834" y="5"/>
                  </a:lnTo>
                  <a:lnTo>
                    <a:pt x="1839" y="5"/>
                  </a:lnTo>
                  <a:lnTo>
                    <a:pt x="1846" y="5"/>
                  </a:lnTo>
                  <a:lnTo>
                    <a:pt x="1851" y="6"/>
                  </a:lnTo>
                  <a:lnTo>
                    <a:pt x="1857" y="6"/>
                  </a:lnTo>
                  <a:lnTo>
                    <a:pt x="1862" y="7"/>
                  </a:lnTo>
                  <a:lnTo>
                    <a:pt x="1868" y="7"/>
                  </a:lnTo>
                  <a:lnTo>
                    <a:pt x="1875" y="8"/>
                  </a:lnTo>
                  <a:lnTo>
                    <a:pt x="1880" y="8"/>
                  </a:lnTo>
                  <a:lnTo>
                    <a:pt x="1886" y="9"/>
                  </a:lnTo>
                  <a:lnTo>
                    <a:pt x="1891" y="10"/>
                  </a:lnTo>
                  <a:lnTo>
                    <a:pt x="1897" y="10"/>
                  </a:lnTo>
                  <a:lnTo>
                    <a:pt x="1903" y="11"/>
                  </a:lnTo>
                  <a:lnTo>
                    <a:pt x="1909" y="11"/>
                  </a:lnTo>
                  <a:lnTo>
                    <a:pt x="1914" y="12"/>
                  </a:lnTo>
                  <a:lnTo>
                    <a:pt x="1920" y="13"/>
                  </a:lnTo>
                  <a:lnTo>
                    <a:pt x="1925" y="13"/>
                  </a:lnTo>
                  <a:lnTo>
                    <a:pt x="1932" y="14"/>
                  </a:lnTo>
                  <a:lnTo>
                    <a:pt x="1937" y="15"/>
                  </a:lnTo>
                  <a:lnTo>
                    <a:pt x="1943" y="16"/>
                  </a:lnTo>
                  <a:lnTo>
                    <a:pt x="1948" y="16"/>
                  </a:lnTo>
                  <a:lnTo>
                    <a:pt x="1954" y="17"/>
                  </a:lnTo>
                  <a:lnTo>
                    <a:pt x="1961" y="18"/>
                  </a:lnTo>
                  <a:lnTo>
                    <a:pt x="1966" y="19"/>
                  </a:lnTo>
                  <a:lnTo>
                    <a:pt x="1972" y="19"/>
                  </a:lnTo>
                  <a:lnTo>
                    <a:pt x="1977" y="20"/>
                  </a:lnTo>
                  <a:lnTo>
                    <a:pt x="1983" y="21"/>
                  </a:lnTo>
                  <a:lnTo>
                    <a:pt x="1989" y="23"/>
                  </a:lnTo>
                  <a:lnTo>
                    <a:pt x="1995" y="24"/>
                  </a:lnTo>
                  <a:lnTo>
                    <a:pt x="2000" y="25"/>
                  </a:lnTo>
                  <a:lnTo>
                    <a:pt x="2006" y="26"/>
                  </a:lnTo>
                  <a:lnTo>
                    <a:pt x="2011" y="26"/>
                  </a:lnTo>
                  <a:lnTo>
                    <a:pt x="2018" y="27"/>
                  </a:lnTo>
                  <a:lnTo>
                    <a:pt x="2023" y="28"/>
                  </a:lnTo>
                  <a:lnTo>
                    <a:pt x="2029" y="29"/>
                  </a:lnTo>
                  <a:lnTo>
                    <a:pt x="2034" y="30"/>
                  </a:lnTo>
                  <a:lnTo>
                    <a:pt x="2040" y="31"/>
                  </a:lnTo>
                  <a:lnTo>
                    <a:pt x="2046" y="32"/>
                  </a:lnTo>
                  <a:lnTo>
                    <a:pt x="2052" y="33"/>
                  </a:lnTo>
                  <a:lnTo>
                    <a:pt x="2058" y="34"/>
                  </a:lnTo>
                  <a:lnTo>
                    <a:pt x="2063" y="35"/>
                  </a:lnTo>
                  <a:lnTo>
                    <a:pt x="2069" y="36"/>
                  </a:lnTo>
                  <a:lnTo>
                    <a:pt x="2075" y="37"/>
                  </a:lnTo>
                  <a:lnTo>
                    <a:pt x="2081" y="39"/>
                  </a:lnTo>
                  <a:lnTo>
                    <a:pt x="2086" y="40"/>
                  </a:lnTo>
                  <a:lnTo>
                    <a:pt x="2092" y="41"/>
                  </a:lnTo>
                  <a:lnTo>
                    <a:pt x="2097" y="42"/>
                  </a:lnTo>
                  <a:lnTo>
                    <a:pt x="2104" y="43"/>
                  </a:lnTo>
                  <a:lnTo>
                    <a:pt x="2109" y="44"/>
                  </a:lnTo>
                  <a:lnTo>
                    <a:pt x="2115" y="45"/>
                  </a:lnTo>
                  <a:lnTo>
                    <a:pt x="2120" y="47"/>
                  </a:lnTo>
                  <a:lnTo>
                    <a:pt x="2126" y="48"/>
                  </a:lnTo>
                  <a:lnTo>
                    <a:pt x="2132" y="49"/>
                  </a:lnTo>
                  <a:lnTo>
                    <a:pt x="2138" y="51"/>
                  </a:lnTo>
                  <a:lnTo>
                    <a:pt x="2144" y="52"/>
                  </a:lnTo>
                  <a:lnTo>
                    <a:pt x="2149" y="54"/>
                  </a:lnTo>
                  <a:lnTo>
                    <a:pt x="2155" y="55"/>
                  </a:lnTo>
                  <a:lnTo>
                    <a:pt x="2161" y="56"/>
                  </a:lnTo>
                  <a:lnTo>
                    <a:pt x="2167" y="57"/>
                  </a:lnTo>
                  <a:lnTo>
                    <a:pt x="2172" y="59"/>
                  </a:lnTo>
                  <a:lnTo>
                    <a:pt x="2178" y="60"/>
                  </a:lnTo>
                  <a:lnTo>
                    <a:pt x="2183" y="61"/>
                  </a:lnTo>
                  <a:lnTo>
                    <a:pt x="2190" y="63"/>
                  </a:lnTo>
                  <a:lnTo>
                    <a:pt x="2195" y="64"/>
                  </a:lnTo>
                  <a:lnTo>
                    <a:pt x="2201" y="65"/>
                  </a:lnTo>
                  <a:lnTo>
                    <a:pt x="2206" y="67"/>
                  </a:lnTo>
                  <a:lnTo>
                    <a:pt x="2212" y="68"/>
                  </a:lnTo>
                  <a:lnTo>
                    <a:pt x="2218" y="69"/>
                  </a:lnTo>
                  <a:lnTo>
                    <a:pt x="2224" y="71"/>
                  </a:lnTo>
                  <a:lnTo>
                    <a:pt x="2229" y="72"/>
                  </a:lnTo>
                  <a:lnTo>
                    <a:pt x="2235" y="74"/>
                  </a:lnTo>
                  <a:lnTo>
                    <a:pt x="2241" y="75"/>
                  </a:lnTo>
                  <a:lnTo>
                    <a:pt x="2247" y="76"/>
                  </a:lnTo>
                  <a:lnTo>
                    <a:pt x="2253" y="78"/>
                  </a:lnTo>
                  <a:lnTo>
                    <a:pt x="2258" y="80"/>
                  </a:lnTo>
                  <a:lnTo>
                    <a:pt x="2264" y="82"/>
                  </a:lnTo>
                  <a:lnTo>
                    <a:pt x="2269" y="83"/>
                  </a:lnTo>
                  <a:lnTo>
                    <a:pt x="2276" y="85"/>
                  </a:lnTo>
                  <a:lnTo>
                    <a:pt x="2281" y="86"/>
                  </a:lnTo>
                  <a:lnTo>
                    <a:pt x="2287" y="88"/>
                  </a:lnTo>
                  <a:lnTo>
                    <a:pt x="2292" y="89"/>
                  </a:lnTo>
                  <a:lnTo>
                    <a:pt x="2298" y="91"/>
                  </a:lnTo>
                  <a:lnTo>
                    <a:pt x="2304" y="92"/>
                  </a:lnTo>
                  <a:lnTo>
                    <a:pt x="2310" y="94"/>
                  </a:lnTo>
                  <a:lnTo>
                    <a:pt x="2315" y="95"/>
                  </a:lnTo>
                  <a:lnTo>
                    <a:pt x="2321" y="97"/>
                  </a:lnTo>
                  <a:lnTo>
                    <a:pt x="2327" y="98"/>
                  </a:lnTo>
                  <a:lnTo>
                    <a:pt x="2333" y="100"/>
                  </a:lnTo>
                  <a:lnTo>
                    <a:pt x="2339" y="102"/>
                  </a:lnTo>
                  <a:lnTo>
                    <a:pt x="2344" y="103"/>
                  </a:lnTo>
                  <a:lnTo>
                    <a:pt x="2350" y="105"/>
                  </a:lnTo>
                  <a:lnTo>
                    <a:pt x="2355" y="106"/>
                  </a:lnTo>
                  <a:lnTo>
                    <a:pt x="2362" y="109"/>
                  </a:lnTo>
                  <a:lnTo>
                    <a:pt x="2367" y="111"/>
                  </a:lnTo>
                  <a:lnTo>
                    <a:pt x="2373" y="112"/>
                  </a:lnTo>
                  <a:lnTo>
                    <a:pt x="2378" y="114"/>
                  </a:lnTo>
                  <a:lnTo>
                    <a:pt x="2384" y="115"/>
                  </a:lnTo>
                  <a:lnTo>
                    <a:pt x="2390" y="117"/>
                  </a:lnTo>
                  <a:lnTo>
                    <a:pt x="2396" y="119"/>
                  </a:lnTo>
                  <a:lnTo>
                    <a:pt x="2401" y="120"/>
                  </a:lnTo>
                  <a:lnTo>
                    <a:pt x="2407" y="122"/>
                  </a:lnTo>
                  <a:lnTo>
                    <a:pt x="2412" y="124"/>
                  </a:lnTo>
                  <a:lnTo>
                    <a:pt x="2419" y="126"/>
                  </a:lnTo>
                  <a:lnTo>
                    <a:pt x="2425" y="127"/>
                  </a:lnTo>
                  <a:lnTo>
                    <a:pt x="2430" y="129"/>
                  </a:lnTo>
                  <a:lnTo>
                    <a:pt x="2436" y="131"/>
                  </a:lnTo>
                  <a:lnTo>
                    <a:pt x="2441" y="132"/>
                  </a:lnTo>
                  <a:lnTo>
                    <a:pt x="2448" y="134"/>
                  </a:lnTo>
                  <a:lnTo>
                    <a:pt x="2453" y="137"/>
                  </a:lnTo>
                  <a:lnTo>
                    <a:pt x="2459" y="139"/>
                  </a:lnTo>
                  <a:lnTo>
                    <a:pt x="2464" y="140"/>
                  </a:lnTo>
                  <a:lnTo>
                    <a:pt x="2470" y="142"/>
                  </a:lnTo>
                  <a:lnTo>
                    <a:pt x="2476" y="144"/>
                  </a:lnTo>
                  <a:lnTo>
                    <a:pt x="2482" y="146"/>
                  </a:lnTo>
                  <a:lnTo>
                    <a:pt x="2487" y="147"/>
                  </a:lnTo>
                  <a:lnTo>
                    <a:pt x="2493" y="149"/>
                  </a:lnTo>
                  <a:lnTo>
                    <a:pt x="2498" y="151"/>
                  </a:lnTo>
                  <a:lnTo>
                    <a:pt x="2505" y="153"/>
                  </a:lnTo>
                  <a:lnTo>
                    <a:pt x="2511" y="155"/>
                  </a:lnTo>
                  <a:lnTo>
                    <a:pt x="2516" y="156"/>
                  </a:lnTo>
                  <a:lnTo>
                    <a:pt x="2522" y="158"/>
                  </a:lnTo>
                  <a:lnTo>
                    <a:pt x="2527" y="160"/>
                  </a:lnTo>
                  <a:lnTo>
                    <a:pt x="2534" y="162"/>
                  </a:lnTo>
                  <a:lnTo>
                    <a:pt x="2539" y="164"/>
                  </a:lnTo>
                  <a:lnTo>
                    <a:pt x="2545" y="167"/>
                  </a:lnTo>
                  <a:lnTo>
                    <a:pt x="2550" y="168"/>
                  </a:lnTo>
                  <a:lnTo>
                    <a:pt x="2556" y="170"/>
                  </a:lnTo>
                  <a:lnTo>
                    <a:pt x="2562" y="172"/>
                  </a:lnTo>
                  <a:lnTo>
                    <a:pt x="2568" y="174"/>
                  </a:lnTo>
                  <a:lnTo>
                    <a:pt x="2573" y="176"/>
                  </a:lnTo>
                  <a:lnTo>
                    <a:pt x="2579" y="178"/>
                  </a:lnTo>
                  <a:lnTo>
                    <a:pt x="2584" y="180"/>
                  </a:lnTo>
                  <a:lnTo>
                    <a:pt x="2591" y="181"/>
                  </a:lnTo>
                  <a:lnTo>
                    <a:pt x="2596" y="183"/>
                  </a:lnTo>
                  <a:lnTo>
                    <a:pt x="2602" y="185"/>
                  </a:lnTo>
                  <a:lnTo>
                    <a:pt x="2608" y="187"/>
                  </a:lnTo>
                  <a:lnTo>
                    <a:pt x="2613" y="189"/>
                  </a:lnTo>
                  <a:lnTo>
                    <a:pt x="2620" y="191"/>
                  </a:lnTo>
                  <a:lnTo>
                    <a:pt x="2625" y="193"/>
                  </a:lnTo>
                  <a:lnTo>
                    <a:pt x="2631" y="196"/>
                  </a:lnTo>
                  <a:lnTo>
                    <a:pt x="2636" y="198"/>
                  </a:lnTo>
                  <a:lnTo>
                    <a:pt x="2642" y="200"/>
                  </a:lnTo>
                  <a:lnTo>
                    <a:pt x="2648" y="201"/>
                  </a:lnTo>
                  <a:lnTo>
                    <a:pt x="2654" y="203"/>
                  </a:lnTo>
                  <a:lnTo>
                    <a:pt x="2659" y="205"/>
                  </a:lnTo>
                  <a:lnTo>
                    <a:pt x="2665" y="207"/>
                  </a:lnTo>
                  <a:lnTo>
                    <a:pt x="2670" y="209"/>
                  </a:lnTo>
                  <a:lnTo>
                    <a:pt x="2677" y="211"/>
                  </a:lnTo>
                  <a:lnTo>
                    <a:pt x="2682" y="213"/>
                  </a:lnTo>
                  <a:lnTo>
                    <a:pt x="2688" y="215"/>
                  </a:lnTo>
                  <a:lnTo>
                    <a:pt x="2694" y="217"/>
                  </a:lnTo>
                  <a:lnTo>
                    <a:pt x="2699" y="219"/>
                  </a:lnTo>
                  <a:lnTo>
                    <a:pt x="2706" y="221"/>
                  </a:lnTo>
                  <a:lnTo>
                    <a:pt x="2711" y="224"/>
                  </a:lnTo>
                  <a:lnTo>
                    <a:pt x="2717" y="226"/>
                  </a:lnTo>
                  <a:lnTo>
                    <a:pt x="2722" y="228"/>
                  </a:lnTo>
                  <a:lnTo>
                    <a:pt x="2728" y="230"/>
                  </a:lnTo>
                  <a:lnTo>
                    <a:pt x="2734" y="232"/>
                  </a:lnTo>
                  <a:lnTo>
                    <a:pt x="2740" y="234"/>
                  </a:lnTo>
                  <a:lnTo>
                    <a:pt x="2745" y="236"/>
                  </a:lnTo>
                  <a:lnTo>
                    <a:pt x="2751" y="238"/>
                  </a:lnTo>
                  <a:lnTo>
                    <a:pt x="2756" y="240"/>
                  </a:lnTo>
                  <a:lnTo>
                    <a:pt x="2763" y="242"/>
                  </a:lnTo>
                  <a:lnTo>
                    <a:pt x="2768" y="244"/>
                  </a:lnTo>
                  <a:lnTo>
                    <a:pt x="2774" y="246"/>
                  </a:lnTo>
                  <a:lnTo>
                    <a:pt x="2779" y="248"/>
                  </a:lnTo>
                  <a:lnTo>
                    <a:pt x="2785" y="250"/>
                  </a:lnTo>
                  <a:lnTo>
                    <a:pt x="2792" y="253"/>
                  </a:lnTo>
                  <a:lnTo>
                    <a:pt x="2797" y="255"/>
                  </a:lnTo>
                  <a:lnTo>
                    <a:pt x="2803" y="257"/>
                  </a:lnTo>
                  <a:lnTo>
                    <a:pt x="2808" y="259"/>
                  </a:lnTo>
                  <a:lnTo>
                    <a:pt x="2814" y="261"/>
                  </a:lnTo>
                  <a:lnTo>
                    <a:pt x="2820" y="263"/>
                  </a:lnTo>
                  <a:lnTo>
                    <a:pt x="2826" y="265"/>
                  </a:lnTo>
                  <a:lnTo>
                    <a:pt x="2831" y="267"/>
                  </a:lnTo>
                  <a:lnTo>
                    <a:pt x="2837" y="269"/>
                  </a:lnTo>
                  <a:lnTo>
                    <a:pt x="2842" y="271"/>
                  </a:lnTo>
                  <a:lnTo>
                    <a:pt x="2849" y="273"/>
                  </a:lnTo>
                  <a:lnTo>
                    <a:pt x="2854" y="275"/>
                  </a:lnTo>
                  <a:lnTo>
                    <a:pt x="2860" y="277"/>
                  </a:lnTo>
                  <a:lnTo>
                    <a:pt x="2865" y="279"/>
                  </a:lnTo>
                  <a:lnTo>
                    <a:pt x="2871" y="282"/>
                  </a:lnTo>
                  <a:lnTo>
                    <a:pt x="2878" y="284"/>
                  </a:lnTo>
                  <a:lnTo>
                    <a:pt x="2883" y="287"/>
                  </a:lnTo>
                  <a:lnTo>
                    <a:pt x="2889" y="289"/>
                  </a:lnTo>
                  <a:lnTo>
                    <a:pt x="2894" y="291"/>
                  </a:lnTo>
                  <a:lnTo>
                    <a:pt x="2900" y="293"/>
                  </a:lnTo>
                  <a:lnTo>
                    <a:pt x="2906" y="295"/>
                  </a:lnTo>
                  <a:lnTo>
                    <a:pt x="2912" y="297"/>
                  </a:lnTo>
                  <a:lnTo>
                    <a:pt x="2917" y="299"/>
                  </a:lnTo>
                  <a:lnTo>
                    <a:pt x="2923" y="301"/>
                  </a:lnTo>
                  <a:lnTo>
                    <a:pt x="2928" y="303"/>
                  </a:lnTo>
                  <a:lnTo>
                    <a:pt x="2935" y="305"/>
                  </a:lnTo>
                  <a:lnTo>
                    <a:pt x="2940" y="307"/>
                  </a:lnTo>
                  <a:lnTo>
                    <a:pt x="2946" y="310"/>
                  </a:lnTo>
                  <a:lnTo>
                    <a:pt x="2951" y="312"/>
                  </a:lnTo>
                  <a:lnTo>
                    <a:pt x="2957" y="314"/>
                  </a:lnTo>
                  <a:lnTo>
                    <a:pt x="2963" y="316"/>
                  </a:lnTo>
                  <a:lnTo>
                    <a:pt x="2969" y="319"/>
                  </a:lnTo>
                  <a:lnTo>
                    <a:pt x="2975" y="321"/>
                  </a:lnTo>
                  <a:lnTo>
                    <a:pt x="2980" y="323"/>
                  </a:lnTo>
                  <a:lnTo>
                    <a:pt x="2986" y="325"/>
                  </a:lnTo>
                  <a:lnTo>
                    <a:pt x="2992" y="327"/>
                  </a:lnTo>
                  <a:lnTo>
                    <a:pt x="2998" y="329"/>
                  </a:lnTo>
                  <a:lnTo>
                    <a:pt x="3003" y="331"/>
                  </a:lnTo>
                  <a:lnTo>
                    <a:pt x="3009" y="333"/>
                  </a:lnTo>
                  <a:lnTo>
                    <a:pt x="3014" y="335"/>
                  </a:lnTo>
                  <a:lnTo>
                    <a:pt x="3021" y="338"/>
                  </a:lnTo>
                  <a:lnTo>
                    <a:pt x="3026" y="340"/>
                  </a:lnTo>
                  <a:lnTo>
                    <a:pt x="3032" y="342"/>
                  </a:lnTo>
                  <a:lnTo>
                    <a:pt x="3037" y="345"/>
                  </a:lnTo>
                  <a:lnTo>
                    <a:pt x="3043" y="347"/>
                  </a:lnTo>
                  <a:lnTo>
                    <a:pt x="3049" y="349"/>
                  </a:lnTo>
                  <a:lnTo>
                    <a:pt x="3055" y="351"/>
                  </a:lnTo>
                  <a:lnTo>
                    <a:pt x="3061" y="353"/>
                  </a:lnTo>
                  <a:lnTo>
                    <a:pt x="3066" y="355"/>
                  </a:lnTo>
                  <a:lnTo>
                    <a:pt x="3073" y="357"/>
                  </a:lnTo>
                  <a:lnTo>
                    <a:pt x="3078" y="359"/>
                  </a:lnTo>
                  <a:lnTo>
                    <a:pt x="3084" y="361"/>
                  </a:lnTo>
                  <a:lnTo>
                    <a:pt x="3089" y="363"/>
                  </a:lnTo>
                  <a:lnTo>
                    <a:pt x="3095" y="365"/>
                  </a:lnTo>
                  <a:lnTo>
                    <a:pt x="3100" y="369"/>
                  </a:lnTo>
                  <a:lnTo>
                    <a:pt x="3107" y="371"/>
                  </a:lnTo>
                  <a:lnTo>
                    <a:pt x="3112" y="373"/>
                  </a:lnTo>
                  <a:lnTo>
                    <a:pt x="3118" y="375"/>
                  </a:lnTo>
                  <a:lnTo>
                    <a:pt x="3123" y="377"/>
                  </a:lnTo>
                  <a:lnTo>
                    <a:pt x="3130" y="379"/>
                  </a:lnTo>
                  <a:lnTo>
                    <a:pt x="3135" y="381"/>
                  </a:lnTo>
                  <a:lnTo>
                    <a:pt x="3141" y="383"/>
                  </a:lnTo>
                  <a:lnTo>
                    <a:pt x="3146" y="385"/>
                  </a:lnTo>
                  <a:lnTo>
                    <a:pt x="3152" y="387"/>
                  </a:lnTo>
                  <a:lnTo>
                    <a:pt x="3159" y="389"/>
                  </a:lnTo>
                  <a:lnTo>
                    <a:pt x="3164" y="392"/>
                  </a:lnTo>
                  <a:lnTo>
                    <a:pt x="3170" y="394"/>
                  </a:lnTo>
                  <a:lnTo>
                    <a:pt x="3175" y="397"/>
                  </a:lnTo>
                  <a:lnTo>
                    <a:pt x="3181" y="399"/>
                  </a:lnTo>
                  <a:lnTo>
                    <a:pt x="3186" y="401"/>
                  </a:lnTo>
                  <a:lnTo>
                    <a:pt x="3193" y="403"/>
                  </a:lnTo>
                  <a:lnTo>
                    <a:pt x="3198" y="405"/>
                  </a:lnTo>
                  <a:lnTo>
                    <a:pt x="3204" y="407"/>
                  </a:lnTo>
                  <a:lnTo>
                    <a:pt x="3209" y="409"/>
                  </a:lnTo>
                  <a:lnTo>
                    <a:pt x="3216" y="411"/>
                  </a:lnTo>
                  <a:lnTo>
                    <a:pt x="3221" y="413"/>
                  </a:lnTo>
                  <a:lnTo>
                    <a:pt x="3227" y="416"/>
                  </a:lnTo>
                  <a:lnTo>
                    <a:pt x="3232" y="418"/>
                  </a:lnTo>
                  <a:lnTo>
                    <a:pt x="3238" y="420"/>
                  </a:lnTo>
                  <a:lnTo>
                    <a:pt x="3245" y="422"/>
                  </a:lnTo>
                  <a:lnTo>
                    <a:pt x="3250" y="425"/>
                  </a:lnTo>
                  <a:lnTo>
                    <a:pt x="3256" y="427"/>
                  </a:lnTo>
                  <a:lnTo>
                    <a:pt x="3261" y="429"/>
                  </a:lnTo>
                  <a:lnTo>
                    <a:pt x="3267" y="431"/>
                  </a:lnTo>
                  <a:lnTo>
                    <a:pt x="3273" y="433"/>
                  </a:lnTo>
                  <a:lnTo>
                    <a:pt x="3279" y="435"/>
                  </a:lnTo>
                  <a:lnTo>
                    <a:pt x="3284" y="437"/>
                  </a:lnTo>
                  <a:lnTo>
                    <a:pt x="3290" y="439"/>
                  </a:lnTo>
                  <a:lnTo>
                    <a:pt x="3295" y="442"/>
                  </a:lnTo>
                  <a:lnTo>
                    <a:pt x="3302" y="444"/>
                  </a:lnTo>
                  <a:lnTo>
                    <a:pt x="3307" y="446"/>
                  </a:lnTo>
                  <a:lnTo>
                    <a:pt x="3313" y="448"/>
                  </a:lnTo>
                  <a:lnTo>
                    <a:pt x="3318" y="450"/>
                  </a:lnTo>
                  <a:lnTo>
                    <a:pt x="3324" y="453"/>
                  </a:lnTo>
                  <a:lnTo>
                    <a:pt x="3330" y="455"/>
                  </a:lnTo>
                  <a:lnTo>
                    <a:pt x="3336" y="457"/>
                  </a:lnTo>
                  <a:lnTo>
                    <a:pt x="3342" y="459"/>
                  </a:lnTo>
                  <a:lnTo>
                    <a:pt x="3347" y="461"/>
                  </a:lnTo>
                  <a:lnTo>
                    <a:pt x="3353" y="463"/>
                  </a:lnTo>
                  <a:lnTo>
                    <a:pt x="3359" y="465"/>
                  </a:lnTo>
                  <a:lnTo>
                    <a:pt x="3365" y="467"/>
                  </a:lnTo>
                  <a:lnTo>
                    <a:pt x="3370" y="469"/>
                  </a:lnTo>
                  <a:lnTo>
                    <a:pt x="3376" y="472"/>
                  </a:lnTo>
                  <a:lnTo>
                    <a:pt x="3381" y="474"/>
                  </a:lnTo>
                  <a:lnTo>
                    <a:pt x="3388" y="476"/>
                  </a:lnTo>
                  <a:lnTo>
                    <a:pt x="3393" y="478"/>
                  </a:lnTo>
                  <a:lnTo>
                    <a:pt x="3399" y="480"/>
                  </a:lnTo>
                  <a:lnTo>
                    <a:pt x="3404" y="483"/>
                  </a:lnTo>
                  <a:lnTo>
                    <a:pt x="3410" y="485"/>
                  </a:lnTo>
                  <a:lnTo>
                    <a:pt x="3416" y="487"/>
                  </a:lnTo>
                  <a:lnTo>
                    <a:pt x="3422" y="489"/>
                  </a:lnTo>
                  <a:lnTo>
                    <a:pt x="3428" y="491"/>
                  </a:lnTo>
                  <a:lnTo>
                    <a:pt x="3433" y="493"/>
                  </a:lnTo>
                  <a:lnTo>
                    <a:pt x="3439" y="495"/>
                  </a:lnTo>
                  <a:lnTo>
                    <a:pt x="3445" y="497"/>
                  </a:lnTo>
                  <a:lnTo>
                    <a:pt x="3451" y="499"/>
                  </a:lnTo>
                  <a:lnTo>
                    <a:pt x="3456" y="501"/>
                  </a:lnTo>
                  <a:lnTo>
                    <a:pt x="3462" y="503"/>
                  </a:lnTo>
                  <a:lnTo>
                    <a:pt x="3467" y="505"/>
                  </a:lnTo>
                  <a:lnTo>
                    <a:pt x="3474" y="507"/>
                  </a:lnTo>
                  <a:lnTo>
                    <a:pt x="3479" y="510"/>
                  </a:lnTo>
                  <a:lnTo>
                    <a:pt x="3485" y="512"/>
                  </a:lnTo>
                  <a:lnTo>
                    <a:pt x="3490" y="514"/>
                  </a:lnTo>
                  <a:lnTo>
                    <a:pt x="3496" y="516"/>
                  </a:lnTo>
                  <a:lnTo>
                    <a:pt x="3502" y="518"/>
                  </a:lnTo>
                  <a:lnTo>
                    <a:pt x="3508" y="520"/>
                  </a:lnTo>
                  <a:lnTo>
                    <a:pt x="3513" y="522"/>
                  </a:lnTo>
                  <a:lnTo>
                    <a:pt x="3519" y="525"/>
                  </a:lnTo>
                  <a:lnTo>
                    <a:pt x="3525" y="527"/>
                  </a:lnTo>
                  <a:lnTo>
                    <a:pt x="3531" y="529"/>
                  </a:lnTo>
                  <a:lnTo>
                    <a:pt x="3537" y="531"/>
                  </a:lnTo>
                  <a:lnTo>
                    <a:pt x="3542" y="533"/>
                  </a:lnTo>
                  <a:lnTo>
                    <a:pt x="3548" y="535"/>
                  </a:lnTo>
                  <a:lnTo>
                    <a:pt x="3553" y="537"/>
                  </a:lnTo>
                  <a:lnTo>
                    <a:pt x="3560" y="540"/>
                  </a:lnTo>
                  <a:lnTo>
                    <a:pt x="3565" y="542"/>
                  </a:lnTo>
                  <a:lnTo>
                    <a:pt x="3571" y="544"/>
                  </a:lnTo>
                  <a:lnTo>
                    <a:pt x="3576" y="546"/>
                  </a:lnTo>
                  <a:lnTo>
                    <a:pt x="3582" y="548"/>
                  </a:lnTo>
                  <a:lnTo>
                    <a:pt x="3588" y="550"/>
                  </a:lnTo>
                  <a:lnTo>
                    <a:pt x="3594" y="552"/>
                  </a:lnTo>
                  <a:lnTo>
                    <a:pt x="3599" y="554"/>
                  </a:lnTo>
                  <a:lnTo>
                    <a:pt x="3605" y="556"/>
                  </a:lnTo>
                  <a:lnTo>
                    <a:pt x="3611" y="557"/>
                  </a:lnTo>
                  <a:lnTo>
                    <a:pt x="3617" y="559"/>
                  </a:lnTo>
                  <a:lnTo>
                    <a:pt x="3623" y="561"/>
                  </a:lnTo>
                  <a:lnTo>
                    <a:pt x="3628" y="563"/>
                  </a:lnTo>
                  <a:lnTo>
                    <a:pt x="3634" y="565"/>
                  </a:lnTo>
                  <a:lnTo>
                    <a:pt x="3639" y="568"/>
                  </a:lnTo>
                  <a:lnTo>
                    <a:pt x="3646" y="570"/>
                  </a:lnTo>
                  <a:lnTo>
                    <a:pt x="3651" y="572"/>
                  </a:lnTo>
                  <a:lnTo>
                    <a:pt x="3657" y="574"/>
                  </a:lnTo>
                  <a:lnTo>
                    <a:pt x="3662" y="576"/>
                  </a:lnTo>
                  <a:lnTo>
                    <a:pt x="3668" y="578"/>
                  </a:lnTo>
                  <a:lnTo>
                    <a:pt x="3674" y="580"/>
                  </a:lnTo>
                  <a:lnTo>
                    <a:pt x="3680" y="582"/>
                  </a:lnTo>
                  <a:lnTo>
                    <a:pt x="3685" y="584"/>
                  </a:lnTo>
                  <a:lnTo>
                    <a:pt x="3691" y="586"/>
                  </a:lnTo>
                  <a:lnTo>
                    <a:pt x="3696" y="588"/>
                  </a:lnTo>
                  <a:lnTo>
                    <a:pt x="3703" y="590"/>
                  </a:lnTo>
                  <a:lnTo>
                    <a:pt x="3709" y="592"/>
                  </a:lnTo>
                  <a:lnTo>
                    <a:pt x="3714" y="594"/>
                  </a:lnTo>
                  <a:lnTo>
                    <a:pt x="3720" y="597"/>
                  </a:lnTo>
                  <a:lnTo>
                    <a:pt x="3725" y="599"/>
                  </a:lnTo>
                  <a:lnTo>
                    <a:pt x="3732" y="601"/>
                  </a:lnTo>
                  <a:lnTo>
                    <a:pt x="3737" y="602"/>
                  </a:lnTo>
                  <a:lnTo>
                    <a:pt x="3743" y="604"/>
                  </a:lnTo>
                  <a:lnTo>
                    <a:pt x="3748" y="606"/>
                  </a:lnTo>
                  <a:lnTo>
                    <a:pt x="3754" y="608"/>
                  </a:lnTo>
                  <a:lnTo>
                    <a:pt x="3760" y="610"/>
                  </a:lnTo>
                  <a:lnTo>
                    <a:pt x="3766" y="612"/>
                  </a:lnTo>
                  <a:lnTo>
                    <a:pt x="3771" y="614"/>
                  </a:lnTo>
                  <a:lnTo>
                    <a:pt x="3777" y="616"/>
                  </a:lnTo>
                  <a:lnTo>
                    <a:pt x="3782" y="618"/>
                  </a:lnTo>
                  <a:lnTo>
                    <a:pt x="3789" y="620"/>
                  </a:lnTo>
                  <a:lnTo>
                    <a:pt x="3795" y="622"/>
                  </a:lnTo>
                  <a:lnTo>
                    <a:pt x="3800" y="625"/>
                  </a:lnTo>
                  <a:lnTo>
                    <a:pt x="3806" y="626"/>
                  </a:lnTo>
                  <a:lnTo>
                    <a:pt x="3811" y="628"/>
                  </a:lnTo>
                  <a:lnTo>
                    <a:pt x="3818" y="630"/>
                  </a:lnTo>
                  <a:lnTo>
                    <a:pt x="3823" y="632"/>
                  </a:lnTo>
                  <a:lnTo>
                    <a:pt x="3829" y="634"/>
                  </a:lnTo>
                  <a:lnTo>
                    <a:pt x="3834" y="636"/>
                  </a:lnTo>
                  <a:lnTo>
                    <a:pt x="3840" y="638"/>
                  </a:lnTo>
                  <a:lnTo>
                    <a:pt x="3846" y="640"/>
                  </a:lnTo>
                  <a:lnTo>
                    <a:pt x="3852" y="641"/>
                  </a:lnTo>
                  <a:lnTo>
                    <a:pt x="3857" y="643"/>
                  </a:lnTo>
                  <a:lnTo>
                    <a:pt x="3863" y="645"/>
                  </a:lnTo>
                  <a:lnTo>
                    <a:pt x="3868" y="647"/>
                  </a:lnTo>
                  <a:lnTo>
                    <a:pt x="3875" y="649"/>
                  </a:lnTo>
                  <a:lnTo>
                    <a:pt x="3880" y="651"/>
                  </a:lnTo>
                  <a:lnTo>
                    <a:pt x="3886" y="654"/>
                  </a:lnTo>
                  <a:lnTo>
                    <a:pt x="3892" y="655"/>
                  </a:lnTo>
                  <a:lnTo>
                    <a:pt x="3897" y="657"/>
                  </a:lnTo>
                  <a:lnTo>
                    <a:pt x="3904" y="659"/>
                  </a:lnTo>
                  <a:lnTo>
                    <a:pt x="3909" y="661"/>
                  </a:lnTo>
                  <a:lnTo>
                    <a:pt x="3915" y="663"/>
                  </a:lnTo>
                  <a:lnTo>
                    <a:pt x="3920" y="665"/>
                  </a:lnTo>
                  <a:lnTo>
                    <a:pt x="3926" y="667"/>
                  </a:lnTo>
                  <a:lnTo>
                    <a:pt x="3932" y="668"/>
                  </a:lnTo>
                  <a:lnTo>
                    <a:pt x="3938" y="670"/>
                  </a:lnTo>
                  <a:lnTo>
                    <a:pt x="3943" y="672"/>
                  </a:lnTo>
                  <a:lnTo>
                    <a:pt x="3949" y="674"/>
                  </a:lnTo>
                  <a:lnTo>
                    <a:pt x="3954" y="676"/>
                  </a:lnTo>
                  <a:lnTo>
                    <a:pt x="3961" y="677"/>
                  </a:lnTo>
                  <a:lnTo>
                    <a:pt x="3966" y="679"/>
                  </a:lnTo>
                  <a:lnTo>
                    <a:pt x="3972" y="682"/>
                  </a:lnTo>
                  <a:lnTo>
                    <a:pt x="3978" y="684"/>
                  </a:lnTo>
                  <a:lnTo>
                    <a:pt x="3983" y="686"/>
                  </a:lnTo>
                  <a:lnTo>
                    <a:pt x="3990" y="687"/>
                  </a:lnTo>
                  <a:lnTo>
                    <a:pt x="3995" y="689"/>
                  </a:lnTo>
                  <a:lnTo>
                    <a:pt x="4001" y="691"/>
                  </a:lnTo>
                  <a:lnTo>
                    <a:pt x="4006" y="693"/>
                  </a:lnTo>
                  <a:lnTo>
                    <a:pt x="4012" y="695"/>
                  </a:lnTo>
                  <a:lnTo>
                    <a:pt x="4018" y="696"/>
                  </a:lnTo>
                  <a:lnTo>
                    <a:pt x="4024" y="698"/>
                  </a:lnTo>
                  <a:lnTo>
                    <a:pt x="4029" y="700"/>
                  </a:lnTo>
                  <a:lnTo>
                    <a:pt x="4035" y="702"/>
                  </a:lnTo>
                  <a:lnTo>
                    <a:pt x="4040" y="704"/>
                  </a:lnTo>
                  <a:lnTo>
                    <a:pt x="4047" y="705"/>
                  </a:lnTo>
                  <a:lnTo>
                    <a:pt x="4052" y="707"/>
                  </a:lnTo>
                  <a:lnTo>
                    <a:pt x="4058" y="709"/>
                  </a:lnTo>
                  <a:lnTo>
                    <a:pt x="4063" y="712"/>
                  </a:lnTo>
                  <a:lnTo>
                    <a:pt x="4069" y="713"/>
                  </a:lnTo>
                  <a:lnTo>
                    <a:pt x="4076" y="715"/>
                  </a:lnTo>
                  <a:lnTo>
                    <a:pt x="4081" y="717"/>
                  </a:lnTo>
                  <a:lnTo>
                    <a:pt x="4087" y="719"/>
                  </a:lnTo>
                  <a:lnTo>
                    <a:pt x="4092" y="720"/>
                  </a:lnTo>
                  <a:lnTo>
                    <a:pt x="4098" y="722"/>
                  </a:lnTo>
                  <a:lnTo>
                    <a:pt x="4104" y="724"/>
                  </a:lnTo>
                  <a:lnTo>
                    <a:pt x="4110" y="726"/>
                  </a:lnTo>
                  <a:lnTo>
                    <a:pt x="4115" y="727"/>
                  </a:lnTo>
                  <a:lnTo>
                    <a:pt x="4121" y="729"/>
                  </a:lnTo>
                  <a:lnTo>
                    <a:pt x="4126" y="731"/>
                  </a:lnTo>
                  <a:lnTo>
                    <a:pt x="4133" y="732"/>
                  </a:lnTo>
                  <a:lnTo>
                    <a:pt x="4138" y="734"/>
                  </a:lnTo>
                  <a:lnTo>
                    <a:pt x="4144" y="736"/>
                  </a:lnTo>
                  <a:lnTo>
                    <a:pt x="4149" y="738"/>
                  </a:lnTo>
                  <a:lnTo>
                    <a:pt x="4155" y="740"/>
                  </a:lnTo>
                  <a:lnTo>
                    <a:pt x="4162" y="742"/>
                  </a:lnTo>
                  <a:lnTo>
                    <a:pt x="4167" y="744"/>
                  </a:lnTo>
                  <a:lnTo>
                    <a:pt x="4173" y="745"/>
                  </a:lnTo>
                  <a:lnTo>
                    <a:pt x="4178" y="747"/>
                  </a:lnTo>
                  <a:lnTo>
                    <a:pt x="4184" y="749"/>
                  </a:lnTo>
                  <a:lnTo>
                    <a:pt x="4190" y="750"/>
                  </a:lnTo>
                  <a:lnTo>
                    <a:pt x="4196" y="752"/>
                  </a:lnTo>
                  <a:lnTo>
                    <a:pt x="4201" y="754"/>
                  </a:lnTo>
                  <a:lnTo>
                    <a:pt x="4207" y="755"/>
                  </a:lnTo>
                  <a:lnTo>
                    <a:pt x="4212" y="757"/>
                  </a:lnTo>
                  <a:lnTo>
                    <a:pt x="4219" y="759"/>
                  </a:lnTo>
                  <a:lnTo>
                    <a:pt x="4224" y="760"/>
                  </a:lnTo>
                  <a:lnTo>
                    <a:pt x="4230" y="762"/>
                  </a:lnTo>
                  <a:lnTo>
                    <a:pt x="4235" y="764"/>
                  </a:lnTo>
                  <a:lnTo>
                    <a:pt x="4241" y="765"/>
                  </a:lnTo>
                  <a:lnTo>
                    <a:pt x="4247" y="768"/>
                  </a:lnTo>
                  <a:lnTo>
                    <a:pt x="4253" y="770"/>
                  </a:lnTo>
                  <a:lnTo>
                    <a:pt x="4259" y="771"/>
                  </a:lnTo>
                  <a:lnTo>
                    <a:pt x="4264" y="773"/>
                  </a:lnTo>
                  <a:lnTo>
                    <a:pt x="4270" y="775"/>
                  </a:lnTo>
                  <a:lnTo>
                    <a:pt x="4276" y="776"/>
                  </a:lnTo>
                  <a:lnTo>
                    <a:pt x="4282" y="778"/>
                  </a:lnTo>
                  <a:lnTo>
                    <a:pt x="4287" y="780"/>
                  </a:lnTo>
                  <a:lnTo>
                    <a:pt x="4293" y="781"/>
                  </a:lnTo>
                  <a:lnTo>
                    <a:pt x="4298" y="783"/>
                  </a:lnTo>
                  <a:lnTo>
                    <a:pt x="4305" y="784"/>
                  </a:lnTo>
                  <a:lnTo>
                    <a:pt x="4310" y="786"/>
                  </a:lnTo>
                  <a:lnTo>
                    <a:pt x="4316" y="788"/>
                  </a:lnTo>
                  <a:lnTo>
                    <a:pt x="4321" y="789"/>
                  </a:lnTo>
                  <a:lnTo>
                    <a:pt x="4327" y="791"/>
                  </a:lnTo>
                  <a:lnTo>
                    <a:pt x="4333" y="792"/>
                  </a:lnTo>
                  <a:lnTo>
                    <a:pt x="4339" y="794"/>
                  </a:lnTo>
                  <a:lnTo>
                    <a:pt x="4345" y="797"/>
                  </a:lnTo>
                  <a:lnTo>
                    <a:pt x="4350" y="798"/>
                  </a:lnTo>
                  <a:lnTo>
                    <a:pt x="4356" y="800"/>
                  </a:lnTo>
                  <a:lnTo>
                    <a:pt x="4362" y="801"/>
                  </a:lnTo>
                  <a:lnTo>
                    <a:pt x="4368" y="803"/>
                  </a:lnTo>
                  <a:lnTo>
                    <a:pt x="4373" y="805"/>
                  </a:lnTo>
                  <a:lnTo>
                    <a:pt x="4379" y="806"/>
                  </a:lnTo>
                  <a:lnTo>
                    <a:pt x="4384" y="808"/>
                  </a:lnTo>
                  <a:lnTo>
                    <a:pt x="4391" y="809"/>
                  </a:lnTo>
                  <a:lnTo>
                    <a:pt x="4396" y="811"/>
                  </a:lnTo>
                  <a:lnTo>
                    <a:pt x="4402" y="812"/>
                  </a:lnTo>
                  <a:lnTo>
                    <a:pt x="4407" y="814"/>
                  </a:lnTo>
                  <a:lnTo>
                    <a:pt x="4413" y="815"/>
                  </a:lnTo>
                  <a:lnTo>
                    <a:pt x="4419" y="817"/>
                  </a:lnTo>
                  <a:lnTo>
                    <a:pt x="4425" y="819"/>
                  </a:lnTo>
                  <a:lnTo>
                    <a:pt x="4430" y="820"/>
                  </a:lnTo>
                  <a:lnTo>
                    <a:pt x="4436" y="822"/>
                  </a:lnTo>
                  <a:lnTo>
                    <a:pt x="4442" y="823"/>
                  </a:lnTo>
                  <a:lnTo>
                    <a:pt x="4448" y="826"/>
                  </a:lnTo>
                  <a:lnTo>
                    <a:pt x="4454" y="827"/>
                  </a:lnTo>
                  <a:lnTo>
                    <a:pt x="4459" y="829"/>
                  </a:lnTo>
                  <a:lnTo>
                    <a:pt x="4465" y="830"/>
                  </a:lnTo>
                  <a:lnTo>
                    <a:pt x="4470" y="832"/>
                  </a:lnTo>
                  <a:lnTo>
                    <a:pt x="4477" y="833"/>
                  </a:lnTo>
                  <a:lnTo>
                    <a:pt x="4482" y="835"/>
                  </a:lnTo>
                  <a:lnTo>
                    <a:pt x="4488" y="836"/>
                  </a:lnTo>
                  <a:lnTo>
                    <a:pt x="4493" y="838"/>
                  </a:lnTo>
                  <a:lnTo>
                    <a:pt x="4499" y="839"/>
                  </a:lnTo>
                  <a:lnTo>
                    <a:pt x="4505" y="841"/>
                  </a:lnTo>
                  <a:lnTo>
                    <a:pt x="4511" y="842"/>
                  </a:lnTo>
                  <a:lnTo>
                    <a:pt x="4516" y="844"/>
                  </a:lnTo>
                  <a:lnTo>
                    <a:pt x="4522" y="845"/>
                  </a:lnTo>
                  <a:lnTo>
                    <a:pt x="4528" y="847"/>
                  </a:lnTo>
                  <a:lnTo>
                    <a:pt x="4534" y="848"/>
                  </a:lnTo>
                  <a:lnTo>
                    <a:pt x="4540" y="850"/>
                  </a:lnTo>
                  <a:lnTo>
                    <a:pt x="4545" y="851"/>
                  </a:lnTo>
                  <a:lnTo>
                    <a:pt x="4551" y="853"/>
                  </a:lnTo>
                  <a:lnTo>
                    <a:pt x="4556" y="855"/>
                  </a:lnTo>
                  <a:lnTo>
                    <a:pt x="4563" y="857"/>
                  </a:lnTo>
                  <a:lnTo>
                    <a:pt x="4568" y="858"/>
                  </a:lnTo>
                  <a:lnTo>
                    <a:pt x="4574" y="859"/>
                  </a:lnTo>
                  <a:lnTo>
                    <a:pt x="4579" y="861"/>
                  </a:lnTo>
                  <a:lnTo>
                    <a:pt x="4585" y="862"/>
                  </a:lnTo>
                  <a:lnTo>
                    <a:pt x="4591" y="864"/>
                  </a:lnTo>
                  <a:lnTo>
                    <a:pt x="4597" y="865"/>
                  </a:lnTo>
                  <a:lnTo>
                    <a:pt x="4602" y="867"/>
                  </a:lnTo>
                  <a:lnTo>
                    <a:pt x="4608" y="868"/>
                  </a:lnTo>
                  <a:lnTo>
                    <a:pt x="4613" y="870"/>
                  </a:lnTo>
                  <a:lnTo>
                    <a:pt x="4620" y="871"/>
                  </a:lnTo>
                  <a:lnTo>
                    <a:pt x="4626" y="872"/>
                  </a:lnTo>
                  <a:lnTo>
                    <a:pt x="4631" y="874"/>
                  </a:lnTo>
                  <a:lnTo>
                    <a:pt x="4637" y="875"/>
                  </a:lnTo>
                  <a:lnTo>
                    <a:pt x="4642" y="877"/>
                  </a:lnTo>
                  <a:lnTo>
                    <a:pt x="4649" y="878"/>
                  </a:lnTo>
                  <a:lnTo>
                    <a:pt x="4654" y="879"/>
                  </a:lnTo>
                  <a:lnTo>
                    <a:pt x="4660" y="881"/>
                  </a:lnTo>
                  <a:lnTo>
                    <a:pt x="4665" y="883"/>
                  </a:lnTo>
                  <a:lnTo>
                    <a:pt x="4671" y="885"/>
                  </a:lnTo>
                  <a:lnTo>
                    <a:pt x="4677" y="886"/>
                  </a:lnTo>
                  <a:lnTo>
                    <a:pt x="4683" y="887"/>
                  </a:lnTo>
                  <a:lnTo>
                    <a:pt x="4688" y="889"/>
                  </a:lnTo>
                  <a:lnTo>
                    <a:pt x="4694" y="890"/>
                  </a:lnTo>
                  <a:lnTo>
                    <a:pt x="4699" y="892"/>
                  </a:lnTo>
                  <a:lnTo>
                    <a:pt x="4706" y="893"/>
                  </a:lnTo>
                  <a:lnTo>
                    <a:pt x="4712" y="894"/>
                  </a:lnTo>
                  <a:lnTo>
                    <a:pt x="4717" y="896"/>
                  </a:lnTo>
                  <a:lnTo>
                    <a:pt x="4723" y="897"/>
                  </a:lnTo>
                  <a:lnTo>
                    <a:pt x="4728" y="898"/>
                  </a:lnTo>
                  <a:lnTo>
                    <a:pt x="4735" y="900"/>
                  </a:lnTo>
                  <a:lnTo>
                    <a:pt x="4740" y="901"/>
                  </a:lnTo>
                  <a:lnTo>
                    <a:pt x="4746" y="903"/>
                  </a:lnTo>
                  <a:lnTo>
                    <a:pt x="4751" y="904"/>
                  </a:lnTo>
                  <a:lnTo>
                    <a:pt x="4758" y="905"/>
                  </a:lnTo>
                  <a:lnTo>
                    <a:pt x="4763" y="907"/>
                  </a:lnTo>
                  <a:lnTo>
                    <a:pt x="4769" y="908"/>
                  </a:lnTo>
                  <a:lnTo>
                    <a:pt x="4774" y="909"/>
                  </a:lnTo>
                  <a:lnTo>
                    <a:pt x="4780" y="912"/>
                  </a:lnTo>
                  <a:lnTo>
                    <a:pt x="4785" y="913"/>
                  </a:lnTo>
                  <a:lnTo>
                    <a:pt x="4792" y="914"/>
                  </a:lnTo>
                  <a:lnTo>
                    <a:pt x="4797" y="916"/>
                  </a:lnTo>
                  <a:lnTo>
                    <a:pt x="4803" y="917"/>
                  </a:lnTo>
                  <a:lnTo>
                    <a:pt x="4809" y="918"/>
                  </a:lnTo>
                  <a:lnTo>
                    <a:pt x="4815" y="919"/>
                  </a:lnTo>
                  <a:lnTo>
                    <a:pt x="4821" y="921"/>
                  </a:lnTo>
                  <a:lnTo>
                    <a:pt x="4826" y="922"/>
                  </a:lnTo>
                  <a:lnTo>
                    <a:pt x="4832" y="923"/>
                  </a:lnTo>
                  <a:lnTo>
                    <a:pt x="4837" y="925"/>
                  </a:lnTo>
                  <a:lnTo>
                    <a:pt x="4844" y="926"/>
                  </a:lnTo>
                  <a:lnTo>
                    <a:pt x="4849" y="927"/>
                  </a:lnTo>
                  <a:lnTo>
                    <a:pt x="4855" y="929"/>
                  </a:lnTo>
                  <a:lnTo>
                    <a:pt x="4860" y="930"/>
                  </a:lnTo>
                  <a:lnTo>
                    <a:pt x="4866" y="931"/>
                  </a:lnTo>
                  <a:lnTo>
                    <a:pt x="4871" y="932"/>
                  </a:lnTo>
                  <a:lnTo>
                    <a:pt x="4878" y="934"/>
                  </a:lnTo>
                  <a:lnTo>
                    <a:pt x="4883" y="935"/>
                  </a:lnTo>
                  <a:lnTo>
                    <a:pt x="4889" y="936"/>
                  </a:lnTo>
                  <a:lnTo>
                    <a:pt x="4895" y="938"/>
                  </a:lnTo>
                  <a:lnTo>
                    <a:pt x="4901" y="939"/>
                  </a:lnTo>
                  <a:lnTo>
                    <a:pt x="4907" y="941"/>
                  </a:lnTo>
                  <a:lnTo>
                    <a:pt x="4912" y="942"/>
                  </a:lnTo>
                  <a:lnTo>
                    <a:pt x="4918" y="944"/>
                  </a:lnTo>
                  <a:lnTo>
                    <a:pt x="4923" y="945"/>
                  </a:lnTo>
                  <a:lnTo>
                    <a:pt x="4930" y="946"/>
                  </a:lnTo>
                  <a:lnTo>
                    <a:pt x="4935" y="947"/>
                  </a:lnTo>
                  <a:lnTo>
                    <a:pt x="4941" y="949"/>
                  </a:lnTo>
                  <a:lnTo>
                    <a:pt x="4946" y="950"/>
                  </a:lnTo>
                  <a:lnTo>
                    <a:pt x="4952" y="951"/>
                  </a:lnTo>
                  <a:lnTo>
                    <a:pt x="4958" y="952"/>
                  </a:lnTo>
                  <a:lnTo>
                    <a:pt x="4964" y="953"/>
                  </a:lnTo>
                  <a:lnTo>
                    <a:pt x="4969" y="955"/>
                  </a:lnTo>
                  <a:lnTo>
                    <a:pt x="4975" y="956"/>
                  </a:lnTo>
                  <a:lnTo>
                    <a:pt x="4980" y="957"/>
                  </a:lnTo>
                  <a:lnTo>
                    <a:pt x="4987" y="958"/>
                  </a:lnTo>
                  <a:lnTo>
                    <a:pt x="4993" y="960"/>
                  </a:lnTo>
                  <a:lnTo>
                    <a:pt x="4998" y="961"/>
                  </a:lnTo>
                  <a:lnTo>
                    <a:pt x="5004" y="962"/>
                  </a:lnTo>
                  <a:lnTo>
                    <a:pt x="5009" y="963"/>
                  </a:lnTo>
                  <a:lnTo>
                    <a:pt x="5016" y="964"/>
                  </a:lnTo>
                  <a:lnTo>
                    <a:pt x="5021" y="966"/>
                  </a:lnTo>
                  <a:lnTo>
                    <a:pt x="5027" y="967"/>
                  </a:lnTo>
                  <a:lnTo>
                    <a:pt x="5032" y="969"/>
                  </a:lnTo>
                  <a:lnTo>
                    <a:pt x="5038" y="970"/>
                  </a:lnTo>
                  <a:lnTo>
                    <a:pt x="5044" y="971"/>
                  </a:lnTo>
                  <a:lnTo>
                    <a:pt x="5050" y="972"/>
                  </a:lnTo>
                  <a:lnTo>
                    <a:pt x="5055" y="974"/>
                  </a:lnTo>
                  <a:lnTo>
                    <a:pt x="5061" y="975"/>
                  </a:lnTo>
                  <a:lnTo>
                    <a:pt x="5066" y="976"/>
                  </a:lnTo>
                  <a:lnTo>
                    <a:pt x="5073" y="977"/>
                  </a:lnTo>
                  <a:lnTo>
                    <a:pt x="5079" y="978"/>
                  </a:lnTo>
                  <a:lnTo>
                    <a:pt x="5084" y="979"/>
                  </a:lnTo>
                  <a:lnTo>
                    <a:pt x="5090" y="981"/>
                  </a:lnTo>
                  <a:lnTo>
                    <a:pt x="5095" y="982"/>
                  </a:lnTo>
                  <a:lnTo>
                    <a:pt x="5102" y="983"/>
                  </a:lnTo>
                  <a:lnTo>
                    <a:pt x="5107" y="984"/>
                  </a:lnTo>
                  <a:lnTo>
                    <a:pt x="5113" y="985"/>
                  </a:lnTo>
                  <a:lnTo>
                    <a:pt x="5118" y="986"/>
                  </a:lnTo>
                  <a:lnTo>
                    <a:pt x="5124" y="987"/>
                  </a:lnTo>
                  <a:lnTo>
                    <a:pt x="5130" y="989"/>
                  </a:lnTo>
                  <a:lnTo>
                    <a:pt x="5136" y="990"/>
                  </a:lnTo>
                  <a:lnTo>
                    <a:pt x="5141" y="991"/>
                  </a:lnTo>
                  <a:lnTo>
                    <a:pt x="5147" y="992"/>
                  </a:lnTo>
                  <a:lnTo>
                    <a:pt x="5152" y="993"/>
                  </a:lnTo>
                  <a:lnTo>
                    <a:pt x="5159" y="994"/>
                  </a:lnTo>
                  <a:lnTo>
                    <a:pt x="5164" y="995"/>
                  </a:lnTo>
                  <a:lnTo>
                    <a:pt x="5170" y="996"/>
                  </a:lnTo>
                  <a:lnTo>
                    <a:pt x="5176" y="999"/>
                  </a:lnTo>
                  <a:lnTo>
                    <a:pt x="5181" y="1000"/>
                  </a:lnTo>
                  <a:lnTo>
                    <a:pt x="5188" y="1001"/>
                  </a:lnTo>
                  <a:lnTo>
                    <a:pt x="5193" y="1002"/>
                  </a:lnTo>
                  <a:lnTo>
                    <a:pt x="5199" y="1003"/>
                  </a:lnTo>
                  <a:lnTo>
                    <a:pt x="5204" y="1004"/>
                  </a:lnTo>
                  <a:lnTo>
                    <a:pt x="5210" y="1005"/>
                  </a:lnTo>
                  <a:lnTo>
                    <a:pt x="5216" y="1006"/>
                  </a:lnTo>
                  <a:lnTo>
                    <a:pt x="5222" y="1007"/>
                  </a:lnTo>
                  <a:lnTo>
                    <a:pt x="5227" y="1008"/>
                  </a:lnTo>
                  <a:lnTo>
                    <a:pt x="5233" y="1009"/>
                  </a:lnTo>
                  <a:lnTo>
                    <a:pt x="5238" y="1011"/>
                  </a:lnTo>
                  <a:lnTo>
                    <a:pt x="5245" y="1012"/>
                  </a:lnTo>
                  <a:lnTo>
                    <a:pt x="5250" y="1013"/>
                  </a:lnTo>
                  <a:lnTo>
                    <a:pt x="5256" y="1014"/>
                  </a:lnTo>
                  <a:lnTo>
                    <a:pt x="5262" y="1015"/>
                  </a:lnTo>
                  <a:lnTo>
                    <a:pt x="5267" y="1016"/>
                  </a:lnTo>
                  <a:lnTo>
                    <a:pt x="5274" y="1017"/>
                  </a:lnTo>
                  <a:lnTo>
                    <a:pt x="5279" y="1018"/>
                  </a:lnTo>
                  <a:lnTo>
                    <a:pt x="5285" y="1019"/>
                  </a:lnTo>
                  <a:lnTo>
                    <a:pt x="5290" y="1020"/>
                  </a:lnTo>
                  <a:lnTo>
                    <a:pt x="5296" y="1021"/>
                  </a:lnTo>
                  <a:lnTo>
                    <a:pt x="5302" y="1022"/>
                  </a:lnTo>
                  <a:lnTo>
                    <a:pt x="5308" y="1023"/>
                  </a:lnTo>
                  <a:lnTo>
                    <a:pt x="5313" y="1024"/>
                  </a:lnTo>
                  <a:lnTo>
                    <a:pt x="5319" y="1025"/>
                  </a:lnTo>
                  <a:lnTo>
                    <a:pt x="5324" y="1027"/>
                  </a:lnTo>
                  <a:lnTo>
                    <a:pt x="5331" y="1028"/>
                  </a:lnTo>
                  <a:lnTo>
                    <a:pt x="5336" y="1029"/>
                  </a:lnTo>
                  <a:lnTo>
                    <a:pt x="5342" y="1030"/>
                  </a:lnTo>
                  <a:lnTo>
                    <a:pt x="5347" y="1031"/>
                  </a:lnTo>
                  <a:lnTo>
                    <a:pt x="5353" y="1032"/>
                  </a:lnTo>
                  <a:lnTo>
                    <a:pt x="5360" y="1033"/>
                  </a:lnTo>
                  <a:lnTo>
                    <a:pt x="5365" y="1034"/>
                  </a:lnTo>
                  <a:lnTo>
                    <a:pt x="5371" y="1035"/>
                  </a:lnTo>
                  <a:lnTo>
                    <a:pt x="5376" y="1036"/>
                  </a:lnTo>
                  <a:lnTo>
                    <a:pt x="5382" y="1037"/>
                  </a:lnTo>
                  <a:lnTo>
                    <a:pt x="5388" y="1038"/>
                  </a:lnTo>
                  <a:lnTo>
                    <a:pt x="5394" y="1039"/>
                  </a:lnTo>
                  <a:lnTo>
                    <a:pt x="5399" y="1040"/>
                  </a:lnTo>
                  <a:lnTo>
                    <a:pt x="5405" y="1041"/>
                  </a:lnTo>
                  <a:lnTo>
                    <a:pt x="5410" y="1042"/>
                  </a:lnTo>
                  <a:lnTo>
                    <a:pt x="5417" y="1043"/>
                  </a:lnTo>
                  <a:lnTo>
                    <a:pt x="5422" y="1044"/>
                  </a:lnTo>
                  <a:lnTo>
                    <a:pt x="5428" y="1045"/>
                  </a:lnTo>
                  <a:lnTo>
                    <a:pt x="5433" y="1046"/>
                  </a:lnTo>
                  <a:lnTo>
                    <a:pt x="5439" y="1047"/>
                  </a:lnTo>
                  <a:lnTo>
                    <a:pt x="5446" y="1048"/>
                  </a:lnTo>
                  <a:lnTo>
                    <a:pt x="5451" y="1049"/>
                  </a:lnTo>
                  <a:lnTo>
                    <a:pt x="5457" y="1050"/>
                  </a:lnTo>
                  <a:lnTo>
                    <a:pt x="5462" y="1051"/>
                  </a:lnTo>
                  <a:lnTo>
                    <a:pt x="5468" y="1052"/>
                  </a:lnTo>
                  <a:lnTo>
                    <a:pt x="5474" y="1053"/>
                  </a:lnTo>
                  <a:lnTo>
                    <a:pt x="5480" y="1055"/>
                  </a:lnTo>
                  <a:lnTo>
                    <a:pt x="5485" y="1056"/>
                  </a:lnTo>
                  <a:lnTo>
                    <a:pt x="5491" y="1057"/>
                  </a:lnTo>
                  <a:lnTo>
                    <a:pt x="5496" y="1058"/>
                  </a:lnTo>
                  <a:lnTo>
                    <a:pt x="5503" y="1059"/>
                  </a:lnTo>
                  <a:lnTo>
                    <a:pt x="5508" y="1060"/>
                  </a:lnTo>
                  <a:lnTo>
                    <a:pt x="5514" y="1061"/>
                  </a:lnTo>
                  <a:lnTo>
                    <a:pt x="5519" y="1062"/>
                  </a:lnTo>
                  <a:lnTo>
                    <a:pt x="5525" y="1063"/>
                  </a:lnTo>
                  <a:lnTo>
                    <a:pt x="5531" y="1063"/>
                  </a:lnTo>
                  <a:lnTo>
                    <a:pt x="5537" y="1064"/>
                  </a:lnTo>
                  <a:lnTo>
                    <a:pt x="5543" y="1065"/>
                  </a:lnTo>
                  <a:lnTo>
                    <a:pt x="5548" y="1066"/>
                  </a:lnTo>
                  <a:lnTo>
                    <a:pt x="5554" y="1067"/>
                  </a:lnTo>
                  <a:lnTo>
                    <a:pt x="5560" y="1068"/>
                  </a:lnTo>
                  <a:lnTo>
                    <a:pt x="5566" y="1069"/>
                  </a:lnTo>
                  <a:lnTo>
                    <a:pt x="5571" y="1070"/>
                  </a:lnTo>
                  <a:lnTo>
                    <a:pt x="5577" y="1071"/>
                  </a:lnTo>
                  <a:lnTo>
                    <a:pt x="5582" y="1072"/>
                  </a:lnTo>
                  <a:lnTo>
                    <a:pt x="5589" y="1073"/>
                  </a:lnTo>
                  <a:lnTo>
                    <a:pt x="5594" y="1073"/>
                  </a:lnTo>
                  <a:lnTo>
                    <a:pt x="5600" y="1074"/>
                  </a:lnTo>
                  <a:lnTo>
                    <a:pt x="5605" y="1075"/>
                  </a:lnTo>
                  <a:lnTo>
                    <a:pt x="5611" y="1076"/>
                  </a:lnTo>
                  <a:lnTo>
                    <a:pt x="5617" y="1077"/>
                  </a:lnTo>
                  <a:lnTo>
                    <a:pt x="5623" y="1078"/>
                  </a:lnTo>
                  <a:lnTo>
                    <a:pt x="5629" y="1079"/>
                  </a:lnTo>
                  <a:lnTo>
                    <a:pt x="5634" y="1080"/>
                  </a:lnTo>
                  <a:lnTo>
                    <a:pt x="5640" y="1081"/>
                  </a:lnTo>
                  <a:lnTo>
                    <a:pt x="5646" y="1081"/>
                  </a:lnTo>
                  <a:lnTo>
                    <a:pt x="5652" y="1082"/>
                  </a:lnTo>
                  <a:lnTo>
                    <a:pt x="5657" y="1084"/>
                  </a:lnTo>
                  <a:lnTo>
                    <a:pt x="5663" y="1085"/>
                  </a:lnTo>
                  <a:lnTo>
                    <a:pt x="5668" y="1086"/>
                  </a:lnTo>
                  <a:lnTo>
                    <a:pt x="5675" y="1087"/>
                  </a:lnTo>
                  <a:lnTo>
                    <a:pt x="5680" y="1088"/>
                  </a:lnTo>
                  <a:lnTo>
                    <a:pt x="5686" y="1088"/>
                  </a:lnTo>
                  <a:lnTo>
                    <a:pt x="5691" y="1089"/>
                  </a:lnTo>
                  <a:lnTo>
                    <a:pt x="5697" y="1090"/>
                  </a:lnTo>
                  <a:lnTo>
                    <a:pt x="5703" y="1091"/>
                  </a:lnTo>
                  <a:lnTo>
                    <a:pt x="5709" y="1092"/>
                  </a:lnTo>
                  <a:lnTo>
                    <a:pt x="5714" y="1093"/>
                  </a:lnTo>
                  <a:lnTo>
                    <a:pt x="5720" y="1094"/>
                  </a:lnTo>
                  <a:lnTo>
                    <a:pt x="5726" y="1094"/>
                  </a:lnTo>
                  <a:lnTo>
                    <a:pt x="5732" y="1095"/>
                  </a:lnTo>
                  <a:lnTo>
                    <a:pt x="5738" y="1096"/>
                  </a:lnTo>
                  <a:lnTo>
                    <a:pt x="5743" y="1097"/>
                  </a:lnTo>
                  <a:lnTo>
                    <a:pt x="5749" y="1098"/>
                  </a:lnTo>
                  <a:lnTo>
                    <a:pt x="5754" y="1099"/>
                  </a:lnTo>
                  <a:lnTo>
                    <a:pt x="5761" y="1099"/>
                  </a:lnTo>
                  <a:lnTo>
                    <a:pt x="5766" y="1100"/>
                  </a:lnTo>
                  <a:lnTo>
                    <a:pt x="5772" y="1101"/>
                  </a:lnTo>
                  <a:lnTo>
                    <a:pt x="5777" y="1102"/>
                  </a:lnTo>
                  <a:lnTo>
                    <a:pt x="5783" y="1103"/>
                  </a:lnTo>
                  <a:lnTo>
                    <a:pt x="5789" y="1103"/>
                  </a:lnTo>
                  <a:lnTo>
                    <a:pt x="5795" y="1104"/>
                  </a:lnTo>
                  <a:lnTo>
                    <a:pt x="5800" y="1105"/>
                  </a:lnTo>
                  <a:lnTo>
                    <a:pt x="5806" y="1106"/>
                  </a:lnTo>
                  <a:lnTo>
                    <a:pt x="5812" y="1107"/>
                  </a:lnTo>
                  <a:lnTo>
                    <a:pt x="5818" y="1107"/>
                  </a:lnTo>
                  <a:lnTo>
                    <a:pt x="5824" y="1108"/>
                  </a:lnTo>
                  <a:lnTo>
                    <a:pt x="5829" y="1109"/>
                  </a:lnTo>
                  <a:lnTo>
                    <a:pt x="5835" y="1110"/>
                  </a:lnTo>
                  <a:lnTo>
                    <a:pt x="5840" y="1111"/>
                  </a:lnTo>
                  <a:lnTo>
                    <a:pt x="5847" y="1111"/>
                  </a:lnTo>
                  <a:lnTo>
                    <a:pt x="5852" y="1113"/>
                  </a:lnTo>
                  <a:lnTo>
                    <a:pt x="5858" y="1114"/>
                  </a:lnTo>
                  <a:lnTo>
                    <a:pt x="5863" y="1115"/>
                  </a:lnTo>
                  <a:lnTo>
                    <a:pt x="5869" y="1115"/>
                  </a:lnTo>
                  <a:lnTo>
                    <a:pt x="5875" y="1116"/>
                  </a:lnTo>
                  <a:lnTo>
                    <a:pt x="5881" y="1117"/>
                  </a:lnTo>
                  <a:lnTo>
                    <a:pt x="5886" y="1118"/>
                  </a:lnTo>
                  <a:lnTo>
                    <a:pt x="5892" y="1119"/>
                  </a:lnTo>
                  <a:lnTo>
                    <a:pt x="5897" y="1119"/>
                  </a:lnTo>
                  <a:lnTo>
                    <a:pt x="5904" y="1120"/>
                  </a:lnTo>
                  <a:lnTo>
                    <a:pt x="5910" y="1121"/>
                  </a:lnTo>
                  <a:lnTo>
                    <a:pt x="5915" y="1122"/>
                  </a:lnTo>
                  <a:lnTo>
                    <a:pt x="5921" y="1122"/>
                  </a:lnTo>
                  <a:lnTo>
                    <a:pt x="5926" y="1123"/>
                  </a:lnTo>
                  <a:lnTo>
                    <a:pt x="5933" y="1124"/>
                  </a:lnTo>
                  <a:lnTo>
                    <a:pt x="5938" y="1125"/>
                  </a:lnTo>
                  <a:lnTo>
                    <a:pt x="5944" y="1125"/>
                  </a:lnTo>
                  <a:lnTo>
                    <a:pt x="5949" y="1126"/>
                  </a:lnTo>
                  <a:lnTo>
                    <a:pt x="5955" y="1127"/>
                  </a:lnTo>
                  <a:lnTo>
                    <a:pt x="5961" y="1128"/>
                  </a:lnTo>
                  <a:lnTo>
                    <a:pt x="5967" y="1128"/>
                  </a:lnTo>
                  <a:lnTo>
                    <a:pt x="5972" y="1129"/>
                  </a:lnTo>
                  <a:lnTo>
                    <a:pt x="5978" y="1130"/>
                  </a:lnTo>
                  <a:lnTo>
                    <a:pt x="5983" y="1130"/>
                  </a:lnTo>
                  <a:lnTo>
                    <a:pt x="5990" y="1131"/>
                  </a:lnTo>
                  <a:lnTo>
                    <a:pt x="5996" y="1132"/>
                  </a:lnTo>
                  <a:lnTo>
                    <a:pt x="6001" y="1133"/>
                  </a:lnTo>
                  <a:lnTo>
                    <a:pt x="6007" y="1133"/>
                  </a:lnTo>
                  <a:lnTo>
                    <a:pt x="6012" y="1134"/>
                  </a:lnTo>
                  <a:lnTo>
                    <a:pt x="6019" y="1135"/>
                  </a:lnTo>
                  <a:lnTo>
                    <a:pt x="6024" y="1136"/>
                  </a:lnTo>
                  <a:lnTo>
                    <a:pt x="6030" y="1136"/>
                  </a:lnTo>
                  <a:lnTo>
                    <a:pt x="6035" y="1137"/>
                  </a:lnTo>
                  <a:lnTo>
                    <a:pt x="6041" y="1138"/>
                  </a:lnTo>
                  <a:lnTo>
                    <a:pt x="6047" y="1138"/>
                  </a:lnTo>
                  <a:lnTo>
                    <a:pt x="6053" y="1139"/>
                  </a:lnTo>
                  <a:lnTo>
                    <a:pt x="6058" y="1141"/>
                  </a:lnTo>
                  <a:lnTo>
                    <a:pt x="6064" y="1141"/>
                  </a:lnTo>
                  <a:lnTo>
                    <a:pt x="6069" y="1142"/>
                  </a:lnTo>
                  <a:lnTo>
                    <a:pt x="6076" y="1143"/>
                  </a:lnTo>
                  <a:lnTo>
                    <a:pt x="6081" y="1143"/>
                  </a:lnTo>
                  <a:lnTo>
                    <a:pt x="6087" y="1144"/>
                  </a:lnTo>
                  <a:lnTo>
                    <a:pt x="6093" y="1145"/>
                  </a:lnTo>
                  <a:lnTo>
                    <a:pt x="6098" y="1146"/>
                  </a:lnTo>
                  <a:lnTo>
                    <a:pt x="6105" y="1146"/>
                  </a:lnTo>
                  <a:lnTo>
                    <a:pt x="6110" y="1147"/>
                  </a:lnTo>
                  <a:lnTo>
                    <a:pt x="6116" y="1148"/>
                  </a:lnTo>
                  <a:lnTo>
                    <a:pt x="6121" y="1148"/>
                  </a:lnTo>
                  <a:lnTo>
                    <a:pt x="6127" y="1149"/>
                  </a:lnTo>
                  <a:lnTo>
                    <a:pt x="6133" y="1150"/>
                  </a:lnTo>
                  <a:lnTo>
                    <a:pt x="6139" y="1150"/>
                  </a:lnTo>
                  <a:lnTo>
                    <a:pt x="6144" y="1151"/>
                  </a:lnTo>
                  <a:lnTo>
                    <a:pt x="6150" y="1152"/>
                  </a:lnTo>
                  <a:lnTo>
                    <a:pt x="6155" y="1152"/>
                  </a:lnTo>
                  <a:lnTo>
                    <a:pt x="6162" y="1153"/>
                  </a:lnTo>
                  <a:lnTo>
                    <a:pt x="6167" y="1154"/>
                  </a:lnTo>
                  <a:lnTo>
                    <a:pt x="6173" y="1154"/>
                  </a:lnTo>
                  <a:lnTo>
                    <a:pt x="6179" y="1155"/>
                  </a:lnTo>
                  <a:lnTo>
                    <a:pt x="6184" y="1156"/>
                  </a:lnTo>
                  <a:lnTo>
                    <a:pt x="6191" y="1156"/>
                  </a:lnTo>
                  <a:lnTo>
                    <a:pt x="6196" y="1157"/>
                  </a:lnTo>
                  <a:lnTo>
                    <a:pt x="6202" y="1157"/>
                  </a:lnTo>
                  <a:lnTo>
                    <a:pt x="6207" y="1158"/>
                  </a:lnTo>
                  <a:lnTo>
                    <a:pt x="6213" y="1159"/>
                  </a:lnTo>
                  <a:lnTo>
                    <a:pt x="6219" y="1159"/>
                  </a:lnTo>
                  <a:lnTo>
                    <a:pt x="6225" y="1160"/>
                  </a:lnTo>
                  <a:lnTo>
                    <a:pt x="6230" y="1161"/>
                  </a:lnTo>
                  <a:lnTo>
                    <a:pt x="6236" y="1161"/>
                  </a:lnTo>
                  <a:lnTo>
                    <a:pt x="6241" y="1162"/>
                  </a:lnTo>
                  <a:lnTo>
                    <a:pt x="6248" y="1163"/>
                  </a:lnTo>
                  <a:lnTo>
                    <a:pt x="6253" y="1163"/>
                  </a:lnTo>
                  <a:lnTo>
                    <a:pt x="6259" y="1164"/>
                  </a:lnTo>
                  <a:lnTo>
                    <a:pt x="6264" y="1164"/>
                  </a:lnTo>
                  <a:lnTo>
                    <a:pt x="6270" y="1165"/>
                  </a:lnTo>
                  <a:lnTo>
                    <a:pt x="6277" y="1166"/>
                  </a:lnTo>
                  <a:lnTo>
                    <a:pt x="6282" y="1166"/>
                  </a:lnTo>
                  <a:lnTo>
                    <a:pt x="6288" y="1167"/>
                  </a:lnTo>
                  <a:lnTo>
                    <a:pt x="6293" y="1167"/>
                  </a:lnTo>
                  <a:lnTo>
                    <a:pt x="6299" y="1168"/>
                  </a:lnTo>
                  <a:lnTo>
                    <a:pt x="6305" y="1170"/>
                  </a:lnTo>
                  <a:lnTo>
                    <a:pt x="6311" y="1170"/>
                  </a:lnTo>
                  <a:lnTo>
                    <a:pt x="6316" y="1171"/>
                  </a:lnTo>
                  <a:lnTo>
                    <a:pt x="6322" y="1171"/>
                  </a:lnTo>
                  <a:lnTo>
                    <a:pt x="6327" y="1172"/>
                  </a:lnTo>
                  <a:lnTo>
                    <a:pt x="6334" y="1173"/>
                  </a:lnTo>
                  <a:lnTo>
                    <a:pt x="6339" y="1173"/>
                  </a:lnTo>
                  <a:lnTo>
                    <a:pt x="6345" y="1174"/>
                  </a:lnTo>
                  <a:lnTo>
                    <a:pt x="6350" y="1174"/>
                  </a:lnTo>
                  <a:lnTo>
                    <a:pt x="6356" y="1175"/>
                  </a:lnTo>
                  <a:lnTo>
                    <a:pt x="6363" y="1176"/>
                  </a:lnTo>
                  <a:lnTo>
                    <a:pt x="6368" y="1176"/>
                  </a:lnTo>
                  <a:lnTo>
                    <a:pt x="6374" y="1177"/>
                  </a:lnTo>
                  <a:lnTo>
                    <a:pt x="6379" y="1177"/>
                  </a:lnTo>
                  <a:lnTo>
                    <a:pt x="6386" y="1178"/>
                  </a:lnTo>
                  <a:lnTo>
                    <a:pt x="6391" y="1179"/>
                  </a:lnTo>
                  <a:lnTo>
                    <a:pt x="6397" y="1179"/>
                  </a:lnTo>
                  <a:lnTo>
                    <a:pt x="6402" y="1180"/>
                  </a:lnTo>
                  <a:lnTo>
                    <a:pt x="6408" y="1180"/>
                  </a:lnTo>
                  <a:lnTo>
                    <a:pt x="6413" y="1181"/>
                  </a:lnTo>
                  <a:lnTo>
                    <a:pt x="6420" y="1181"/>
                  </a:lnTo>
                  <a:lnTo>
                    <a:pt x="6425" y="1182"/>
                  </a:lnTo>
                  <a:lnTo>
                    <a:pt x="6431" y="1183"/>
                  </a:lnTo>
                  <a:lnTo>
                    <a:pt x="6436" y="1183"/>
                  </a:lnTo>
                  <a:lnTo>
                    <a:pt x="6443" y="1184"/>
                  </a:lnTo>
                  <a:lnTo>
                    <a:pt x="6448" y="1184"/>
                  </a:lnTo>
                  <a:lnTo>
                    <a:pt x="6454" y="1185"/>
                  </a:lnTo>
                  <a:lnTo>
                    <a:pt x="6460" y="1185"/>
                  </a:lnTo>
                  <a:lnTo>
                    <a:pt x="6465" y="1186"/>
                  </a:lnTo>
                  <a:lnTo>
                    <a:pt x="6472" y="1186"/>
                  </a:lnTo>
                  <a:lnTo>
                    <a:pt x="6477" y="1187"/>
                  </a:lnTo>
                  <a:lnTo>
                    <a:pt x="6483" y="1188"/>
                  </a:lnTo>
                  <a:lnTo>
                    <a:pt x="6488" y="1188"/>
                  </a:lnTo>
                  <a:lnTo>
                    <a:pt x="6494" y="1189"/>
                  </a:lnTo>
                  <a:lnTo>
                    <a:pt x="6500" y="1189"/>
                  </a:lnTo>
                  <a:lnTo>
                    <a:pt x="6506" y="1190"/>
                  </a:lnTo>
                  <a:lnTo>
                    <a:pt x="6511" y="1190"/>
                  </a:lnTo>
                  <a:lnTo>
                    <a:pt x="6517" y="1191"/>
                  </a:lnTo>
                  <a:lnTo>
                    <a:pt x="6522" y="1191"/>
                  </a:lnTo>
                  <a:lnTo>
                    <a:pt x="6529" y="1192"/>
                  </a:lnTo>
                  <a:lnTo>
                    <a:pt x="6534" y="1192"/>
                  </a:lnTo>
                  <a:lnTo>
                    <a:pt x="6540" y="1193"/>
                  </a:lnTo>
                  <a:lnTo>
                    <a:pt x="6546" y="1193"/>
                  </a:lnTo>
                  <a:lnTo>
                    <a:pt x="6551" y="1194"/>
                  </a:lnTo>
                  <a:lnTo>
                    <a:pt x="6558" y="1194"/>
                  </a:lnTo>
                  <a:lnTo>
                    <a:pt x="6563" y="1195"/>
                  </a:lnTo>
                  <a:lnTo>
                    <a:pt x="6569" y="1195"/>
                  </a:lnTo>
                  <a:lnTo>
                    <a:pt x="6574" y="1196"/>
                  </a:lnTo>
                  <a:lnTo>
                    <a:pt x="6580" y="1197"/>
                  </a:lnTo>
                  <a:lnTo>
                    <a:pt x="6586" y="1197"/>
                  </a:lnTo>
                  <a:lnTo>
                    <a:pt x="6592" y="1199"/>
                  </a:lnTo>
                  <a:lnTo>
                    <a:pt x="6597" y="1199"/>
                  </a:lnTo>
                  <a:lnTo>
                    <a:pt x="6603" y="1200"/>
                  </a:lnTo>
                  <a:lnTo>
                    <a:pt x="6608" y="1200"/>
                  </a:lnTo>
                  <a:lnTo>
                    <a:pt x="6615" y="1201"/>
                  </a:lnTo>
                  <a:lnTo>
                    <a:pt x="6620" y="1201"/>
                  </a:lnTo>
                  <a:lnTo>
                    <a:pt x="6626" y="1202"/>
                  </a:lnTo>
                  <a:lnTo>
                    <a:pt x="6631" y="1202"/>
                  </a:lnTo>
                  <a:lnTo>
                    <a:pt x="6637" y="1203"/>
                  </a:lnTo>
                  <a:lnTo>
                    <a:pt x="6644" y="1203"/>
                  </a:lnTo>
                  <a:lnTo>
                    <a:pt x="6649" y="1204"/>
                  </a:lnTo>
                  <a:lnTo>
                    <a:pt x="6655" y="1204"/>
                  </a:lnTo>
                  <a:lnTo>
                    <a:pt x="6660" y="1205"/>
                  </a:lnTo>
                  <a:lnTo>
                    <a:pt x="6666" y="1205"/>
                  </a:lnTo>
                  <a:lnTo>
                    <a:pt x="6672" y="1206"/>
                  </a:lnTo>
                  <a:lnTo>
                    <a:pt x="6678" y="1206"/>
                  </a:lnTo>
                  <a:lnTo>
                    <a:pt x="6683" y="1207"/>
                  </a:lnTo>
                  <a:lnTo>
                    <a:pt x="6689" y="1207"/>
                  </a:lnTo>
                  <a:lnTo>
                    <a:pt x="6694" y="1208"/>
                  </a:lnTo>
                  <a:lnTo>
                    <a:pt x="6701" y="1208"/>
                  </a:lnTo>
                  <a:lnTo>
                    <a:pt x="6706" y="1208"/>
                  </a:lnTo>
                  <a:lnTo>
                    <a:pt x="6712" y="1209"/>
                  </a:lnTo>
                  <a:lnTo>
                    <a:pt x="6717" y="1209"/>
                  </a:lnTo>
                  <a:lnTo>
                    <a:pt x="6723" y="1210"/>
                  </a:lnTo>
                  <a:lnTo>
                    <a:pt x="6730" y="1210"/>
                  </a:lnTo>
                  <a:lnTo>
                    <a:pt x="6735" y="1211"/>
                  </a:lnTo>
                  <a:lnTo>
                    <a:pt x="6741" y="1211"/>
                  </a:lnTo>
                  <a:lnTo>
                    <a:pt x="6746" y="1212"/>
                  </a:lnTo>
                  <a:lnTo>
                    <a:pt x="6752" y="1212"/>
                  </a:lnTo>
                  <a:lnTo>
                    <a:pt x="6758" y="1213"/>
                  </a:lnTo>
                  <a:lnTo>
                    <a:pt x="6764" y="1213"/>
                  </a:lnTo>
                  <a:lnTo>
                    <a:pt x="6769" y="1214"/>
                  </a:lnTo>
                  <a:lnTo>
                    <a:pt x="6775" y="1214"/>
                  </a:lnTo>
                  <a:lnTo>
                    <a:pt x="6780" y="1215"/>
                  </a:lnTo>
                  <a:lnTo>
                    <a:pt x="6787" y="1215"/>
                  </a:lnTo>
                  <a:lnTo>
                    <a:pt x="6792" y="1215"/>
                  </a:lnTo>
                  <a:lnTo>
                    <a:pt x="6798" y="1216"/>
                  </a:lnTo>
                  <a:lnTo>
                    <a:pt x="6803" y="1216"/>
                  </a:lnTo>
                  <a:lnTo>
                    <a:pt x="6809" y="1217"/>
                  </a:lnTo>
                  <a:lnTo>
                    <a:pt x="6815" y="1217"/>
                  </a:lnTo>
                  <a:lnTo>
                    <a:pt x="6821" y="1218"/>
                  </a:lnTo>
                  <a:lnTo>
                    <a:pt x="6827" y="1218"/>
                  </a:lnTo>
                  <a:lnTo>
                    <a:pt x="6832" y="1219"/>
                  </a:lnTo>
                  <a:lnTo>
                    <a:pt x="6838" y="1219"/>
                  </a:lnTo>
                  <a:lnTo>
                    <a:pt x="6844" y="1219"/>
                  </a:lnTo>
                  <a:lnTo>
                    <a:pt x="6850" y="1220"/>
                  </a:lnTo>
                  <a:lnTo>
                    <a:pt x="6855" y="1220"/>
                  </a:lnTo>
                  <a:lnTo>
                    <a:pt x="6861" y="1221"/>
                  </a:lnTo>
                  <a:lnTo>
                    <a:pt x="6866" y="1221"/>
                  </a:lnTo>
                  <a:lnTo>
                    <a:pt x="6873" y="1222"/>
                  </a:lnTo>
                  <a:lnTo>
                    <a:pt x="6878" y="1222"/>
                  </a:lnTo>
                  <a:lnTo>
                    <a:pt x="6884" y="1223"/>
                  </a:lnTo>
                  <a:lnTo>
                    <a:pt x="6889" y="1223"/>
                  </a:lnTo>
                  <a:lnTo>
                    <a:pt x="6895" y="1223"/>
                  </a:lnTo>
                  <a:lnTo>
                    <a:pt x="6901" y="1224"/>
                  </a:lnTo>
                  <a:lnTo>
                    <a:pt x="6907" y="1224"/>
                  </a:lnTo>
                  <a:lnTo>
                    <a:pt x="6913" y="1225"/>
                  </a:lnTo>
                  <a:lnTo>
                    <a:pt x="6918" y="1225"/>
                  </a:lnTo>
                  <a:lnTo>
                    <a:pt x="6924" y="1227"/>
                  </a:lnTo>
                  <a:lnTo>
                    <a:pt x="6930" y="1227"/>
                  </a:lnTo>
                  <a:lnTo>
                    <a:pt x="6936" y="1227"/>
                  </a:lnTo>
                  <a:lnTo>
                    <a:pt x="6941" y="1228"/>
                  </a:lnTo>
                  <a:lnTo>
                    <a:pt x="6947" y="1228"/>
                  </a:lnTo>
                  <a:lnTo>
                    <a:pt x="6952" y="1229"/>
                  </a:lnTo>
                  <a:lnTo>
                    <a:pt x="6959" y="1229"/>
                  </a:lnTo>
                  <a:lnTo>
                    <a:pt x="6964" y="1229"/>
                  </a:lnTo>
                  <a:lnTo>
                    <a:pt x="6970" y="1230"/>
                  </a:lnTo>
                  <a:lnTo>
                    <a:pt x="6975" y="1230"/>
                  </a:lnTo>
                  <a:lnTo>
                    <a:pt x="6981" y="1231"/>
                  </a:lnTo>
                  <a:lnTo>
                    <a:pt x="6987" y="1231"/>
                  </a:lnTo>
                  <a:lnTo>
                    <a:pt x="6993" y="1231"/>
                  </a:lnTo>
                  <a:lnTo>
                    <a:pt x="6998" y="1232"/>
                  </a:lnTo>
                  <a:lnTo>
                    <a:pt x="7004" y="1232"/>
                  </a:lnTo>
                  <a:lnTo>
                    <a:pt x="7010" y="1233"/>
                  </a:lnTo>
                  <a:lnTo>
                    <a:pt x="7016" y="1233"/>
                  </a:lnTo>
                  <a:lnTo>
                    <a:pt x="7022" y="1233"/>
                  </a:lnTo>
                  <a:lnTo>
                    <a:pt x="7027" y="1234"/>
                  </a:lnTo>
                  <a:lnTo>
                    <a:pt x="7033" y="1234"/>
                  </a:lnTo>
                  <a:lnTo>
                    <a:pt x="7038" y="1235"/>
                  </a:lnTo>
                  <a:lnTo>
                    <a:pt x="7045" y="1235"/>
                  </a:lnTo>
                  <a:lnTo>
                    <a:pt x="7050" y="1235"/>
                  </a:lnTo>
                  <a:lnTo>
                    <a:pt x="7056" y="1236"/>
                  </a:lnTo>
                  <a:lnTo>
                    <a:pt x="7061" y="1236"/>
                  </a:lnTo>
                  <a:lnTo>
                    <a:pt x="7067" y="1237"/>
                  </a:lnTo>
                  <a:lnTo>
                    <a:pt x="7073" y="1237"/>
                  </a:lnTo>
                  <a:lnTo>
                    <a:pt x="7079" y="1237"/>
                  </a:lnTo>
                  <a:lnTo>
                    <a:pt x="7084" y="1238"/>
                  </a:lnTo>
                  <a:lnTo>
                    <a:pt x="7090" y="1238"/>
                  </a:lnTo>
                  <a:lnTo>
                    <a:pt x="7096" y="1238"/>
                  </a:lnTo>
                  <a:lnTo>
                    <a:pt x="7102" y="1239"/>
                  </a:lnTo>
                  <a:lnTo>
                    <a:pt x="7108" y="1239"/>
                  </a:lnTo>
                  <a:lnTo>
                    <a:pt x="7113" y="1240"/>
                  </a:lnTo>
                  <a:lnTo>
                    <a:pt x="7119" y="1240"/>
                  </a:lnTo>
                  <a:lnTo>
                    <a:pt x="7124" y="1240"/>
                  </a:lnTo>
                  <a:lnTo>
                    <a:pt x="7131" y="1241"/>
                  </a:lnTo>
                  <a:lnTo>
                    <a:pt x="7136" y="1241"/>
                  </a:lnTo>
                  <a:lnTo>
                    <a:pt x="7142" y="1241"/>
                  </a:lnTo>
                  <a:lnTo>
                    <a:pt x="7147" y="1242"/>
                  </a:lnTo>
                  <a:lnTo>
                    <a:pt x="7153" y="1242"/>
                  </a:lnTo>
                  <a:lnTo>
                    <a:pt x="7159" y="1243"/>
                  </a:lnTo>
                  <a:lnTo>
                    <a:pt x="7165" y="1243"/>
                  </a:lnTo>
                  <a:lnTo>
                    <a:pt x="7170" y="1243"/>
                  </a:lnTo>
                  <a:lnTo>
                    <a:pt x="7176" y="1244"/>
                  </a:lnTo>
                  <a:lnTo>
                    <a:pt x="7181" y="1244"/>
                  </a:lnTo>
                  <a:lnTo>
                    <a:pt x="7188" y="1244"/>
                  </a:lnTo>
                  <a:lnTo>
                    <a:pt x="7194" y="1245"/>
                  </a:lnTo>
                  <a:lnTo>
                    <a:pt x="7199" y="1245"/>
                  </a:lnTo>
                  <a:lnTo>
                    <a:pt x="7205" y="1245"/>
                  </a:lnTo>
                  <a:lnTo>
                    <a:pt x="7210" y="1246"/>
                  </a:lnTo>
                  <a:lnTo>
                    <a:pt x="7217" y="1246"/>
                  </a:lnTo>
                  <a:lnTo>
                    <a:pt x="7222" y="1246"/>
                  </a:lnTo>
                  <a:lnTo>
                    <a:pt x="7228" y="1247"/>
                  </a:lnTo>
                  <a:lnTo>
                    <a:pt x="7233" y="1247"/>
                  </a:lnTo>
                  <a:lnTo>
                    <a:pt x="7239" y="1247"/>
                  </a:lnTo>
                  <a:lnTo>
                    <a:pt x="7245" y="1248"/>
                  </a:lnTo>
                  <a:lnTo>
                    <a:pt x="7251" y="1248"/>
                  </a:lnTo>
                  <a:lnTo>
                    <a:pt x="7256" y="1249"/>
                  </a:lnTo>
                  <a:lnTo>
                    <a:pt x="7262" y="1249"/>
                  </a:lnTo>
                  <a:lnTo>
                    <a:pt x="7267" y="1249"/>
                  </a:lnTo>
                  <a:lnTo>
                    <a:pt x="7274" y="1250"/>
                  </a:lnTo>
                  <a:lnTo>
                    <a:pt x="7280" y="1250"/>
                  </a:lnTo>
                  <a:lnTo>
                    <a:pt x="7285" y="1250"/>
                  </a:lnTo>
                  <a:lnTo>
                    <a:pt x="7291" y="1251"/>
                  </a:lnTo>
                  <a:lnTo>
                    <a:pt x="7296" y="1251"/>
                  </a:lnTo>
                  <a:lnTo>
                    <a:pt x="7303" y="1251"/>
                  </a:lnTo>
                  <a:lnTo>
                    <a:pt x="7308" y="1252"/>
                  </a:lnTo>
                  <a:lnTo>
                    <a:pt x="7314" y="1252"/>
                  </a:lnTo>
                  <a:lnTo>
                    <a:pt x="7319" y="1252"/>
                  </a:lnTo>
                  <a:lnTo>
                    <a:pt x="7325" y="1253"/>
                  </a:lnTo>
                  <a:lnTo>
                    <a:pt x="7331" y="1253"/>
                  </a:lnTo>
                  <a:lnTo>
                    <a:pt x="7337" y="1253"/>
                  </a:lnTo>
                  <a:lnTo>
                    <a:pt x="7342" y="1254"/>
                  </a:lnTo>
                  <a:lnTo>
                    <a:pt x="7348" y="1254"/>
                  </a:lnTo>
                  <a:lnTo>
                    <a:pt x="7353" y="1254"/>
                  </a:lnTo>
                  <a:lnTo>
                    <a:pt x="7360" y="1254"/>
                  </a:lnTo>
                  <a:lnTo>
                    <a:pt x="7365" y="1256"/>
                  </a:lnTo>
                  <a:lnTo>
                    <a:pt x="7371" y="1256"/>
                  </a:lnTo>
                  <a:lnTo>
                    <a:pt x="7377" y="1256"/>
                  </a:lnTo>
                  <a:lnTo>
                    <a:pt x="7382" y="1257"/>
                  </a:lnTo>
                  <a:lnTo>
                    <a:pt x="7389" y="1257"/>
                  </a:lnTo>
                  <a:lnTo>
                    <a:pt x="7394" y="1257"/>
                  </a:lnTo>
                  <a:lnTo>
                    <a:pt x="7400" y="1258"/>
                  </a:lnTo>
                  <a:lnTo>
                    <a:pt x="7405" y="1258"/>
                  </a:lnTo>
                  <a:lnTo>
                    <a:pt x="7411" y="1258"/>
                  </a:lnTo>
                  <a:lnTo>
                    <a:pt x="7417" y="1259"/>
                  </a:lnTo>
                  <a:lnTo>
                    <a:pt x="7423" y="1259"/>
                  </a:lnTo>
                  <a:lnTo>
                    <a:pt x="7428" y="1259"/>
                  </a:lnTo>
                  <a:lnTo>
                    <a:pt x="7434" y="1260"/>
                  </a:lnTo>
                  <a:lnTo>
                    <a:pt x="7439" y="1260"/>
                  </a:lnTo>
                  <a:lnTo>
                    <a:pt x="7446" y="1260"/>
                  </a:lnTo>
                  <a:lnTo>
                    <a:pt x="7451" y="1260"/>
                  </a:lnTo>
                  <a:lnTo>
                    <a:pt x="7457" y="1261"/>
                  </a:lnTo>
                  <a:lnTo>
                    <a:pt x="7463" y="1261"/>
                  </a:lnTo>
                  <a:lnTo>
                    <a:pt x="7468" y="1261"/>
                  </a:lnTo>
                  <a:lnTo>
                    <a:pt x="7475" y="1262"/>
                  </a:lnTo>
                  <a:lnTo>
                    <a:pt x="7480" y="1262"/>
                  </a:lnTo>
                  <a:lnTo>
                    <a:pt x="7486" y="1262"/>
                  </a:lnTo>
                  <a:lnTo>
                    <a:pt x="7491" y="1263"/>
                  </a:lnTo>
                  <a:lnTo>
                    <a:pt x="7497" y="1263"/>
                  </a:lnTo>
                  <a:lnTo>
                    <a:pt x="7503" y="1263"/>
                  </a:lnTo>
                  <a:lnTo>
                    <a:pt x="7509" y="1263"/>
                  </a:lnTo>
                  <a:lnTo>
                    <a:pt x="7514" y="1264"/>
                  </a:lnTo>
                  <a:lnTo>
                    <a:pt x="7520" y="1264"/>
                  </a:lnTo>
                  <a:lnTo>
                    <a:pt x="7525" y="1264"/>
                  </a:lnTo>
                  <a:lnTo>
                    <a:pt x="7532" y="1265"/>
                  </a:lnTo>
                  <a:lnTo>
                    <a:pt x="7537" y="1265"/>
                  </a:lnTo>
                  <a:lnTo>
                    <a:pt x="7543" y="1265"/>
                  </a:lnTo>
                  <a:lnTo>
                    <a:pt x="7548" y="1265"/>
                  </a:lnTo>
                  <a:lnTo>
                    <a:pt x="7554" y="1266"/>
                  </a:lnTo>
                  <a:lnTo>
                    <a:pt x="7561" y="1266"/>
                  </a:lnTo>
                  <a:lnTo>
                    <a:pt x="7566" y="1266"/>
                  </a:lnTo>
                  <a:lnTo>
                    <a:pt x="7572" y="1267"/>
                  </a:lnTo>
                  <a:lnTo>
                    <a:pt x="7577" y="1267"/>
                  </a:lnTo>
                  <a:lnTo>
                    <a:pt x="7583" y="1267"/>
                  </a:lnTo>
                  <a:lnTo>
                    <a:pt x="7589" y="1267"/>
                  </a:lnTo>
                  <a:lnTo>
                    <a:pt x="7595" y="1268"/>
                  </a:lnTo>
                  <a:lnTo>
                    <a:pt x="7600" y="1268"/>
                  </a:lnTo>
                  <a:lnTo>
                    <a:pt x="7606" y="1268"/>
                  </a:lnTo>
                  <a:lnTo>
                    <a:pt x="7611" y="1269"/>
                  </a:lnTo>
                  <a:lnTo>
                    <a:pt x="7618" y="1269"/>
                  </a:lnTo>
                  <a:lnTo>
                    <a:pt x="7623" y="1269"/>
                  </a:lnTo>
                  <a:lnTo>
                    <a:pt x="7629" y="1269"/>
                  </a:lnTo>
                  <a:lnTo>
                    <a:pt x="7634" y="1270"/>
                  </a:lnTo>
                  <a:lnTo>
                    <a:pt x="7640" y="1270"/>
                  </a:lnTo>
                  <a:lnTo>
                    <a:pt x="7647" y="1270"/>
                  </a:lnTo>
                  <a:lnTo>
                    <a:pt x="7652" y="1270"/>
                  </a:lnTo>
                  <a:lnTo>
                    <a:pt x="7658" y="1271"/>
                  </a:lnTo>
                  <a:lnTo>
                    <a:pt x="7663" y="1271"/>
                  </a:lnTo>
                  <a:lnTo>
                    <a:pt x="7669" y="1271"/>
                  </a:lnTo>
                  <a:lnTo>
                    <a:pt x="7675" y="1271"/>
                  </a:lnTo>
                  <a:lnTo>
                    <a:pt x="7681" y="1272"/>
                  </a:lnTo>
                  <a:lnTo>
                    <a:pt x="7686" y="1272"/>
                  </a:lnTo>
                  <a:lnTo>
                    <a:pt x="7692" y="1272"/>
                  </a:lnTo>
                  <a:lnTo>
                    <a:pt x="7697" y="1273"/>
                  </a:lnTo>
                  <a:lnTo>
                    <a:pt x="7704" y="1273"/>
                  </a:lnTo>
                  <a:lnTo>
                    <a:pt x="7709" y="1273"/>
                  </a:lnTo>
                  <a:lnTo>
                    <a:pt x="7715" y="1273"/>
                  </a:lnTo>
                  <a:lnTo>
                    <a:pt x="7720" y="1274"/>
                  </a:lnTo>
                  <a:lnTo>
                    <a:pt x="7726" y="1274"/>
                  </a:lnTo>
                  <a:lnTo>
                    <a:pt x="7732" y="1274"/>
                  </a:lnTo>
                  <a:lnTo>
                    <a:pt x="7738" y="1274"/>
                  </a:lnTo>
                  <a:lnTo>
                    <a:pt x="7744" y="1275"/>
                  </a:lnTo>
                  <a:lnTo>
                    <a:pt x="7749" y="1275"/>
                  </a:lnTo>
                  <a:lnTo>
                    <a:pt x="7755" y="1275"/>
                  </a:lnTo>
                  <a:lnTo>
                    <a:pt x="7761" y="1275"/>
                  </a:lnTo>
                  <a:lnTo>
                    <a:pt x="7767" y="1276"/>
                  </a:lnTo>
                  <a:lnTo>
                    <a:pt x="7772" y="1276"/>
                  </a:lnTo>
                  <a:lnTo>
                    <a:pt x="7778" y="1276"/>
                  </a:lnTo>
                  <a:lnTo>
                    <a:pt x="7783" y="1276"/>
                  </a:lnTo>
                  <a:lnTo>
                    <a:pt x="7790" y="1277"/>
                  </a:lnTo>
                  <a:lnTo>
                    <a:pt x="7795" y="1277"/>
                  </a:lnTo>
                  <a:lnTo>
                    <a:pt x="7801" y="1277"/>
                  </a:lnTo>
                  <a:lnTo>
                    <a:pt x="7806" y="1277"/>
                  </a:lnTo>
                  <a:lnTo>
                    <a:pt x="7812" y="1278"/>
                  </a:lnTo>
                  <a:lnTo>
                    <a:pt x="7818" y="1278"/>
                  </a:lnTo>
                  <a:lnTo>
                    <a:pt x="7824" y="1278"/>
                  </a:lnTo>
                  <a:lnTo>
                    <a:pt x="7830" y="1278"/>
                  </a:lnTo>
                  <a:lnTo>
                    <a:pt x="7835" y="1278"/>
                  </a:lnTo>
                  <a:lnTo>
                    <a:pt x="7841" y="1279"/>
                  </a:lnTo>
                  <a:lnTo>
                    <a:pt x="7847" y="1279"/>
                  </a:lnTo>
                  <a:lnTo>
                    <a:pt x="7853" y="1279"/>
                  </a:lnTo>
                  <a:lnTo>
                    <a:pt x="7858" y="1279"/>
                  </a:lnTo>
                  <a:lnTo>
                    <a:pt x="7864" y="1280"/>
                  </a:lnTo>
                  <a:lnTo>
                    <a:pt x="7869" y="1280"/>
                  </a:lnTo>
                  <a:lnTo>
                    <a:pt x="7876" y="1280"/>
                  </a:lnTo>
                  <a:lnTo>
                    <a:pt x="7881" y="1280"/>
                  </a:lnTo>
                  <a:lnTo>
                    <a:pt x="7887" y="1281"/>
                  </a:lnTo>
                  <a:lnTo>
                    <a:pt x="7892" y="1281"/>
                  </a:lnTo>
                  <a:lnTo>
                    <a:pt x="7898" y="1281"/>
                  </a:lnTo>
                  <a:lnTo>
                    <a:pt x="7904" y="1281"/>
                  </a:lnTo>
                  <a:lnTo>
                    <a:pt x="7910" y="1281"/>
                  </a:lnTo>
                  <a:lnTo>
                    <a:pt x="7915" y="1282"/>
                  </a:lnTo>
                  <a:lnTo>
                    <a:pt x="7921" y="1282"/>
                  </a:lnTo>
                  <a:lnTo>
                    <a:pt x="7928" y="1282"/>
                  </a:lnTo>
                  <a:lnTo>
                    <a:pt x="7933" y="1282"/>
                  </a:lnTo>
                  <a:lnTo>
                    <a:pt x="7939" y="1283"/>
                  </a:lnTo>
                  <a:lnTo>
                    <a:pt x="7944" y="1283"/>
                  </a:lnTo>
                  <a:lnTo>
                    <a:pt x="7950" y="1283"/>
                  </a:lnTo>
                  <a:lnTo>
                    <a:pt x="7955" y="1283"/>
                  </a:lnTo>
                  <a:lnTo>
                    <a:pt x="7962" y="1283"/>
                  </a:lnTo>
                  <a:lnTo>
                    <a:pt x="7967" y="1285"/>
                  </a:lnTo>
                  <a:lnTo>
                    <a:pt x="7973" y="1285"/>
                  </a:lnTo>
                  <a:lnTo>
                    <a:pt x="7978" y="1285"/>
                  </a:lnTo>
                  <a:lnTo>
                    <a:pt x="7984" y="1285"/>
                  </a:lnTo>
                  <a:lnTo>
                    <a:pt x="7990" y="1286"/>
                  </a:lnTo>
                  <a:lnTo>
                    <a:pt x="7996" y="1286"/>
                  </a:lnTo>
                  <a:lnTo>
                    <a:pt x="8001" y="1286"/>
                  </a:lnTo>
                  <a:lnTo>
                    <a:pt x="8007" y="1286"/>
                  </a:lnTo>
                  <a:lnTo>
                    <a:pt x="8012" y="1286"/>
                  </a:lnTo>
                  <a:lnTo>
                    <a:pt x="8019" y="1287"/>
                  </a:lnTo>
                  <a:lnTo>
                    <a:pt x="8025" y="1287"/>
                  </a:lnTo>
                  <a:lnTo>
                    <a:pt x="8030" y="1287"/>
                  </a:lnTo>
                  <a:lnTo>
                    <a:pt x="8036" y="1287"/>
                  </a:lnTo>
                  <a:lnTo>
                    <a:pt x="8041" y="1287"/>
                  </a:lnTo>
                  <a:lnTo>
                    <a:pt x="8048" y="1288"/>
                  </a:lnTo>
                  <a:lnTo>
                    <a:pt x="8053" y="1288"/>
                  </a:lnTo>
                  <a:lnTo>
                    <a:pt x="8059" y="1288"/>
                  </a:lnTo>
                  <a:lnTo>
                    <a:pt x="8064" y="1288"/>
                  </a:lnTo>
                  <a:lnTo>
                    <a:pt x="8071" y="1288"/>
                  </a:lnTo>
                  <a:lnTo>
                    <a:pt x="8076" y="1289"/>
                  </a:lnTo>
                  <a:lnTo>
                    <a:pt x="8082" y="1289"/>
                  </a:lnTo>
                  <a:lnTo>
                    <a:pt x="8087" y="1289"/>
                  </a:lnTo>
                  <a:lnTo>
                    <a:pt x="8093" y="1289"/>
                  </a:lnTo>
                  <a:lnTo>
                    <a:pt x="8098" y="1289"/>
                  </a:lnTo>
                  <a:lnTo>
                    <a:pt x="8105" y="1290"/>
                  </a:lnTo>
                  <a:lnTo>
                    <a:pt x="8111" y="1290"/>
                  </a:lnTo>
                  <a:lnTo>
                    <a:pt x="8116" y="1290"/>
                  </a:lnTo>
                  <a:lnTo>
                    <a:pt x="8122" y="1290"/>
                  </a:lnTo>
                  <a:lnTo>
                    <a:pt x="8128" y="1290"/>
                  </a:lnTo>
                  <a:lnTo>
                    <a:pt x="8134" y="1291"/>
                  </a:lnTo>
                  <a:lnTo>
                    <a:pt x="8139" y="1291"/>
                  </a:lnTo>
                  <a:lnTo>
                    <a:pt x="8145" y="1291"/>
                  </a:lnTo>
                  <a:lnTo>
                    <a:pt x="8150" y="1291"/>
                  </a:lnTo>
                  <a:lnTo>
                    <a:pt x="8157" y="1291"/>
                  </a:lnTo>
                  <a:lnTo>
                    <a:pt x="8162" y="1292"/>
                  </a:lnTo>
                  <a:lnTo>
                    <a:pt x="8168" y="1292"/>
                  </a:lnTo>
                  <a:lnTo>
                    <a:pt x="8173" y="1292"/>
                  </a:lnTo>
                  <a:lnTo>
                    <a:pt x="8179" y="1292"/>
                  </a:lnTo>
                  <a:lnTo>
                    <a:pt x="8185" y="1292"/>
                  </a:lnTo>
                  <a:lnTo>
                    <a:pt x="8191" y="1293"/>
                  </a:lnTo>
                  <a:lnTo>
                    <a:pt x="8196" y="1293"/>
                  </a:lnTo>
                  <a:lnTo>
                    <a:pt x="8202" y="1293"/>
                  </a:lnTo>
                  <a:lnTo>
                    <a:pt x="8208" y="1293"/>
                  </a:lnTo>
                  <a:lnTo>
                    <a:pt x="8214" y="1293"/>
                  </a:lnTo>
                  <a:lnTo>
                    <a:pt x="8220" y="1294"/>
                  </a:lnTo>
                  <a:lnTo>
                    <a:pt x="8225" y="1294"/>
                  </a:lnTo>
                  <a:lnTo>
                    <a:pt x="8231" y="1294"/>
                  </a:lnTo>
                  <a:lnTo>
                    <a:pt x="8236" y="1294"/>
                  </a:lnTo>
                  <a:lnTo>
                    <a:pt x="8243" y="1294"/>
                  </a:lnTo>
                  <a:lnTo>
                    <a:pt x="8248" y="1294"/>
                  </a:lnTo>
                  <a:lnTo>
                    <a:pt x="8254" y="1295"/>
                  </a:lnTo>
                  <a:lnTo>
                    <a:pt x="8259" y="1295"/>
                  </a:lnTo>
                  <a:lnTo>
                    <a:pt x="8265" y="1295"/>
                  </a:lnTo>
                  <a:lnTo>
                    <a:pt x="8271" y="1295"/>
                  </a:lnTo>
                  <a:lnTo>
                    <a:pt x="8277" y="1295"/>
                  </a:lnTo>
                  <a:lnTo>
                    <a:pt x="8282" y="1296"/>
                  </a:lnTo>
                  <a:lnTo>
                    <a:pt x="8288" y="1296"/>
                  </a:lnTo>
                  <a:lnTo>
                    <a:pt x="8294" y="1296"/>
                  </a:lnTo>
                  <a:lnTo>
                    <a:pt x="8300" y="1296"/>
                  </a:lnTo>
                  <a:lnTo>
                    <a:pt x="8306" y="1296"/>
                  </a:lnTo>
                  <a:lnTo>
                    <a:pt x="8311" y="1296"/>
                  </a:lnTo>
                  <a:lnTo>
                    <a:pt x="8317" y="1297"/>
                  </a:lnTo>
                  <a:lnTo>
                    <a:pt x="8322" y="1297"/>
                  </a:lnTo>
                  <a:lnTo>
                    <a:pt x="8329" y="1297"/>
                  </a:lnTo>
                  <a:lnTo>
                    <a:pt x="8334" y="1297"/>
                  </a:lnTo>
                  <a:lnTo>
                    <a:pt x="8340" y="1297"/>
                  </a:lnTo>
                  <a:lnTo>
                    <a:pt x="8345" y="1297"/>
                  </a:lnTo>
                  <a:lnTo>
                    <a:pt x="8351" y="1298"/>
                  </a:lnTo>
                  <a:lnTo>
                    <a:pt x="8357" y="1298"/>
                  </a:lnTo>
                  <a:lnTo>
                    <a:pt x="8363" y="1298"/>
                  </a:lnTo>
                  <a:lnTo>
                    <a:pt x="8368" y="1298"/>
                  </a:lnTo>
                  <a:lnTo>
                    <a:pt x="8374" y="1298"/>
                  </a:lnTo>
                  <a:lnTo>
                    <a:pt x="8379" y="1298"/>
                  </a:lnTo>
                  <a:lnTo>
                    <a:pt x="8386" y="1299"/>
                  </a:lnTo>
                  <a:lnTo>
                    <a:pt x="8392" y="1299"/>
                  </a:lnTo>
                  <a:lnTo>
                    <a:pt x="8397" y="1299"/>
                  </a:lnTo>
                  <a:lnTo>
                    <a:pt x="8403" y="1299"/>
                  </a:lnTo>
                  <a:lnTo>
                    <a:pt x="8408" y="1299"/>
                  </a:lnTo>
                  <a:lnTo>
                    <a:pt x="8415" y="1299"/>
                  </a:lnTo>
                  <a:lnTo>
                    <a:pt x="8420" y="1300"/>
                  </a:lnTo>
                  <a:lnTo>
                    <a:pt x="8426" y="1300"/>
                  </a:lnTo>
                  <a:lnTo>
                    <a:pt x="8431" y="1300"/>
                  </a:lnTo>
                  <a:lnTo>
                    <a:pt x="8437" y="1300"/>
                  </a:lnTo>
                  <a:lnTo>
                    <a:pt x="8443" y="1300"/>
                  </a:lnTo>
                  <a:lnTo>
                    <a:pt x="8449" y="1300"/>
                  </a:lnTo>
                  <a:lnTo>
                    <a:pt x="8454" y="1301"/>
                  </a:lnTo>
                  <a:lnTo>
                    <a:pt x="8460" y="1301"/>
                  </a:lnTo>
                  <a:lnTo>
                    <a:pt x="8465" y="1301"/>
                  </a:lnTo>
                  <a:lnTo>
                    <a:pt x="8472" y="1301"/>
                  </a:lnTo>
                  <a:lnTo>
                    <a:pt x="8478" y="1301"/>
                  </a:lnTo>
                  <a:lnTo>
                    <a:pt x="8483" y="1301"/>
                  </a:lnTo>
                  <a:lnTo>
                    <a:pt x="8489" y="1301"/>
                  </a:lnTo>
                  <a:lnTo>
                    <a:pt x="8494" y="1302"/>
                  </a:lnTo>
                  <a:lnTo>
                    <a:pt x="8501" y="1302"/>
                  </a:lnTo>
                  <a:lnTo>
                    <a:pt x="8506" y="1302"/>
                  </a:lnTo>
                  <a:lnTo>
                    <a:pt x="8512" y="1302"/>
                  </a:lnTo>
                  <a:lnTo>
                    <a:pt x="8517" y="1302"/>
                  </a:lnTo>
                  <a:lnTo>
                    <a:pt x="8523" y="1302"/>
                  </a:lnTo>
                  <a:lnTo>
                    <a:pt x="8529" y="1303"/>
                  </a:lnTo>
                  <a:lnTo>
                    <a:pt x="8535" y="1303"/>
                  </a:lnTo>
                  <a:lnTo>
                    <a:pt x="8540" y="1303"/>
                  </a:lnTo>
                  <a:lnTo>
                    <a:pt x="8546" y="1303"/>
                  </a:lnTo>
                  <a:lnTo>
                    <a:pt x="8551" y="1303"/>
                  </a:lnTo>
                  <a:lnTo>
                    <a:pt x="8558" y="1303"/>
                  </a:lnTo>
                  <a:lnTo>
                    <a:pt x="8563" y="1303"/>
                  </a:lnTo>
                  <a:lnTo>
                    <a:pt x="8569" y="1304"/>
                  </a:lnTo>
                  <a:lnTo>
                    <a:pt x="8575" y="1304"/>
                  </a:lnTo>
                  <a:lnTo>
                    <a:pt x="8580" y="1304"/>
                  </a:lnTo>
                  <a:lnTo>
                    <a:pt x="8587" y="1304"/>
                  </a:lnTo>
                  <a:lnTo>
                    <a:pt x="8592" y="1304"/>
                  </a:lnTo>
                  <a:lnTo>
                    <a:pt x="8598" y="1304"/>
                  </a:lnTo>
                </a:path>
              </a:pathLst>
            </a:custGeom>
            <a:solidFill>
              <a:srgbClr val="FFEBD7">
                <a:alpha val="0"/>
              </a:srgbClr>
            </a:solidFill>
            <a:ln w="0">
              <a:solidFill>
                <a:srgbClr val="008000"/>
              </a:solidFill>
              <a:prstDash val="sysDash"/>
              <a:round/>
              <a:headEnd/>
              <a:tailEnd/>
            </a:ln>
          </p:spPr>
          <p:txBody>
            <a:bodyPr/>
            <a:lstStyle/>
            <a:p>
              <a:endParaRPr lang="en-US" dirty="0"/>
            </a:p>
          </p:txBody>
        </p:sp>
        <p:sp>
          <p:nvSpPr>
            <p:cNvPr id="114763" name="Freeform 75"/>
            <p:cNvSpPr>
              <a:spLocks/>
            </p:cNvSpPr>
            <p:nvPr/>
          </p:nvSpPr>
          <p:spPr bwMode="auto">
            <a:xfrm>
              <a:off x="3605" y="770"/>
              <a:ext cx="955" cy="109"/>
            </a:xfrm>
            <a:custGeom>
              <a:avLst/>
              <a:gdLst/>
              <a:ahLst/>
              <a:cxnLst>
                <a:cxn ang="0">
                  <a:pos x="132" y="972"/>
                </a:cxn>
                <a:cxn ang="0">
                  <a:pos x="269" y="966"/>
                </a:cxn>
                <a:cxn ang="0">
                  <a:pos x="407" y="951"/>
                </a:cxn>
                <a:cxn ang="0">
                  <a:pos x="544" y="926"/>
                </a:cxn>
                <a:cxn ang="0">
                  <a:pos x="682" y="890"/>
                </a:cxn>
                <a:cxn ang="0">
                  <a:pos x="820" y="844"/>
                </a:cxn>
                <a:cxn ang="0">
                  <a:pos x="957" y="790"/>
                </a:cxn>
                <a:cxn ang="0">
                  <a:pos x="1094" y="731"/>
                </a:cxn>
                <a:cxn ang="0">
                  <a:pos x="1232" y="666"/>
                </a:cxn>
                <a:cxn ang="0">
                  <a:pos x="1370" y="599"/>
                </a:cxn>
                <a:cxn ang="0">
                  <a:pos x="1508" y="531"/>
                </a:cxn>
                <a:cxn ang="0">
                  <a:pos x="1645" y="464"/>
                </a:cxn>
                <a:cxn ang="0">
                  <a:pos x="1782" y="397"/>
                </a:cxn>
                <a:cxn ang="0">
                  <a:pos x="1920" y="335"/>
                </a:cxn>
                <a:cxn ang="0">
                  <a:pos x="2058" y="277"/>
                </a:cxn>
                <a:cxn ang="0">
                  <a:pos x="2195" y="223"/>
                </a:cxn>
                <a:cxn ang="0">
                  <a:pos x="2333" y="176"/>
                </a:cxn>
                <a:cxn ang="0">
                  <a:pos x="2470" y="132"/>
                </a:cxn>
                <a:cxn ang="0">
                  <a:pos x="2608" y="96"/>
                </a:cxn>
                <a:cxn ang="0">
                  <a:pos x="2745" y="66"/>
                </a:cxn>
                <a:cxn ang="0">
                  <a:pos x="2883" y="41"/>
                </a:cxn>
                <a:cxn ang="0">
                  <a:pos x="3021" y="22"/>
                </a:cxn>
                <a:cxn ang="0">
                  <a:pos x="3159" y="9"/>
                </a:cxn>
                <a:cxn ang="0">
                  <a:pos x="3295" y="2"/>
                </a:cxn>
                <a:cxn ang="0">
                  <a:pos x="3433" y="0"/>
                </a:cxn>
                <a:cxn ang="0">
                  <a:pos x="3571" y="2"/>
                </a:cxn>
                <a:cxn ang="0">
                  <a:pos x="3709" y="8"/>
                </a:cxn>
                <a:cxn ang="0">
                  <a:pos x="3846" y="18"/>
                </a:cxn>
                <a:cxn ang="0">
                  <a:pos x="3983" y="32"/>
                </a:cxn>
                <a:cxn ang="0">
                  <a:pos x="4121" y="48"/>
                </a:cxn>
                <a:cxn ang="0">
                  <a:pos x="4259" y="68"/>
                </a:cxn>
                <a:cxn ang="0">
                  <a:pos x="4396" y="91"/>
                </a:cxn>
                <a:cxn ang="0">
                  <a:pos x="4534" y="115"/>
                </a:cxn>
                <a:cxn ang="0">
                  <a:pos x="4671" y="140"/>
                </a:cxn>
                <a:cxn ang="0">
                  <a:pos x="4809" y="167"/>
                </a:cxn>
                <a:cxn ang="0">
                  <a:pos x="4946" y="195"/>
                </a:cxn>
                <a:cxn ang="0">
                  <a:pos x="5084" y="223"/>
                </a:cxn>
                <a:cxn ang="0">
                  <a:pos x="5222" y="253"/>
                </a:cxn>
                <a:cxn ang="0">
                  <a:pos x="5360" y="282"/>
                </a:cxn>
                <a:cxn ang="0">
                  <a:pos x="5496" y="312"/>
                </a:cxn>
                <a:cxn ang="0">
                  <a:pos x="5634" y="343"/>
                </a:cxn>
                <a:cxn ang="0">
                  <a:pos x="5772" y="372"/>
                </a:cxn>
                <a:cxn ang="0">
                  <a:pos x="5910" y="401"/>
                </a:cxn>
                <a:cxn ang="0">
                  <a:pos x="6047" y="429"/>
                </a:cxn>
                <a:cxn ang="0">
                  <a:pos x="6184" y="456"/>
                </a:cxn>
                <a:cxn ang="0">
                  <a:pos x="6322" y="484"/>
                </a:cxn>
                <a:cxn ang="0">
                  <a:pos x="6460" y="510"/>
                </a:cxn>
                <a:cxn ang="0">
                  <a:pos x="6597" y="536"/>
                </a:cxn>
                <a:cxn ang="0">
                  <a:pos x="6735" y="561"/>
                </a:cxn>
                <a:cxn ang="0">
                  <a:pos x="6873" y="585"/>
                </a:cxn>
                <a:cxn ang="0">
                  <a:pos x="7010" y="608"/>
                </a:cxn>
                <a:cxn ang="0">
                  <a:pos x="7147" y="630"/>
                </a:cxn>
                <a:cxn ang="0">
                  <a:pos x="7285" y="650"/>
                </a:cxn>
                <a:cxn ang="0">
                  <a:pos x="7423" y="670"/>
                </a:cxn>
                <a:cxn ang="0">
                  <a:pos x="7561" y="690"/>
                </a:cxn>
                <a:cxn ang="0">
                  <a:pos x="7697" y="707"/>
                </a:cxn>
                <a:cxn ang="0">
                  <a:pos x="7835" y="725"/>
                </a:cxn>
                <a:cxn ang="0">
                  <a:pos x="7973" y="741"/>
                </a:cxn>
                <a:cxn ang="0">
                  <a:pos x="8111" y="757"/>
                </a:cxn>
                <a:cxn ang="0">
                  <a:pos x="8248" y="771"/>
                </a:cxn>
                <a:cxn ang="0">
                  <a:pos x="8386" y="785"/>
                </a:cxn>
                <a:cxn ang="0">
                  <a:pos x="8523" y="797"/>
                </a:cxn>
              </a:cxnLst>
              <a:rect l="0" t="0" r="r" b="b"/>
              <a:pathLst>
                <a:path w="8598" h="974">
                  <a:moveTo>
                    <a:pt x="0" y="974"/>
                  </a:moveTo>
                  <a:lnTo>
                    <a:pt x="5" y="974"/>
                  </a:lnTo>
                  <a:lnTo>
                    <a:pt x="11" y="974"/>
                  </a:lnTo>
                  <a:lnTo>
                    <a:pt x="16" y="974"/>
                  </a:lnTo>
                  <a:lnTo>
                    <a:pt x="23" y="974"/>
                  </a:lnTo>
                  <a:lnTo>
                    <a:pt x="29" y="974"/>
                  </a:lnTo>
                  <a:lnTo>
                    <a:pt x="34" y="974"/>
                  </a:lnTo>
                  <a:lnTo>
                    <a:pt x="40" y="974"/>
                  </a:lnTo>
                  <a:lnTo>
                    <a:pt x="46" y="974"/>
                  </a:lnTo>
                  <a:lnTo>
                    <a:pt x="52" y="974"/>
                  </a:lnTo>
                  <a:lnTo>
                    <a:pt x="57" y="974"/>
                  </a:lnTo>
                  <a:lnTo>
                    <a:pt x="63" y="974"/>
                  </a:lnTo>
                  <a:lnTo>
                    <a:pt x="68" y="974"/>
                  </a:lnTo>
                  <a:lnTo>
                    <a:pt x="75" y="974"/>
                  </a:lnTo>
                  <a:lnTo>
                    <a:pt x="80" y="974"/>
                  </a:lnTo>
                  <a:lnTo>
                    <a:pt x="86" y="974"/>
                  </a:lnTo>
                  <a:lnTo>
                    <a:pt x="91" y="974"/>
                  </a:lnTo>
                  <a:lnTo>
                    <a:pt x="97" y="974"/>
                  </a:lnTo>
                  <a:lnTo>
                    <a:pt x="103" y="974"/>
                  </a:lnTo>
                  <a:lnTo>
                    <a:pt x="109" y="974"/>
                  </a:lnTo>
                  <a:lnTo>
                    <a:pt x="114" y="974"/>
                  </a:lnTo>
                  <a:lnTo>
                    <a:pt x="120" y="972"/>
                  </a:lnTo>
                  <a:lnTo>
                    <a:pt x="126" y="972"/>
                  </a:lnTo>
                  <a:lnTo>
                    <a:pt x="132" y="972"/>
                  </a:lnTo>
                  <a:lnTo>
                    <a:pt x="138" y="972"/>
                  </a:lnTo>
                  <a:lnTo>
                    <a:pt x="143" y="972"/>
                  </a:lnTo>
                  <a:lnTo>
                    <a:pt x="149" y="972"/>
                  </a:lnTo>
                  <a:lnTo>
                    <a:pt x="154" y="972"/>
                  </a:lnTo>
                  <a:lnTo>
                    <a:pt x="161" y="971"/>
                  </a:lnTo>
                  <a:lnTo>
                    <a:pt x="166" y="971"/>
                  </a:lnTo>
                  <a:lnTo>
                    <a:pt x="172" y="971"/>
                  </a:lnTo>
                  <a:lnTo>
                    <a:pt x="177" y="971"/>
                  </a:lnTo>
                  <a:lnTo>
                    <a:pt x="183" y="971"/>
                  </a:lnTo>
                  <a:lnTo>
                    <a:pt x="189" y="971"/>
                  </a:lnTo>
                  <a:lnTo>
                    <a:pt x="195" y="970"/>
                  </a:lnTo>
                  <a:lnTo>
                    <a:pt x="200" y="970"/>
                  </a:lnTo>
                  <a:lnTo>
                    <a:pt x="206" y="970"/>
                  </a:lnTo>
                  <a:lnTo>
                    <a:pt x="212" y="969"/>
                  </a:lnTo>
                  <a:lnTo>
                    <a:pt x="218" y="969"/>
                  </a:lnTo>
                  <a:lnTo>
                    <a:pt x="224" y="969"/>
                  </a:lnTo>
                  <a:lnTo>
                    <a:pt x="229" y="969"/>
                  </a:lnTo>
                  <a:lnTo>
                    <a:pt x="235" y="968"/>
                  </a:lnTo>
                  <a:lnTo>
                    <a:pt x="240" y="968"/>
                  </a:lnTo>
                  <a:lnTo>
                    <a:pt x="247" y="968"/>
                  </a:lnTo>
                  <a:lnTo>
                    <a:pt x="252" y="967"/>
                  </a:lnTo>
                  <a:lnTo>
                    <a:pt x="258" y="967"/>
                  </a:lnTo>
                  <a:lnTo>
                    <a:pt x="263" y="966"/>
                  </a:lnTo>
                  <a:lnTo>
                    <a:pt x="269" y="966"/>
                  </a:lnTo>
                  <a:lnTo>
                    <a:pt x="275" y="966"/>
                  </a:lnTo>
                  <a:lnTo>
                    <a:pt x="281" y="965"/>
                  </a:lnTo>
                  <a:lnTo>
                    <a:pt x="286" y="965"/>
                  </a:lnTo>
                  <a:lnTo>
                    <a:pt x="292" y="964"/>
                  </a:lnTo>
                  <a:lnTo>
                    <a:pt x="297" y="964"/>
                  </a:lnTo>
                  <a:lnTo>
                    <a:pt x="304" y="963"/>
                  </a:lnTo>
                  <a:lnTo>
                    <a:pt x="310" y="963"/>
                  </a:lnTo>
                  <a:lnTo>
                    <a:pt x="315" y="962"/>
                  </a:lnTo>
                  <a:lnTo>
                    <a:pt x="321" y="962"/>
                  </a:lnTo>
                  <a:lnTo>
                    <a:pt x="326" y="961"/>
                  </a:lnTo>
                  <a:lnTo>
                    <a:pt x="333" y="960"/>
                  </a:lnTo>
                  <a:lnTo>
                    <a:pt x="338" y="960"/>
                  </a:lnTo>
                  <a:lnTo>
                    <a:pt x="344" y="959"/>
                  </a:lnTo>
                  <a:lnTo>
                    <a:pt x="349" y="959"/>
                  </a:lnTo>
                  <a:lnTo>
                    <a:pt x="355" y="958"/>
                  </a:lnTo>
                  <a:lnTo>
                    <a:pt x="361" y="957"/>
                  </a:lnTo>
                  <a:lnTo>
                    <a:pt x="367" y="957"/>
                  </a:lnTo>
                  <a:lnTo>
                    <a:pt x="372" y="956"/>
                  </a:lnTo>
                  <a:lnTo>
                    <a:pt x="378" y="955"/>
                  </a:lnTo>
                  <a:lnTo>
                    <a:pt x="383" y="954"/>
                  </a:lnTo>
                  <a:lnTo>
                    <a:pt x="390" y="954"/>
                  </a:lnTo>
                  <a:lnTo>
                    <a:pt x="396" y="953"/>
                  </a:lnTo>
                  <a:lnTo>
                    <a:pt x="401" y="952"/>
                  </a:lnTo>
                  <a:lnTo>
                    <a:pt x="407" y="951"/>
                  </a:lnTo>
                  <a:lnTo>
                    <a:pt x="412" y="950"/>
                  </a:lnTo>
                  <a:lnTo>
                    <a:pt x="419" y="950"/>
                  </a:lnTo>
                  <a:lnTo>
                    <a:pt x="424" y="949"/>
                  </a:lnTo>
                  <a:lnTo>
                    <a:pt x="430" y="948"/>
                  </a:lnTo>
                  <a:lnTo>
                    <a:pt x="435" y="947"/>
                  </a:lnTo>
                  <a:lnTo>
                    <a:pt x="441" y="946"/>
                  </a:lnTo>
                  <a:lnTo>
                    <a:pt x="447" y="945"/>
                  </a:lnTo>
                  <a:lnTo>
                    <a:pt x="453" y="943"/>
                  </a:lnTo>
                  <a:lnTo>
                    <a:pt x="458" y="942"/>
                  </a:lnTo>
                  <a:lnTo>
                    <a:pt x="464" y="941"/>
                  </a:lnTo>
                  <a:lnTo>
                    <a:pt x="469" y="940"/>
                  </a:lnTo>
                  <a:lnTo>
                    <a:pt x="476" y="939"/>
                  </a:lnTo>
                  <a:lnTo>
                    <a:pt x="481" y="938"/>
                  </a:lnTo>
                  <a:lnTo>
                    <a:pt x="487" y="937"/>
                  </a:lnTo>
                  <a:lnTo>
                    <a:pt x="493" y="936"/>
                  </a:lnTo>
                  <a:lnTo>
                    <a:pt x="498" y="935"/>
                  </a:lnTo>
                  <a:lnTo>
                    <a:pt x="505" y="934"/>
                  </a:lnTo>
                  <a:lnTo>
                    <a:pt x="510" y="933"/>
                  </a:lnTo>
                  <a:lnTo>
                    <a:pt x="516" y="932"/>
                  </a:lnTo>
                  <a:lnTo>
                    <a:pt x="521" y="930"/>
                  </a:lnTo>
                  <a:lnTo>
                    <a:pt x="527" y="929"/>
                  </a:lnTo>
                  <a:lnTo>
                    <a:pt x="533" y="928"/>
                  </a:lnTo>
                  <a:lnTo>
                    <a:pt x="539" y="927"/>
                  </a:lnTo>
                  <a:lnTo>
                    <a:pt x="544" y="926"/>
                  </a:lnTo>
                  <a:lnTo>
                    <a:pt x="550" y="924"/>
                  </a:lnTo>
                  <a:lnTo>
                    <a:pt x="555" y="923"/>
                  </a:lnTo>
                  <a:lnTo>
                    <a:pt x="562" y="922"/>
                  </a:lnTo>
                  <a:lnTo>
                    <a:pt x="567" y="920"/>
                  </a:lnTo>
                  <a:lnTo>
                    <a:pt x="573" y="919"/>
                  </a:lnTo>
                  <a:lnTo>
                    <a:pt x="579" y="918"/>
                  </a:lnTo>
                  <a:lnTo>
                    <a:pt x="584" y="915"/>
                  </a:lnTo>
                  <a:lnTo>
                    <a:pt x="591" y="914"/>
                  </a:lnTo>
                  <a:lnTo>
                    <a:pt x="596" y="913"/>
                  </a:lnTo>
                  <a:lnTo>
                    <a:pt x="602" y="911"/>
                  </a:lnTo>
                  <a:lnTo>
                    <a:pt x="607" y="910"/>
                  </a:lnTo>
                  <a:lnTo>
                    <a:pt x="613" y="908"/>
                  </a:lnTo>
                  <a:lnTo>
                    <a:pt x="619" y="907"/>
                  </a:lnTo>
                  <a:lnTo>
                    <a:pt x="625" y="905"/>
                  </a:lnTo>
                  <a:lnTo>
                    <a:pt x="630" y="904"/>
                  </a:lnTo>
                  <a:lnTo>
                    <a:pt x="636" y="902"/>
                  </a:lnTo>
                  <a:lnTo>
                    <a:pt x="641" y="901"/>
                  </a:lnTo>
                  <a:lnTo>
                    <a:pt x="648" y="899"/>
                  </a:lnTo>
                  <a:lnTo>
                    <a:pt x="653" y="898"/>
                  </a:lnTo>
                  <a:lnTo>
                    <a:pt x="659" y="896"/>
                  </a:lnTo>
                  <a:lnTo>
                    <a:pt x="664" y="895"/>
                  </a:lnTo>
                  <a:lnTo>
                    <a:pt x="670" y="893"/>
                  </a:lnTo>
                  <a:lnTo>
                    <a:pt x="677" y="892"/>
                  </a:lnTo>
                  <a:lnTo>
                    <a:pt x="682" y="890"/>
                  </a:lnTo>
                  <a:lnTo>
                    <a:pt x="688" y="888"/>
                  </a:lnTo>
                  <a:lnTo>
                    <a:pt x="693" y="886"/>
                  </a:lnTo>
                  <a:lnTo>
                    <a:pt x="699" y="884"/>
                  </a:lnTo>
                  <a:lnTo>
                    <a:pt x="705" y="882"/>
                  </a:lnTo>
                  <a:lnTo>
                    <a:pt x="711" y="880"/>
                  </a:lnTo>
                  <a:lnTo>
                    <a:pt x="716" y="879"/>
                  </a:lnTo>
                  <a:lnTo>
                    <a:pt x="722" y="877"/>
                  </a:lnTo>
                  <a:lnTo>
                    <a:pt x="727" y="875"/>
                  </a:lnTo>
                  <a:lnTo>
                    <a:pt x="734" y="873"/>
                  </a:lnTo>
                  <a:lnTo>
                    <a:pt x="739" y="872"/>
                  </a:lnTo>
                  <a:lnTo>
                    <a:pt x="745" y="870"/>
                  </a:lnTo>
                  <a:lnTo>
                    <a:pt x="750" y="868"/>
                  </a:lnTo>
                  <a:lnTo>
                    <a:pt x="756" y="866"/>
                  </a:lnTo>
                  <a:lnTo>
                    <a:pt x="762" y="864"/>
                  </a:lnTo>
                  <a:lnTo>
                    <a:pt x="768" y="862"/>
                  </a:lnTo>
                  <a:lnTo>
                    <a:pt x="774" y="861"/>
                  </a:lnTo>
                  <a:lnTo>
                    <a:pt x="779" y="859"/>
                  </a:lnTo>
                  <a:lnTo>
                    <a:pt x="785" y="856"/>
                  </a:lnTo>
                  <a:lnTo>
                    <a:pt x="791" y="854"/>
                  </a:lnTo>
                  <a:lnTo>
                    <a:pt x="797" y="852"/>
                  </a:lnTo>
                  <a:lnTo>
                    <a:pt x="802" y="850"/>
                  </a:lnTo>
                  <a:lnTo>
                    <a:pt x="808" y="848"/>
                  </a:lnTo>
                  <a:lnTo>
                    <a:pt x="813" y="846"/>
                  </a:lnTo>
                  <a:lnTo>
                    <a:pt x="820" y="844"/>
                  </a:lnTo>
                  <a:lnTo>
                    <a:pt x="825" y="842"/>
                  </a:lnTo>
                  <a:lnTo>
                    <a:pt x="831" y="840"/>
                  </a:lnTo>
                  <a:lnTo>
                    <a:pt x="836" y="838"/>
                  </a:lnTo>
                  <a:lnTo>
                    <a:pt x="842" y="836"/>
                  </a:lnTo>
                  <a:lnTo>
                    <a:pt x="848" y="834"/>
                  </a:lnTo>
                  <a:lnTo>
                    <a:pt x="854" y="832"/>
                  </a:lnTo>
                  <a:lnTo>
                    <a:pt x="860" y="829"/>
                  </a:lnTo>
                  <a:lnTo>
                    <a:pt x="865" y="827"/>
                  </a:lnTo>
                  <a:lnTo>
                    <a:pt x="871" y="825"/>
                  </a:lnTo>
                  <a:lnTo>
                    <a:pt x="877" y="822"/>
                  </a:lnTo>
                  <a:lnTo>
                    <a:pt x="883" y="820"/>
                  </a:lnTo>
                  <a:lnTo>
                    <a:pt x="888" y="818"/>
                  </a:lnTo>
                  <a:lnTo>
                    <a:pt x="894" y="816"/>
                  </a:lnTo>
                  <a:lnTo>
                    <a:pt x="899" y="814"/>
                  </a:lnTo>
                  <a:lnTo>
                    <a:pt x="906" y="812"/>
                  </a:lnTo>
                  <a:lnTo>
                    <a:pt x="911" y="809"/>
                  </a:lnTo>
                  <a:lnTo>
                    <a:pt x="917" y="807"/>
                  </a:lnTo>
                  <a:lnTo>
                    <a:pt x="922" y="805"/>
                  </a:lnTo>
                  <a:lnTo>
                    <a:pt x="928" y="803"/>
                  </a:lnTo>
                  <a:lnTo>
                    <a:pt x="934" y="799"/>
                  </a:lnTo>
                  <a:lnTo>
                    <a:pt x="940" y="797"/>
                  </a:lnTo>
                  <a:lnTo>
                    <a:pt x="945" y="795"/>
                  </a:lnTo>
                  <a:lnTo>
                    <a:pt x="951" y="793"/>
                  </a:lnTo>
                  <a:lnTo>
                    <a:pt x="957" y="790"/>
                  </a:lnTo>
                  <a:lnTo>
                    <a:pt x="963" y="788"/>
                  </a:lnTo>
                  <a:lnTo>
                    <a:pt x="969" y="786"/>
                  </a:lnTo>
                  <a:lnTo>
                    <a:pt x="974" y="783"/>
                  </a:lnTo>
                  <a:lnTo>
                    <a:pt x="980" y="781"/>
                  </a:lnTo>
                  <a:lnTo>
                    <a:pt x="985" y="779"/>
                  </a:lnTo>
                  <a:lnTo>
                    <a:pt x="992" y="776"/>
                  </a:lnTo>
                  <a:lnTo>
                    <a:pt x="997" y="774"/>
                  </a:lnTo>
                  <a:lnTo>
                    <a:pt x="1003" y="771"/>
                  </a:lnTo>
                  <a:lnTo>
                    <a:pt x="1008" y="768"/>
                  </a:lnTo>
                  <a:lnTo>
                    <a:pt x="1014" y="766"/>
                  </a:lnTo>
                  <a:lnTo>
                    <a:pt x="1020" y="764"/>
                  </a:lnTo>
                  <a:lnTo>
                    <a:pt x="1026" y="761"/>
                  </a:lnTo>
                  <a:lnTo>
                    <a:pt x="1031" y="759"/>
                  </a:lnTo>
                  <a:lnTo>
                    <a:pt x="1037" y="756"/>
                  </a:lnTo>
                  <a:lnTo>
                    <a:pt x="1043" y="754"/>
                  </a:lnTo>
                  <a:lnTo>
                    <a:pt x="1049" y="751"/>
                  </a:lnTo>
                  <a:lnTo>
                    <a:pt x="1055" y="749"/>
                  </a:lnTo>
                  <a:lnTo>
                    <a:pt x="1060" y="747"/>
                  </a:lnTo>
                  <a:lnTo>
                    <a:pt x="1066" y="743"/>
                  </a:lnTo>
                  <a:lnTo>
                    <a:pt x="1071" y="741"/>
                  </a:lnTo>
                  <a:lnTo>
                    <a:pt x="1078" y="738"/>
                  </a:lnTo>
                  <a:lnTo>
                    <a:pt x="1083" y="736"/>
                  </a:lnTo>
                  <a:lnTo>
                    <a:pt x="1089" y="733"/>
                  </a:lnTo>
                  <a:lnTo>
                    <a:pt x="1094" y="731"/>
                  </a:lnTo>
                  <a:lnTo>
                    <a:pt x="1100" y="728"/>
                  </a:lnTo>
                  <a:lnTo>
                    <a:pt x="1106" y="726"/>
                  </a:lnTo>
                  <a:lnTo>
                    <a:pt x="1112" y="723"/>
                  </a:lnTo>
                  <a:lnTo>
                    <a:pt x="1117" y="721"/>
                  </a:lnTo>
                  <a:lnTo>
                    <a:pt x="1123" y="718"/>
                  </a:lnTo>
                  <a:lnTo>
                    <a:pt x="1128" y="714"/>
                  </a:lnTo>
                  <a:lnTo>
                    <a:pt x="1135" y="712"/>
                  </a:lnTo>
                  <a:lnTo>
                    <a:pt x="1141" y="709"/>
                  </a:lnTo>
                  <a:lnTo>
                    <a:pt x="1146" y="707"/>
                  </a:lnTo>
                  <a:lnTo>
                    <a:pt x="1152" y="704"/>
                  </a:lnTo>
                  <a:lnTo>
                    <a:pt x="1157" y="702"/>
                  </a:lnTo>
                  <a:lnTo>
                    <a:pt x="1164" y="699"/>
                  </a:lnTo>
                  <a:lnTo>
                    <a:pt x="1169" y="696"/>
                  </a:lnTo>
                  <a:lnTo>
                    <a:pt x="1175" y="694"/>
                  </a:lnTo>
                  <a:lnTo>
                    <a:pt x="1180" y="691"/>
                  </a:lnTo>
                  <a:lnTo>
                    <a:pt x="1186" y="689"/>
                  </a:lnTo>
                  <a:lnTo>
                    <a:pt x="1192" y="685"/>
                  </a:lnTo>
                  <a:lnTo>
                    <a:pt x="1198" y="682"/>
                  </a:lnTo>
                  <a:lnTo>
                    <a:pt x="1203" y="680"/>
                  </a:lnTo>
                  <a:lnTo>
                    <a:pt x="1209" y="677"/>
                  </a:lnTo>
                  <a:lnTo>
                    <a:pt x="1214" y="674"/>
                  </a:lnTo>
                  <a:lnTo>
                    <a:pt x="1221" y="672"/>
                  </a:lnTo>
                  <a:lnTo>
                    <a:pt x="1227" y="669"/>
                  </a:lnTo>
                  <a:lnTo>
                    <a:pt x="1232" y="666"/>
                  </a:lnTo>
                  <a:lnTo>
                    <a:pt x="1238" y="664"/>
                  </a:lnTo>
                  <a:lnTo>
                    <a:pt x="1243" y="661"/>
                  </a:lnTo>
                  <a:lnTo>
                    <a:pt x="1250" y="657"/>
                  </a:lnTo>
                  <a:lnTo>
                    <a:pt x="1255" y="655"/>
                  </a:lnTo>
                  <a:lnTo>
                    <a:pt x="1261" y="652"/>
                  </a:lnTo>
                  <a:lnTo>
                    <a:pt x="1266" y="649"/>
                  </a:lnTo>
                  <a:lnTo>
                    <a:pt x="1272" y="647"/>
                  </a:lnTo>
                  <a:lnTo>
                    <a:pt x="1278" y="644"/>
                  </a:lnTo>
                  <a:lnTo>
                    <a:pt x="1284" y="641"/>
                  </a:lnTo>
                  <a:lnTo>
                    <a:pt x="1289" y="639"/>
                  </a:lnTo>
                  <a:lnTo>
                    <a:pt x="1295" y="636"/>
                  </a:lnTo>
                  <a:lnTo>
                    <a:pt x="1300" y="633"/>
                  </a:lnTo>
                  <a:lnTo>
                    <a:pt x="1307" y="631"/>
                  </a:lnTo>
                  <a:lnTo>
                    <a:pt x="1312" y="627"/>
                  </a:lnTo>
                  <a:lnTo>
                    <a:pt x="1318" y="624"/>
                  </a:lnTo>
                  <a:lnTo>
                    <a:pt x="1324" y="621"/>
                  </a:lnTo>
                  <a:lnTo>
                    <a:pt x="1329" y="619"/>
                  </a:lnTo>
                  <a:lnTo>
                    <a:pt x="1336" y="616"/>
                  </a:lnTo>
                  <a:lnTo>
                    <a:pt x="1341" y="613"/>
                  </a:lnTo>
                  <a:lnTo>
                    <a:pt x="1347" y="611"/>
                  </a:lnTo>
                  <a:lnTo>
                    <a:pt x="1352" y="608"/>
                  </a:lnTo>
                  <a:lnTo>
                    <a:pt x="1358" y="605"/>
                  </a:lnTo>
                  <a:lnTo>
                    <a:pt x="1364" y="602"/>
                  </a:lnTo>
                  <a:lnTo>
                    <a:pt x="1370" y="599"/>
                  </a:lnTo>
                  <a:lnTo>
                    <a:pt x="1375" y="596"/>
                  </a:lnTo>
                  <a:lnTo>
                    <a:pt x="1381" y="593"/>
                  </a:lnTo>
                  <a:lnTo>
                    <a:pt x="1386" y="590"/>
                  </a:lnTo>
                  <a:lnTo>
                    <a:pt x="1393" y="588"/>
                  </a:lnTo>
                  <a:lnTo>
                    <a:pt x="1398" y="585"/>
                  </a:lnTo>
                  <a:lnTo>
                    <a:pt x="1404" y="582"/>
                  </a:lnTo>
                  <a:lnTo>
                    <a:pt x="1410" y="580"/>
                  </a:lnTo>
                  <a:lnTo>
                    <a:pt x="1415" y="577"/>
                  </a:lnTo>
                  <a:lnTo>
                    <a:pt x="1422" y="574"/>
                  </a:lnTo>
                  <a:lnTo>
                    <a:pt x="1427" y="570"/>
                  </a:lnTo>
                  <a:lnTo>
                    <a:pt x="1433" y="568"/>
                  </a:lnTo>
                  <a:lnTo>
                    <a:pt x="1438" y="565"/>
                  </a:lnTo>
                  <a:lnTo>
                    <a:pt x="1444" y="562"/>
                  </a:lnTo>
                  <a:lnTo>
                    <a:pt x="1450" y="559"/>
                  </a:lnTo>
                  <a:lnTo>
                    <a:pt x="1456" y="557"/>
                  </a:lnTo>
                  <a:lnTo>
                    <a:pt x="1461" y="554"/>
                  </a:lnTo>
                  <a:lnTo>
                    <a:pt x="1467" y="551"/>
                  </a:lnTo>
                  <a:lnTo>
                    <a:pt x="1472" y="548"/>
                  </a:lnTo>
                  <a:lnTo>
                    <a:pt x="1479" y="546"/>
                  </a:lnTo>
                  <a:lnTo>
                    <a:pt x="1484" y="542"/>
                  </a:lnTo>
                  <a:lnTo>
                    <a:pt x="1490" y="539"/>
                  </a:lnTo>
                  <a:lnTo>
                    <a:pt x="1495" y="536"/>
                  </a:lnTo>
                  <a:lnTo>
                    <a:pt x="1501" y="534"/>
                  </a:lnTo>
                  <a:lnTo>
                    <a:pt x="1508" y="531"/>
                  </a:lnTo>
                  <a:lnTo>
                    <a:pt x="1513" y="528"/>
                  </a:lnTo>
                  <a:lnTo>
                    <a:pt x="1519" y="525"/>
                  </a:lnTo>
                  <a:lnTo>
                    <a:pt x="1524" y="523"/>
                  </a:lnTo>
                  <a:lnTo>
                    <a:pt x="1531" y="520"/>
                  </a:lnTo>
                  <a:lnTo>
                    <a:pt x="1536" y="517"/>
                  </a:lnTo>
                  <a:lnTo>
                    <a:pt x="1542" y="515"/>
                  </a:lnTo>
                  <a:lnTo>
                    <a:pt x="1547" y="511"/>
                  </a:lnTo>
                  <a:lnTo>
                    <a:pt x="1553" y="508"/>
                  </a:lnTo>
                  <a:lnTo>
                    <a:pt x="1558" y="505"/>
                  </a:lnTo>
                  <a:lnTo>
                    <a:pt x="1565" y="503"/>
                  </a:lnTo>
                  <a:lnTo>
                    <a:pt x="1570" y="500"/>
                  </a:lnTo>
                  <a:lnTo>
                    <a:pt x="1576" y="497"/>
                  </a:lnTo>
                  <a:lnTo>
                    <a:pt x="1581" y="495"/>
                  </a:lnTo>
                  <a:lnTo>
                    <a:pt x="1588" y="492"/>
                  </a:lnTo>
                  <a:lnTo>
                    <a:pt x="1594" y="489"/>
                  </a:lnTo>
                  <a:lnTo>
                    <a:pt x="1599" y="485"/>
                  </a:lnTo>
                  <a:lnTo>
                    <a:pt x="1605" y="483"/>
                  </a:lnTo>
                  <a:lnTo>
                    <a:pt x="1610" y="480"/>
                  </a:lnTo>
                  <a:lnTo>
                    <a:pt x="1617" y="477"/>
                  </a:lnTo>
                  <a:lnTo>
                    <a:pt x="1622" y="475"/>
                  </a:lnTo>
                  <a:lnTo>
                    <a:pt x="1628" y="472"/>
                  </a:lnTo>
                  <a:lnTo>
                    <a:pt x="1633" y="469"/>
                  </a:lnTo>
                  <a:lnTo>
                    <a:pt x="1639" y="466"/>
                  </a:lnTo>
                  <a:lnTo>
                    <a:pt x="1645" y="464"/>
                  </a:lnTo>
                  <a:lnTo>
                    <a:pt x="1651" y="461"/>
                  </a:lnTo>
                  <a:lnTo>
                    <a:pt x="1656" y="458"/>
                  </a:lnTo>
                  <a:lnTo>
                    <a:pt x="1662" y="455"/>
                  </a:lnTo>
                  <a:lnTo>
                    <a:pt x="1667" y="452"/>
                  </a:lnTo>
                  <a:lnTo>
                    <a:pt x="1674" y="449"/>
                  </a:lnTo>
                  <a:lnTo>
                    <a:pt x="1679" y="447"/>
                  </a:lnTo>
                  <a:lnTo>
                    <a:pt x="1685" y="444"/>
                  </a:lnTo>
                  <a:lnTo>
                    <a:pt x="1691" y="441"/>
                  </a:lnTo>
                  <a:lnTo>
                    <a:pt x="1696" y="439"/>
                  </a:lnTo>
                  <a:lnTo>
                    <a:pt x="1703" y="436"/>
                  </a:lnTo>
                  <a:lnTo>
                    <a:pt x="1708" y="433"/>
                  </a:lnTo>
                  <a:lnTo>
                    <a:pt x="1714" y="431"/>
                  </a:lnTo>
                  <a:lnTo>
                    <a:pt x="1719" y="427"/>
                  </a:lnTo>
                  <a:lnTo>
                    <a:pt x="1725" y="425"/>
                  </a:lnTo>
                  <a:lnTo>
                    <a:pt x="1731" y="422"/>
                  </a:lnTo>
                  <a:lnTo>
                    <a:pt x="1737" y="419"/>
                  </a:lnTo>
                  <a:lnTo>
                    <a:pt x="1742" y="417"/>
                  </a:lnTo>
                  <a:lnTo>
                    <a:pt x="1748" y="414"/>
                  </a:lnTo>
                  <a:lnTo>
                    <a:pt x="1753" y="411"/>
                  </a:lnTo>
                  <a:lnTo>
                    <a:pt x="1760" y="409"/>
                  </a:lnTo>
                  <a:lnTo>
                    <a:pt x="1765" y="406"/>
                  </a:lnTo>
                  <a:lnTo>
                    <a:pt x="1771" y="404"/>
                  </a:lnTo>
                  <a:lnTo>
                    <a:pt x="1777" y="401"/>
                  </a:lnTo>
                  <a:lnTo>
                    <a:pt x="1782" y="397"/>
                  </a:lnTo>
                  <a:lnTo>
                    <a:pt x="1789" y="395"/>
                  </a:lnTo>
                  <a:lnTo>
                    <a:pt x="1794" y="392"/>
                  </a:lnTo>
                  <a:lnTo>
                    <a:pt x="1800" y="390"/>
                  </a:lnTo>
                  <a:lnTo>
                    <a:pt x="1805" y="387"/>
                  </a:lnTo>
                  <a:lnTo>
                    <a:pt x="1811" y="385"/>
                  </a:lnTo>
                  <a:lnTo>
                    <a:pt x="1817" y="382"/>
                  </a:lnTo>
                  <a:lnTo>
                    <a:pt x="1823" y="380"/>
                  </a:lnTo>
                  <a:lnTo>
                    <a:pt x="1828" y="377"/>
                  </a:lnTo>
                  <a:lnTo>
                    <a:pt x="1834" y="374"/>
                  </a:lnTo>
                  <a:lnTo>
                    <a:pt x="1839" y="372"/>
                  </a:lnTo>
                  <a:lnTo>
                    <a:pt x="1846" y="368"/>
                  </a:lnTo>
                  <a:lnTo>
                    <a:pt x="1851" y="366"/>
                  </a:lnTo>
                  <a:lnTo>
                    <a:pt x="1857" y="363"/>
                  </a:lnTo>
                  <a:lnTo>
                    <a:pt x="1862" y="361"/>
                  </a:lnTo>
                  <a:lnTo>
                    <a:pt x="1868" y="358"/>
                  </a:lnTo>
                  <a:lnTo>
                    <a:pt x="1875" y="356"/>
                  </a:lnTo>
                  <a:lnTo>
                    <a:pt x="1880" y="353"/>
                  </a:lnTo>
                  <a:lnTo>
                    <a:pt x="1886" y="351"/>
                  </a:lnTo>
                  <a:lnTo>
                    <a:pt x="1891" y="348"/>
                  </a:lnTo>
                  <a:lnTo>
                    <a:pt x="1897" y="346"/>
                  </a:lnTo>
                  <a:lnTo>
                    <a:pt x="1903" y="344"/>
                  </a:lnTo>
                  <a:lnTo>
                    <a:pt x="1909" y="340"/>
                  </a:lnTo>
                  <a:lnTo>
                    <a:pt x="1914" y="338"/>
                  </a:lnTo>
                  <a:lnTo>
                    <a:pt x="1920" y="335"/>
                  </a:lnTo>
                  <a:lnTo>
                    <a:pt x="1925" y="333"/>
                  </a:lnTo>
                  <a:lnTo>
                    <a:pt x="1932" y="330"/>
                  </a:lnTo>
                  <a:lnTo>
                    <a:pt x="1937" y="328"/>
                  </a:lnTo>
                  <a:lnTo>
                    <a:pt x="1943" y="326"/>
                  </a:lnTo>
                  <a:lnTo>
                    <a:pt x="1948" y="323"/>
                  </a:lnTo>
                  <a:lnTo>
                    <a:pt x="1954" y="321"/>
                  </a:lnTo>
                  <a:lnTo>
                    <a:pt x="1961" y="318"/>
                  </a:lnTo>
                  <a:lnTo>
                    <a:pt x="1966" y="316"/>
                  </a:lnTo>
                  <a:lnTo>
                    <a:pt x="1972" y="314"/>
                  </a:lnTo>
                  <a:lnTo>
                    <a:pt x="1977" y="310"/>
                  </a:lnTo>
                  <a:lnTo>
                    <a:pt x="1983" y="308"/>
                  </a:lnTo>
                  <a:lnTo>
                    <a:pt x="1989" y="305"/>
                  </a:lnTo>
                  <a:lnTo>
                    <a:pt x="1995" y="303"/>
                  </a:lnTo>
                  <a:lnTo>
                    <a:pt x="2000" y="301"/>
                  </a:lnTo>
                  <a:lnTo>
                    <a:pt x="2006" y="298"/>
                  </a:lnTo>
                  <a:lnTo>
                    <a:pt x="2011" y="296"/>
                  </a:lnTo>
                  <a:lnTo>
                    <a:pt x="2018" y="294"/>
                  </a:lnTo>
                  <a:lnTo>
                    <a:pt x="2023" y="292"/>
                  </a:lnTo>
                  <a:lnTo>
                    <a:pt x="2029" y="289"/>
                  </a:lnTo>
                  <a:lnTo>
                    <a:pt x="2034" y="287"/>
                  </a:lnTo>
                  <a:lnTo>
                    <a:pt x="2040" y="284"/>
                  </a:lnTo>
                  <a:lnTo>
                    <a:pt x="2046" y="281"/>
                  </a:lnTo>
                  <a:lnTo>
                    <a:pt x="2052" y="279"/>
                  </a:lnTo>
                  <a:lnTo>
                    <a:pt x="2058" y="277"/>
                  </a:lnTo>
                  <a:lnTo>
                    <a:pt x="2063" y="275"/>
                  </a:lnTo>
                  <a:lnTo>
                    <a:pt x="2069" y="272"/>
                  </a:lnTo>
                  <a:lnTo>
                    <a:pt x="2075" y="270"/>
                  </a:lnTo>
                  <a:lnTo>
                    <a:pt x="2081" y="268"/>
                  </a:lnTo>
                  <a:lnTo>
                    <a:pt x="2086" y="266"/>
                  </a:lnTo>
                  <a:lnTo>
                    <a:pt x="2092" y="263"/>
                  </a:lnTo>
                  <a:lnTo>
                    <a:pt x="2097" y="261"/>
                  </a:lnTo>
                  <a:lnTo>
                    <a:pt x="2104" y="259"/>
                  </a:lnTo>
                  <a:lnTo>
                    <a:pt x="2109" y="257"/>
                  </a:lnTo>
                  <a:lnTo>
                    <a:pt x="2115" y="254"/>
                  </a:lnTo>
                  <a:lnTo>
                    <a:pt x="2120" y="252"/>
                  </a:lnTo>
                  <a:lnTo>
                    <a:pt x="2126" y="249"/>
                  </a:lnTo>
                  <a:lnTo>
                    <a:pt x="2132" y="247"/>
                  </a:lnTo>
                  <a:lnTo>
                    <a:pt x="2138" y="245"/>
                  </a:lnTo>
                  <a:lnTo>
                    <a:pt x="2144" y="243"/>
                  </a:lnTo>
                  <a:lnTo>
                    <a:pt x="2149" y="241"/>
                  </a:lnTo>
                  <a:lnTo>
                    <a:pt x="2155" y="239"/>
                  </a:lnTo>
                  <a:lnTo>
                    <a:pt x="2161" y="237"/>
                  </a:lnTo>
                  <a:lnTo>
                    <a:pt x="2167" y="234"/>
                  </a:lnTo>
                  <a:lnTo>
                    <a:pt x="2172" y="232"/>
                  </a:lnTo>
                  <a:lnTo>
                    <a:pt x="2178" y="230"/>
                  </a:lnTo>
                  <a:lnTo>
                    <a:pt x="2183" y="228"/>
                  </a:lnTo>
                  <a:lnTo>
                    <a:pt x="2190" y="225"/>
                  </a:lnTo>
                  <a:lnTo>
                    <a:pt x="2195" y="223"/>
                  </a:lnTo>
                  <a:lnTo>
                    <a:pt x="2201" y="221"/>
                  </a:lnTo>
                  <a:lnTo>
                    <a:pt x="2206" y="219"/>
                  </a:lnTo>
                  <a:lnTo>
                    <a:pt x="2212" y="217"/>
                  </a:lnTo>
                  <a:lnTo>
                    <a:pt x="2218" y="215"/>
                  </a:lnTo>
                  <a:lnTo>
                    <a:pt x="2224" y="213"/>
                  </a:lnTo>
                  <a:lnTo>
                    <a:pt x="2229" y="211"/>
                  </a:lnTo>
                  <a:lnTo>
                    <a:pt x="2235" y="209"/>
                  </a:lnTo>
                  <a:lnTo>
                    <a:pt x="2241" y="207"/>
                  </a:lnTo>
                  <a:lnTo>
                    <a:pt x="2247" y="205"/>
                  </a:lnTo>
                  <a:lnTo>
                    <a:pt x="2253" y="203"/>
                  </a:lnTo>
                  <a:lnTo>
                    <a:pt x="2258" y="201"/>
                  </a:lnTo>
                  <a:lnTo>
                    <a:pt x="2264" y="198"/>
                  </a:lnTo>
                  <a:lnTo>
                    <a:pt x="2269" y="196"/>
                  </a:lnTo>
                  <a:lnTo>
                    <a:pt x="2276" y="194"/>
                  </a:lnTo>
                  <a:lnTo>
                    <a:pt x="2281" y="192"/>
                  </a:lnTo>
                  <a:lnTo>
                    <a:pt x="2287" y="190"/>
                  </a:lnTo>
                  <a:lnTo>
                    <a:pt x="2292" y="189"/>
                  </a:lnTo>
                  <a:lnTo>
                    <a:pt x="2298" y="187"/>
                  </a:lnTo>
                  <a:lnTo>
                    <a:pt x="2304" y="185"/>
                  </a:lnTo>
                  <a:lnTo>
                    <a:pt x="2310" y="183"/>
                  </a:lnTo>
                  <a:lnTo>
                    <a:pt x="2315" y="181"/>
                  </a:lnTo>
                  <a:lnTo>
                    <a:pt x="2321" y="179"/>
                  </a:lnTo>
                  <a:lnTo>
                    <a:pt x="2327" y="177"/>
                  </a:lnTo>
                  <a:lnTo>
                    <a:pt x="2333" y="176"/>
                  </a:lnTo>
                  <a:lnTo>
                    <a:pt x="2339" y="174"/>
                  </a:lnTo>
                  <a:lnTo>
                    <a:pt x="2344" y="172"/>
                  </a:lnTo>
                  <a:lnTo>
                    <a:pt x="2350" y="169"/>
                  </a:lnTo>
                  <a:lnTo>
                    <a:pt x="2355" y="167"/>
                  </a:lnTo>
                  <a:lnTo>
                    <a:pt x="2362" y="165"/>
                  </a:lnTo>
                  <a:lnTo>
                    <a:pt x="2367" y="164"/>
                  </a:lnTo>
                  <a:lnTo>
                    <a:pt x="2373" y="162"/>
                  </a:lnTo>
                  <a:lnTo>
                    <a:pt x="2378" y="160"/>
                  </a:lnTo>
                  <a:lnTo>
                    <a:pt x="2384" y="158"/>
                  </a:lnTo>
                  <a:lnTo>
                    <a:pt x="2390" y="157"/>
                  </a:lnTo>
                  <a:lnTo>
                    <a:pt x="2396" y="155"/>
                  </a:lnTo>
                  <a:lnTo>
                    <a:pt x="2401" y="153"/>
                  </a:lnTo>
                  <a:lnTo>
                    <a:pt x="2407" y="152"/>
                  </a:lnTo>
                  <a:lnTo>
                    <a:pt x="2412" y="150"/>
                  </a:lnTo>
                  <a:lnTo>
                    <a:pt x="2419" y="148"/>
                  </a:lnTo>
                  <a:lnTo>
                    <a:pt x="2425" y="147"/>
                  </a:lnTo>
                  <a:lnTo>
                    <a:pt x="2430" y="145"/>
                  </a:lnTo>
                  <a:lnTo>
                    <a:pt x="2436" y="143"/>
                  </a:lnTo>
                  <a:lnTo>
                    <a:pt x="2441" y="142"/>
                  </a:lnTo>
                  <a:lnTo>
                    <a:pt x="2448" y="139"/>
                  </a:lnTo>
                  <a:lnTo>
                    <a:pt x="2453" y="137"/>
                  </a:lnTo>
                  <a:lnTo>
                    <a:pt x="2459" y="136"/>
                  </a:lnTo>
                  <a:lnTo>
                    <a:pt x="2464" y="134"/>
                  </a:lnTo>
                  <a:lnTo>
                    <a:pt x="2470" y="132"/>
                  </a:lnTo>
                  <a:lnTo>
                    <a:pt x="2476" y="131"/>
                  </a:lnTo>
                  <a:lnTo>
                    <a:pt x="2482" y="129"/>
                  </a:lnTo>
                  <a:lnTo>
                    <a:pt x="2487" y="128"/>
                  </a:lnTo>
                  <a:lnTo>
                    <a:pt x="2493" y="126"/>
                  </a:lnTo>
                  <a:lnTo>
                    <a:pt x="2498" y="125"/>
                  </a:lnTo>
                  <a:lnTo>
                    <a:pt x="2505" y="123"/>
                  </a:lnTo>
                  <a:lnTo>
                    <a:pt x="2511" y="122"/>
                  </a:lnTo>
                  <a:lnTo>
                    <a:pt x="2516" y="120"/>
                  </a:lnTo>
                  <a:lnTo>
                    <a:pt x="2522" y="119"/>
                  </a:lnTo>
                  <a:lnTo>
                    <a:pt x="2527" y="117"/>
                  </a:lnTo>
                  <a:lnTo>
                    <a:pt x="2534" y="116"/>
                  </a:lnTo>
                  <a:lnTo>
                    <a:pt x="2539" y="114"/>
                  </a:lnTo>
                  <a:lnTo>
                    <a:pt x="2545" y="112"/>
                  </a:lnTo>
                  <a:lnTo>
                    <a:pt x="2550" y="110"/>
                  </a:lnTo>
                  <a:lnTo>
                    <a:pt x="2556" y="109"/>
                  </a:lnTo>
                  <a:lnTo>
                    <a:pt x="2562" y="107"/>
                  </a:lnTo>
                  <a:lnTo>
                    <a:pt x="2568" y="106"/>
                  </a:lnTo>
                  <a:lnTo>
                    <a:pt x="2573" y="104"/>
                  </a:lnTo>
                  <a:lnTo>
                    <a:pt x="2579" y="103"/>
                  </a:lnTo>
                  <a:lnTo>
                    <a:pt x="2584" y="102"/>
                  </a:lnTo>
                  <a:lnTo>
                    <a:pt x="2591" y="100"/>
                  </a:lnTo>
                  <a:lnTo>
                    <a:pt x="2596" y="99"/>
                  </a:lnTo>
                  <a:lnTo>
                    <a:pt x="2602" y="98"/>
                  </a:lnTo>
                  <a:lnTo>
                    <a:pt x="2608" y="96"/>
                  </a:lnTo>
                  <a:lnTo>
                    <a:pt x="2613" y="95"/>
                  </a:lnTo>
                  <a:lnTo>
                    <a:pt x="2620" y="93"/>
                  </a:lnTo>
                  <a:lnTo>
                    <a:pt x="2625" y="92"/>
                  </a:lnTo>
                  <a:lnTo>
                    <a:pt x="2631" y="91"/>
                  </a:lnTo>
                  <a:lnTo>
                    <a:pt x="2636" y="90"/>
                  </a:lnTo>
                  <a:lnTo>
                    <a:pt x="2642" y="88"/>
                  </a:lnTo>
                  <a:lnTo>
                    <a:pt x="2648" y="87"/>
                  </a:lnTo>
                  <a:lnTo>
                    <a:pt x="2654" y="86"/>
                  </a:lnTo>
                  <a:lnTo>
                    <a:pt x="2659" y="83"/>
                  </a:lnTo>
                  <a:lnTo>
                    <a:pt x="2665" y="82"/>
                  </a:lnTo>
                  <a:lnTo>
                    <a:pt x="2670" y="81"/>
                  </a:lnTo>
                  <a:lnTo>
                    <a:pt x="2677" y="80"/>
                  </a:lnTo>
                  <a:lnTo>
                    <a:pt x="2682" y="78"/>
                  </a:lnTo>
                  <a:lnTo>
                    <a:pt x="2688" y="77"/>
                  </a:lnTo>
                  <a:lnTo>
                    <a:pt x="2694" y="76"/>
                  </a:lnTo>
                  <a:lnTo>
                    <a:pt x="2699" y="75"/>
                  </a:lnTo>
                  <a:lnTo>
                    <a:pt x="2706" y="74"/>
                  </a:lnTo>
                  <a:lnTo>
                    <a:pt x="2711" y="73"/>
                  </a:lnTo>
                  <a:lnTo>
                    <a:pt x="2717" y="71"/>
                  </a:lnTo>
                  <a:lnTo>
                    <a:pt x="2722" y="70"/>
                  </a:lnTo>
                  <a:lnTo>
                    <a:pt x="2728" y="69"/>
                  </a:lnTo>
                  <a:lnTo>
                    <a:pt x="2734" y="68"/>
                  </a:lnTo>
                  <a:lnTo>
                    <a:pt x="2740" y="67"/>
                  </a:lnTo>
                  <a:lnTo>
                    <a:pt x="2745" y="66"/>
                  </a:lnTo>
                  <a:lnTo>
                    <a:pt x="2751" y="65"/>
                  </a:lnTo>
                  <a:lnTo>
                    <a:pt x="2756" y="64"/>
                  </a:lnTo>
                  <a:lnTo>
                    <a:pt x="2763" y="62"/>
                  </a:lnTo>
                  <a:lnTo>
                    <a:pt x="2768" y="61"/>
                  </a:lnTo>
                  <a:lnTo>
                    <a:pt x="2774" y="60"/>
                  </a:lnTo>
                  <a:lnTo>
                    <a:pt x="2779" y="59"/>
                  </a:lnTo>
                  <a:lnTo>
                    <a:pt x="2785" y="58"/>
                  </a:lnTo>
                  <a:lnTo>
                    <a:pt x="2792" y="57"/>
                  </a:lnTo>
                  <a:lnTo>
                    <a:pt x="2797" y="56"/>
                  </a:lnTo>
                  <a:lnTo>
                    <a:pt x="2803" y="54"/>
                  </a:lnTo>
                  <a:lnTo>
                    <a:pt x="2808" y="53"/>
                  </a:lnTo>
                  <a:lnTo>
                    <a:pt x="2814" y="52"/>
                  </a:lnTo>
                  <a:lnTo>
                    <a:pt x="2820" y="51"/>
                  </a:lnTo>
                  <a:lnTo>
                    <a:pt x="2826" y="50"/>
                  </a:lnTo>
                  <a:lnTo>
                    <a:pt x="2831" y="49"/>
                  </a:lnTo>
                  <a:lnTo>
                    <a:pt x="2837" y="48"/>
                  </a:lnTo>
                  <a:lnTo>
                    <a:pt x="2842" y="47"/>
                  </a:lnTo>
                  <a:lnTo>
                    <a:pt x="2849" y="46"/>
                  </a:lnTo>
                  <a:lnTo>
                    <a:pt x="2854" y="45"/>
                  </a:lnTo>
                  <a:lnTo>
                    <a:pt x="2860" y="45"/>
                  </a:lnTo>
                  <a:lnTo>
                    <a:pt x="2865" y="44"/>
                  </a:lnTo>
                  <a:lnTo>
                    <a:pt x="2871" y="43"/>
                  </a:lnTo>
                  <a:lnTo>
                    <a:pt x="2878" y="42"/>
                  </a:lnTo>
                  <a:lnTo>
                    <a:pt x="2883" y="41"/>
                  </a:lnTo>
                  <a:lnTo>
                    <a:pt x="2889" y="40"/>
                  </a:lnTo>
                  <a:lnTo>
                    <a:pt x="2894" y="39"/>
                  </a:lnTo>
                  <a:lnTo>
                    <a:pt x="2900" y="38"/>
                  </a:lnTo>
                  <a:lnTo>
                    <a:pt x="2906" y="38"/>
                  </a:lnTo>
                  <a:lnTo>
                    <a:pt x="2912" y="37"/>
                  </a:lnTo>
                  <a:lnTo>
                    <a:pt x="2917" y="36"/>
                  </a:lnTo>
                  <a:lnTo>
                    <a:pt x="2923" y="35"/>
                  </a:lnTo>
                  <a:lnTo>
                    <a:pt x="2928" y="34"/>
                  </a:lnTo>
                  <a:lnTo>
                    <a:pt x="2935" y="34"/>
                  </a:lnTo>
                  <a:lnTo>
                    <a:pt x="2940" y="33"/>
                  </a:lnTo>
                  <a:lnTo>
                    <a:pt x="2946" y="32"/>
                  </a:lnTo>
                  <a:lnTo>
                    <a:pt x="2951" y="31"/>
                  </a:lnTo>
                  <a:lnTo>
                    <a:pt x="2957" y="31"/>
                  </a:lnTo>
                  <a:lnTo>
                    <a:pt x="2963" y="30"/>
                  </a:lnTo>
                  <a:lnTo>
                    <a:pt x="2969" y="29"/>
                  </a:lnTo>
                  <a:lnTo>
                    <a:pt x="2975" y="28"/>
                  </a:lnTo>
                  <a:lnTo>
                    <a:pt x="2980" y="28"/>
                  </a:lnTo>
                  <a:lnTo>
                    <a:pt x="2986" y="26"/>
                  </a:lnTo>
                  <a:lnTo>
                    <a:pt x="2992" y="25"/>
                  </a:lnTo>
                  <a:lnTo>
                    <a:pt x="2998" y="25"/>
                  </a:lnTo>
                  <a:lnTo>
                    <a:pt x="3003" y="24"/>
                  </a:lnTo>
                  <a:lnTo>
                    <a:pt x="3009" y="23"/>
                  </a:lnTo>
                  <a:lnTo>
                    <a:pt x="3014" y="23"/>
                  </a:lnTo>
                  <a:lnTo>
                    <a:pt x="3021" y="22"/>
                  </a:lnTo>
                  <a:lnTo>
                    <a:pt x="3026" y="21"/>
                  </a:lnTo>
                  <a:lnTo>
                    <a:pt x="3032" y="21"/>
                  </a:lnTo>
                  <a:lnTo>
                    <a:pt x="3037" y="20"/>
                  </a:lnTo>
                  <a:lnTo>
                    <a:pt x="3043" y="20"/>
                  </a:lnTo>
                  <a:lnTo>
                    <a:pt x="3049" y="19"/>
                  </a:lnTo>
                  <a:lnTo>
                    <a:pt x="3055" y="18"/>
                  </a:lnTo>
                  <a:lnTo>
                    <a:pt x="3061" y="18"/>
                  </a:lnTo>
                  <a:lnTo>
                    <a:pt x="3066" y="17"/>
                  </a:lnTo>
                  <a:lnTo>
                    <a:pt x="3073" y="17"/>
                  </a:lnTo>
                  <a:lnTo>
                    <a:pt x="3078" y="16"/>
                  </a:lnTo>
                  <a:lnTo>
                    <a:pt x="3084" y="16"/>
                  </a:lnTo>
                  <a:lnTo>
                    <a:pt x="3089" y="15"/>
                  </a:lnTo>
                  <a:lnTo>
                    <a:pt x="3095" y="15"/>
                  </a:lnTo>
                  <a:lnTo>
                    <a:pt x="3100" y="14"/>
                  </a:lnTo>
                  <a:lnTo>
                    <a:pt x="3107" y="13"/>
                  </a:lnTo>
                  <a:lnTo>
                    <a:pt x="3112" y="13"/>
                  </a:lnTo>
                  <a:lnTo>
                    <a:pt x="3118" y="13"/>
                  </a:lnTo>
                  <a:lnTo>
                    <a:pt x="3123" y="12"/>
                  </a:lnTo>
                  <a:lnTo>
                    <a:pt x="3130" y="12"/>
                  </a:lnTo>
                  <a:lnTo>
                    <a:pt x="3135" y="11"/>
                  </a:lnTo>
                  <a:lnTo>
                    <a:pt x="3141" y="11"/>
                  </a:lnTo>
                  <a:lnTo>
                    <a:pt x="3146" y="10"/>
                  </a:lnTo>
                  <a:lnTo>
                    <a:pt x="3152" y="10"/>
                  </a:lnTo>
                  <a:lnTo>
                    <a:pt x="3159" y="9"/>
                  </a:lnTo>
                  <a:lnTo>
                    <a:pt x="3164" y="9"/>
                  </a:lnTo>
                  <a:lnTo>
                    <a:pt x="3170" y="9"/>
                  </a:lnTo>
                  <a:lnTo>
                    <a:pt x="3175" y="8"/>
                  </a:lnTo>
                  <a:lnTo>
                    <a:pt x="3181" y="8"/>
                  </a:lnTo>
                  <a:lnTo>
                    <a:pt x="3186" y="7"/>
                  </a:lnTo>
                  <a:lnTo>
                    <a:pt x="3193" y="7"/>
                  </a:lnTo>
                  <a:lnTo>
                    <a:pt x="3198" y="7"/>
                  </a:lnTo>
                  <a:lnTo>
                    <a:pt x="3204" y="6"/>
                  </a:lnTo>
                  <a:lnTo>
                    <a:pt x="3209" y="6"/>
                  </a:lnTo>
                  <a:lnTo>
                    <a:pt x="3216" y="6"/>
                  </a:lnTo>
                  <a:lnTo>
                    <a:pt x="3221" y="5"/>
                  </a:lnTo>
                  <a:lnTo>
                    <a:pt x="3227" y="5"/>
                  </a:lnTo>
                  <a:lnTo>
                    <a:pt x="3232" y="5"/>
                  </a:lnTo>
                  <a:lnTo>
                    <a:pt x="3238" y="4"/>
                  </a:lnTo>
                  <a:lnTo>
                    <a:pt x="3245" y="4"/>
                  </a:lnTo>
                  <a:lnTo>
                    <a:pt x="3250" y="4"/>
                  </a:lnTo>
                  <a:lnTo>
                    <a:pt x="3256" y="4"/>
                  </a:lnTo>
                  <a:lnTo>
                    <a:pt x="3261" y="3"/>
                  </a:lnTo>
                  <a:lnTo>
                    <a:pt x="3267" y="3"/>
                  </a:lnTo>
                  <a:lnTo>
                    <a:pt x="3273" y="3"/>
                  </a:lnTo>
                  <a:lnTo>
                    <a:pt x="3279" y="3"/>
                  </a:lnTo>
                  <a:lnTo>
                    <a:pt x="3284" y="2"/>
                  </a:lnTo>
                  <a:lnTo>
                    <a:pt x="3290" y="2"/>
                  </a:lnTo>
                  <a:lnTo>
                    <a:pt x="3295" y="2"/>
                  </a:lnTo>
                  <a:lnTo>
                    <a:pt x="3302" y="2"/>
                  </a:lnTo>
                  <a:lnTo>
                    <a:pt x="3307" y="2"/>
                  </a:lnTo>
                  <a:lnTo>
                    <a:pt x="3313" y="1"/>
                  </a:lnTo>
                  <a:lnTo>
                    <a:pt x="3318" y="1"/>
                  </a:lnTo>
                  <a:lnTo>
                    <a:pt x="3324" y="1"/>
                  </a:lnTo>
                  <a:lnTo>
                    <a:pt x="3330" y="1"/>
                  </a:lnTo>
                  <a:lnTo>
                    <a:pt x="3336" y="1"/>
                  </a:lnTo>
                  <a:lnTo>
                    <a:pt x="3342" y="1"/>
                  </a:lnTo>
                  <a:lnTo>
                    <a:pt x="3347" y="1"/>
                  </a:lnTo>
                  <a:lnTo>
                    <a:pt x="3353" y="0"/>
                  </a:lnTo>
                  <a:lnTo>
                    <a:pt x="3359" y="0"/>
                  </a:lnTo>
                  <a:lnTo>
                    <a:pt x="3365" y="0"/>
                  </a:lnTo>
                  <a:lnTo>
                    <a:pt x="3370" y="0"/>
                  </a:lnTo>
                  <a:lnTo>
                    <a:pt x="3376" y="0"/>
                  </a:lnTo>
                  <a:lnTo>
                    <a:pt x="3381" y="0"/>
                  </a:lnTo>
                  <a:lnTo>
                    <a:pt x="3388" y="0"/>
                  </a:lnTo>
                  <a:lnTo>
                    <a:pt x="3393" y="0"/>
                  </a:lnTo>
                  <a:lnTo>
                    <a:pt x="3399" y="0"/>
                  </a:lnTo>
                  <a:lnTo>
                    <a:pt x="3404" y="0"/>
                  </a:lnTo>
                  <a:lnTo>
                    <a:pt x="3410" y="0"/>
                  </a:lnTo>
                  <a:lnTo>
                    <a:pt x="3416" y="0"/>
                  </a:lnTo>
                  <a:lnTo>
                    <a:pt x="3422" y="0"/>
                  </a:lnTo>
                  <a:lnTo>
                    <a:pt x="3428" y="0"/>
                  </a:lnTo>
                  <a:lnTo>
                    <a:pt x="3433" y="0"/>
                  </a:lnTo>
                  <a:lnTo>
                    <a:pt x="3439" y="0"/>
                  </a:lnTo>
                  <a:lnTo>
                    <a:pt x="3445" y="0"/>
                  </a:lnTo>
                  <a:lnTo>
                    <a:pt x="3451" y="0"/>
                  </a:lnTo>
                  <a:lnTo>
                    <a:pt x="3456" y="0"/>
                  </a:lnTo>
                  <a:lnTo>
                    <a:pt x="3462" y="0"/>
                  </a:lnTo>
                  <a:lnTo>
                    <a:pt x="3467" y="0"/>
                  </a:lnTo>
                  <a:lnTo>
                    <a:pt x="3474" y="0"/>
                  </a:lnTo>
                  <a:lnTo>
                    <a:pt x="3479" y="0"/>
                  </a:lnTo>
                  <a:lnTo>
                    <a:pt x="3485" y="0"/>
                  </a:lnTo>
                  <a:lnTo>
                    <a:pt x="3490" y="0"/>
                  </a:lnTo>
                  <a:lnTo>
                    <a:pt x="3496" y="0"/>
                  </a:lnTo>
                  <a:lnTo>
                    <a:pt x="3502" y="0"/>
                  </a:lnTo>
                  <a:lnTo>
                    <a:pt x="3508" y="0"/>
                  </a:lnTo>
                  <a:lnTo>
                    <a:pt x="3513" y="0"/>
                  </a:lnTo>
                  <a:lnTo>
                    <a:pt x="3519" y="0"/>
                  </a:lnTo>
                  <a:lnTo>
                    <a:pt x="3525" y="0"/>
                  </a:lnTo>
                  <a:lnTo>
                    <a:pt x="3531" y="0"/>
                  </a:lnTo>
                  <a:lnTo>
                    <a:pt x="3537" y="1"/>
                  </a:lnTo>
                  <a:lnTo>
                    <a:pt x="3542" y="1"/>
                  </a:lnTo>
                  <a:lnTo>
                    <a:pt x="3548" y="1"/>
                  </a:lnTo>
                  <a:lnTo>
                    <a:pt x="3553" y="1"/>
                  </a:lnTo>
                  <a:lnTo>
                    <a:pt x="3560" y="1"/>
                  </a:lnTo>
                  <a:lnTo>
                    <a:pt x="3565" y="1"/>
                  </a:lnTo>
                  <a:lnTo>
                    <a:pt x="3571" y="2"/>
                  </a:lnTo>
                  <a:lnTo>
                    <a:pt x="3576" y="2"/>
                  </a:lnTo>
                  <a:lnTo>
                    <a:pt x="3582" y="2"/>
                  </a:lnTo>
                  <a:lnTo>
                    <a:pt x="3588" y="2"/>
                  </a:lnTo>
                  <a:lnTo>
                    <a:pt x="3594" y="2"/>
                  </a:lnTo>
                  <a:lnTo>
                    <a:pt x="3599" y="2"/>
                  </a:lnTo>
                  <a:lnTo>
                    <a:pt x="3605" y="3"/>
                  </a:lnTo>
                  <a:lnTo>
                    <a:pt x="3611" y="3"/>
                  </a:lnTo>
                  <a:lnTo>
                    <a:pt x="3617" y="3"/>
                  </a:lnTo>
                  <a:lnTo>
                    <a:pt x="3623" y="3"/>
                  </a:lnTo>
                  <a:lnTo>
                    <a:pt x="3628" y="4"/>
                  </a:lnTo>
                  <a:lnTo>
                    <a:pt x="3634" y="4"/>
                  </a:lnTo>
                  <a:lnTo>
                    <a:pt x="3639" y="4"/>
                  </a:lnTo>
                  <a:lnTo>
                    <a:pt x="3646" y="4"/>
                  </a:lnTo>
                  <a:lnTo>
                    <a:pt x="3651" y="5"/>
                  </a:lnTo>
                  <a:lnTo>
                    <a:pt x="3657" y="5"/>
                  </a:lnTo>
                  <a:lnTo>
                    <a:pt x="3662" y="5"/>
                  </a:lnTo>
                  <a:lnTo>
                    <a:pt x="3668" y="5"/>
                  </a:lnTo>
                  <a:lnTo>
                    <a:pt x="3674" y="6"/>
                  </a:lnTo>
                  <a:lnTo>
                    <a:pt x="3680" y="6"/>
                  </a:lnTo>
                  <a:lnTo>
                    <a:pt x="3685" y="6"/>
                  </a:lnTo>
                  <a:lnTo>
                    <a:pt x="3691" y="7"/>
                  </a:lnTo>
                  <a:lnTo>
                    <a:pt x="3696" y="7"/>
                  </a:lnTo>
                  <a:lnTo>
                    <a:pt x="3703" y="7"/>
                  </a:lnTo>
                  <a:lnTo>
                    <a:pt x="3709" y="8"/>
                  </a:lnTo>
                  <a:lnTo>
                    <a:pt x="3714" y="8"/>
                  </a:lnTo>
                  <a:lnTo>
                    <a:pt x="3720" y="8"/>
                  </a:lnTo>
                  <a:lnTo>
                    <a:pt x="3725" y="9"/>
                  </a:lnTo>
                  <a:lnTo>
                    <a:pt x="3732" y="9"/>
                  </a:lnTo>
                  <a:lnTo>
                    <a:pt x="3737" y="9"/>
                  </a:lnTo>
                  <a:lnTo>
                    <a:pt x="3743" y="10"/>
                  </a:lnTo>
                  <a:lnTo>
                    <a:pt x="3748" y="10"/>
                  </a:lnTo>
                  <a:lnTo>
                    <a:pt x="3754" y="11"/>
                  </a:lnTo>
                  <a:lnTo>
                    <a:pt x="3760" y="11"/>
                  </a:lnTo>
                  <a:lnTo>
                    <a:pt x="3766" y="11"/>
                  </a:lnTo>
                  <a:lnTo>
                    <a:pt x="3771" y="12"/>
                  </a:lnTo>
                  <a:lnTo>
                    <a:pt x="3777" y="12"/>
                  </a:lnTo>
                  <a:lnTo>
                    <a:pt x="3782" y="13"/>
                  </a:lnTo>
                  <a:lnTo>
                    <a:pt x="3789" y="13"/>
                  </a:lnTo>
                  <a:lnTo>
                    <a:pt x="3795" y="13"/>
                  </a:lnTo>
                  <a:lnTo>
                    <a:pt x="3800" y="14"/>
                  </a:lnTo>
                  <a:lnTo>
                    <a:pt x="3806" y="14"/>
                  </a:lnTo>
                  <a:lnTo>
                    <a:pt x="3811" y="15"/>
                  </a:lnTo>
                  <a:lnTo>
                    <a:pt x="3818" y="15"/>
                  </a:lnTo>
                  <a:lnTo>
                    <a:pt x="3823" y="16"/>
                  </a:lnTo>
                  <a:lnTo>
                    <a:pt x="3829" y="16"/>
                  </a:lnTo>
                  <a:lnTo>
                    <a:pt x="3834" y="17"/>
                  </a:lnTo>
                  <a:lnTo>
                    <a:pt x="3840" y="17"/>
                  </a:lnTo>
                  <a:lnTo>
                    <a:pt x="3846" y="18"/>
                  </a:lnTo>
                  <a:lnTo>
                    <a:pt x="3852" y="18"/>
                  </a:lnTo>
                  <a:lnTo>
                    <a:pt x="3857" y="19"/>
                  </a:lnTo>
                  <a:lnTo>
                    <a:pt x="3863" y="19"/>
                  </a:lnTo>
                  <a:lnTo>
                    <a:pt x="3868" y="20"/>
                  </a:lnTo>
                  <a:lnTo>
                    <a:pt x="3875" y="20"/>
                  </a:lnTo>
                  <a:lnTo>
                    <a:pt x="3880" y="21"/>
                  </a:lnTo>
                  <a:lnTo>
                    <a:pt x="3886" y="21"/>
                  </a:lnTo>
                  <a:lnTo>
                    <a:pt x="3892" y="22"/>
                  </a:lnTo>
                  <a:lnTo>
                    <a:pt x="3897" y="22"/>
                  </a:lnTo>
                  <a:lnTo>
                    <a:pt x="3904" y="23"/>
                  </a:lnTo>
                  <a:lnTo>
                    <a:pt x="3909" y="23"/>
                  </a:lnTo>
                  <a:lnTo>
                    <a:pt x="3915" y="24"/>
                  </a:lnTo>
                  <a:lnTo>
                    <a:pt x="3920" y="24"/>
                  </a:lnTo>
                  <a:lnTo>
                    <a:pt x="3926" y="25"/>
                  </a:lnTo>
                  <a:lnTo>
                    <a:pt x="3932" y="26"/>
                  </a:lnTo>
                  <a:lnTo>
                    <a:pt x="3938" y="26"/>
                  </a:lnTo>
                  <a:lnTo>
                    <a:pt x="3943" y="28"/>
                  </a:lnTo>
                  <a:lnTo>
                    <a:pt x="3949" y="28"/>
                  </a:lnTo>
                  <a:lnTo>
                    <a:pt x="3954" y="29"/>
                  </a:lnTo>
                  <a:lnTo>
                    <a:pt x="3961" y="30"/>
                  </a:lnTo>
                  <a:lnTo>
                    <a:pt x="3966" y="30"/>
                  </a:lnTo>
                  <a:lnTo>
                    <a:pt x="3972" y="31"/>
                  </a:lnTo>
                  <a:lnTo>
                    <a:pt x="3978" y="31"/>
                  </a:lnTo>
                  <a:lnTo>
                    <a:pt x="3983" y="32"/>
                  </a:lnTo>
                  <a:lnTo>
                    <a:pt x="3990" y="33"/>
                  </a:lnTo>
                  <a:lnTo>
                    <a:pt x="3995" y="33"/>
                  </a:lnTo>
                  <a:lnTo>
                    <a:pt x="4001" y="34"/>
                  </a:lnTo>
                  <a:lnTo>
                    <a:pt x="4006" y="35"/>
                  </a:lnTo>
                  <a:lnTo>
                    <a:pt x="4012" y="35"/>
                  </a:lnTo>
                  <a:lnTo>
                    <a:pt x="4018" y="36"/>
                  </a:lnTo>
                  <a:lnTo>
                    <a:pt x="4024" y="36"/>
                  </a:lnTo>
                  <a:lnTo>
                    <a:pt x="4029" y="37"/>
                  </a:lnTo>
                  <a:lnTo>
                    <a:pt x="4035" y="38"/>
                  </a:lnTo>
                  <a:lnTo>
                    <a:pt x="4040" y="38"/>
                  </a:lnTo>
                  <a:lnTo>
                    <a:pt x="4047" y="39"/>
                  </a:lnTo>
                  <a:lnTo>
                    <a:pt x="4052" y="40"/>
                  </a:lnTo>
                  <a:lnTo>
                    <a:pt x="4058" y="41"/>
                  </a:lnTo>
                  <a:lnTo>
                    <a:pt x="4063" y="41"/>
                  </a:lnTo>
                  <a:lnTo>
                    <a:pt x="4069" y="42"/>
                  </a:lnTo>
                  <a:lnTo>
                    <a:pt x="4076" y="43"/>
                  </a:lnTo>
                  <a:lnTo>
                    <a:pt x="4081" y="43"/>
                  </a:lnTo>
                  <a:lnTo>
                    <a:pt x="4087" y="44"/>
                  </a:lnTo>
                  <a:lnTo>
                    <a:pt x="4092" y="45"/>
                  </a:lnTo>
                  <a:lnTo>
                    <a:pt x="4098" y="45"/>
                  </a:lnTo>
                  <a:lnTo>
                    <a:pt x="4104" y="46"/>
                  </a:lnTo>
                  <a:lnTo>
                    <a:pt x="4110" y="47"/>
                  </a:lnTo>
                  <a:lnTo>
                    <a:pt x="4115" y="48"/>
                  </a:lnTo>
                  <a:lnTo>
                    <a:pt x="4121" y="48"/>
                  </a:lnTo>
                  <a:lnTo>
                    <a:pt x="4126" y="49"/>
                  </a:lnTo>
                  <a:lnTo>
                    <a:pt x="4133" y="50"/>
                  </a:lnTo>
                  <a:lnTo>
                    <a:pt x="4138" y="51"/>
                  </a:lnTo>
                  <a:lnTo>
                    <a:pt x="4144" y="51"/>
                  </a:lnTo>
                  <a:lnTo>
                    <a:pt x="4149" y="52"/>
                  </a:lnTo>
                  <a:lnTo>
                    <a:pt x="4155" y="53"/>
                  </a:lnTo>
                  <a:lnTo>
                    <a:pt x="4162" y="54"/>
                  </a:lnTo>
                  <a:lnTo>
                    <a:pt x="4167" y="54"/>
                  </a:lnTo>
                  <a:lnTo>
                    <a:pt x="4173" y="56"/>
                  </a:lnTo>
                  <a:lnTo>
                    <a:pt x="4178" y="57"/>
                  </a:lnTo>
                  <a:lnTo>
                    <a:pt x="4184" y="58"/>
                  </a:lnTo>
                  <a:lnTo>
                    <a:pt x="4190" y="59"/>
                  </a:lnTo>
                  <a:lnTo>
                    <a:pt x="4196" y="59"/>
                  </a:lnTo>
                  <a:lnTo>
                    <a:pt x="4201" y="60"/>
                  </a:lnTo>
                  <a:lnTo>
                    <a:pt x="4207" y="61"/>
                  </a:lnTo>
                  <a:lnTo>
                    <a:pt x="4212" y="62"/>
                  </a:lnTo>
                  <a:lnTo>
                    <a:pt x="4219" y="63"/>
                  </a:lnTo>
                  <a:lnTo>
                    <a:pt x="4224" y="63"/>
                  </a:lnTo>
                  <a:lnTo>
                    <a:pt x="4230" y="64"/>
                  </a:lnTo>
                  <a:lnTo>
                    <a:pt x="4235" y="65"/>
                  </a:lnTo>
                  <a:lnTo>
                    <a:pt x="4241" y="66"/>
                  </a:lnTo>
                  <a:lnTo>
                    <a:pt x="4247" y="67"/>
                  </a:lnTo>
                  <a:lnTo>
                    <a:pt x="4253" y="67"/>
                  </a:lnTo>
                  <a:lnTo>
                    <a:pt x="4259" y="68"/>
                  </a:lnTo>
                  <a:lnTo>
                    <a:pt x="4264" y="69"/>
                  </a:lnTo>
                  <a:lnTo>
                    <a:pt x="4270" y="70"/>
                  </a:lnTo>
                  <a:lnTo>
                    <a:pt x="4276" y="71"/>
                  </a:lnTo>
                  <a:lnTo>
                    <a:pt x="4282" y="72"/>
                  </a:lnTo>
                  <a:lnTo>
                    <a:pt x="4287" y="73"/>
                  </a:lnTo>
                  <a:lnTo>
                    <a:pt x="4293" y="73"/>
                  </a:lnTo>
                  <a:lnTo>
                    <a:pt x="4298" y="74"/>
                  </a:lnTo>
                  <a:lnTo>
                    <a:pt x="4305" y="75"/>
                  </a:lnTo>
                  <a:lnTo>
                    <a:pt x="4310" y="76"/>
                  </a:lnTo>
                  <a:lnTo>
                    <a:pt x="4316" y="77"/>
                  </a:lnTo>
                  <a:lnTo>
                    <a:pt x="4321" y="78"/>
                  </a:lnTo>
                  <a:lnTo>
                    <a:pt x="4327" y="79"/>
                  </a:lnTo>
                  <a:lnTo>
                    <a:pt x="4333" y="80"/>
                  </a:lnTo>
                  <a:lnTo>
                    <a:pt x="4339" y="80"/>
                  </a:lnTo>
                  <a:lnTo>
                    <a:pt x="4345" y="81"/>
                  </a:lnTo>
                  <a:lnTo>
                    <a:pt x="4350" y="82"/>
                  </a:lnTo>
                  <a:lnTo>
                    <a:pt x="4356" y="83"/>
                  </a:lnTo>
                  <a:lnTo>
                    <a:pt x="4362" y="85"/>
                  </a:lnTo>
                  <a:lnTo>
                    <a:pt x="4368" y="86"/>
                  </a:lnTo>
                  <a:lnTo>
                    <a:pt x="4373" y="87"/>
                  </a:lnTo>
                  <a:lnTo>
                    <a:pt x="4379" y="88"/>
                  </a:lnTo>
                  <a:lnTo>
                    <a:pt x="4384" y="89"/>
                  </a:lnTo>
                  <a:lnTo>
                    <a:pt x="4391" y="90"/>
                  </a:lnTo>
                  <a:lnTo>
                    <a:pt x="4396" y="91"/>
                  </a:lnTo>
                  <a:lnTo>
                    <a:pt x="4402" y="92"/>
                  </a:lnTo>
                  <a:lnTo>
                    <a:pt x="4407" y="92"/>
                  </a:lnTo>
                  <a:lnTo>
                    <a:pt x="4413" y="93"/>
                  </a:lnTo>
                  <a:lnTo>
                    <a:pt x="4419" y="94"/>
                  </a:lnTo>
                  <a:lnTo>
                    <a:pt x="4425" y="95"/>
                  </a:lnTo>
                  <a:lnTo>
                    <a:pt x="4430" y="96"/>
                  </a:lnTo>
                  <a:lnTo>
                    <a:pt x="4436" y="97"/>
                  </a:lnTo>
                  <a:lnTo>
                    <a:pt x="4442" y="98"/>
                  </a:lnTo>
                  <a:lnTo>
                    <a:pt x="4448" y="99"/>
                  </a:lnTo>
                  <a:lnTo>
                    <a:pt x="4454" y="100"/>
                  </a:lnTo>
                  <a:lnTo>
                    <a:pt x="4459" y="101"/>
                  </a:lnTo>
                  <a:lnTo>
                    <a:pt x="4465" y="102"/>
                  </a:lnTo>
                  <a:lnTo>
                    <a:pt x="4470" y="103"/>
                  </a:lnTo>
                  <a:lnTo>
                    <a:pt x="4477" y="104"/>
                  </a:lnTo>
                  <a:lnTo>
                    <a:pt x="4482" y="105"/>
                  </a:lnTo>
                  <a:lnTo>
                    <a:pt x="4488" y="106"/>
                  </a:lnTo>
                  <a:lnTo>
                    <a:pt x="4493" y="107"/>
                  </a:lnTo>
                  <a:lnTo>
                    <a:pt x="4499" y="108"/>
                  </a:lnTo>
                  <a:lnTo>
                    <a:pt x="4505" y="109"/>
                  </a:lnTo>
                  <a:lnTo>
                    <a:pt x="4511" y="110"/>
                  </a:lnTo>
                  <a:lnTo>
                    <a:pt x="4516" y="111"/>
                  </a:lnTo>
                  <a:lnTo>
                    <a:pt x="4522" y="112"/>
                  </a:lnTo>
                  <a:lnTo>
                    <a:pt x="4528" y="114"/>
                  </a:lnTo>
                  <a:lnTo>
                    <a:pt x="4534" y="115"/>
                  </a:lnTo>
                  <a:lnTo>
                    <a:pt x="4540" y="116"/>
                  </a:lnTo>
                  <a:lnTo>
                    <a:pt x="4545" y="117"/>
                  </a:lnTo>
                  <a:lnTo>
                    <a:pt x="4551" y="118"/>
                  </a:lnTo>
                  <a:lnTo>
                    <a:pt x="4556" y="119"/>
                  </a:lnTo>
                  <a:lnTo>
                    <a:pt x="4563" y="120"/>
                  </a:lnTo>
                  <a:lnTo>
                    <a:pt x="4568" y="121"/>
                  </a:lnTo>
                  <a:lnTo>
                    <a:pt x="4574" y="122"/>
                  </a:lnTo>
                  <a:lnTo>
                    <a:pt x="4579" y="123"/>
                  </a:lnTo>
                  <a:lnTo>
                    <a:pt x="4585" y="124"/>
                  </a:lnTo>
                  <a:lnTo>
                    <a:pt x="4591" y="125"/>
                  </a:lnTo>
                  <a:lnTo>
                    <a:pt x="4597" y="126"/>
                  </a:lnTo>
                  <a:lnTo>
                    <a:pt x="4602" y="127"/>
                  </a:lnTo>
                  <a:lnTo>
                    <a:pt x="4608" y="128"/>
                  </a:lnTo>
                  <a:lnTo>
                    <a:pt x="4613" y="129"/>
                  </a:lnTo>
                  <a:lnTo>
                    <a:pt x="4620" y="130"/>
                  </a:lnTo>
                  <a:lnTo>
                    <a:pt x="4626" y="131"/>
                  </a:lnTo>
                  <a:lnTo>
                    <a:pt x="4631" y="132"/>
                  </a:lnTo>
                  <a:lnTo>
                    <a:pt x="4637" y="133"/>
                  </a:lnTo>
                  <a:lnTo>
                    <a:pt x="4642" y="134"/>
                  </a:lnTo>
                  <a:lnTo>
                    <a:pt x="4649" y="135"/>
                  </a:lnTo>
                  <a:lnTo>
                    <a:pt x="4654" y="136"/>
                  </a:lnTo>
                  <a:lnTo>
                    <a:pt x="4660" y="137"/>
                  </a:lnTo>
                  <a:lnTo>
                    <a:pt x="4665" y="138"/>
                  </a:lnTo>
                  <a:lnTo>
                    <a:pt x="4671" y="140"/>
                  </a:lnTo>
                  <a:lnTo>
                    <a:pt x="4677" y="142"/>
                  </a:lnTo>
                  <a:lnTo>
                    <a:pt x="4683" y="143"/>
                  </a:lnTo>
                  <a:lnTo>
                    <a:pt x="4688" y="144"/>
                  </a:lnTo>
                  <a:lnTo>
                    <a:pt x="4694" y="145"/>
                  </a:lnTo>
                  <a:lnTo>
                    <a:pt x="4699" y="146"/>
                  </a:lnTo>
                  <a:lnTo>
                    <a:pt x="4706" y="147"/>
                  </a:lnTo>
                  <a:lnTo>
                    <a:pt x="4712" y="148"/>
                  </a:lnTo>
                  <a:lnTo>
                    <a:pt x="4717" y="149"/>
                  </a:lnTo>
                  <a:lnTo>
                    <a:pt x="4723" y="150"/>
                  </a:lnTo>
                  <a:lnTo>
                    <a:pt x="4728" y="151"/>
                  </a:lnTo>
                  <a:lnTo>
                    <a:pt x="4735" y="152"/>
                  </a:lnTo>
                  <a:lnTo>
                    <a:pt x="4740" y="153"/>
                  </a:lnTo>
                  <a:lnTo>
                    <a:pt x="4746" y="155"/>
                  </a:lnTo>
                  <a:lnTo>
                    <a:pt x="4751" y="156"/>
                  </a:lnTo>
                  <a:lnTo>
                    <a:pt x="4758" y="157"/>
                  </a:lnTo>
                  <a:lnTo>
                    <a:pt x="4763" y="158"/>
                  </a:lnTo>
                  <a:lnTo>
                    <a:pt x="4769" y="159"/>
                  </a:lnTo>
                  <a:lnTo>
                    <a:pt x="4774" y="160"/>
                  </a:lnTo>
                  <a:lnTo>
                    <a:pt x="4780" y="161"/>
                  </a:lnTo>
                  <a:lnTo>
                    <a:pt x="4785" y="162"/>
                  </a:lnTo>
                  <a:lnTo>
                    <a:pt x="4792" y="163"/>
                  </a:lnTo>
                  <a:lnTo>
                    <a:pt x="4797" y="164"/>
                  </a:lnTo>
                  <a:lnTo>
                    <a:pt x="4803" y="166"/>
                  </a:lnTo>
                  <a:lnTo>
                    <a:pt x="4809" y="167"/>
                  </a:lnTo>
                  <a:lnTo>
                    <a:pt x="4815" y="168"/>
                  </a:lnTo>
                  <a:lnTo>
                    <a:pt x="4821" y="169"/>
                  </a:lnTo>
                  <a:lnTo>
                    <a:pt x="4826" y="171"/>
                  </a:lnTo>
                  <a:lnTo>
                    <a:pt x="4832" y="172"/>
                  </a:lnTo>
                  <a:lnTo>
                    <a:pt x="4837" y="173"/>
                  </a:lnTo>
                  <a:lnTo>
                    <a:pt x="4844" y="174"/>
                  </a:lnTo>
                  <a:lnTo>
                    <a:pt x="4849" y="175"/>
                  </a:lnTo>
                  <a:lnTo>
                    <a:pt x="4855" y="177"/>
                  </a:lnTo>
                  <a:lnTo>
                    <a:pt x="4860" y="178"/>
                  </a:lnTo>
                  <a:lnTo>
                    <a:pt x="4866" y="179"/>
                  </a:lnTo>
                  <a:lnTo>
                    <a:pt x="4871" y="180"/>
                  </a:lnTo>
                  <a:lnTo>
                    <a:pt x="4878" y="181"/>
                  </a:lnTo>
                  <a:lnTo>
                    <a:pt x="4883" y="182"/>
                  </a:lnTo>
                  <a:lnTo>
                    <a:pt x="4889" y="183"/>
                  </a:lnTo>
                  <a:lnTo>
                    <a:pt x="4895" y="184"/>
                  </a:lnTo>
                  <a:lnTo>
                    <a:pt x="4901" y="186"/>
                  </a:lnTo>
                  <a:lnTo>
                    <a:pt x="4907" y="187"/>
                  </a:lnTo>
                  <a:lnTo>
                    <a:pt x="4912" y="188"/>
                  </a:lnTo>
                  <a:lnTo>
                    <a:pt x="4918" y="189"/>
                  </a:lnTo>
                  <a:lnTo>
                    <a:pt x="4923" y="190"/>
                  </a:lnTo>
                  <a:lnTo>
                    <a:pt x="4930" y="191"/>
                  </a:lnTo>
                  <a:lnTo>
                    <a:pt x="4935" y="192"/>
                  </a:lnTo>
                  <a:lnTo>
                    <a:pt x="4941" y="194"/>
                  </a:lnTo>
                  <a:lnTo>
                    <a:pt x="4946" y="195"/>
                  </a:lnTo>
                  <a:lnTo>
                    <a:pt x="4952" y="196"/>
                  </a:lnTo>
                  <a:lnTo>
                    <a:pt x="4958" y="197"/>
                  </a:lnTo>
                  <a:lnTo>
                    <a:pt x="4964" y="198"/>
                  </a:lnTo>
                  <a:lnTo>
                    <a:pt x="4969" y="200"/>
                  </a:lnTo>
                  <a:lnTo>
                    <a:pt x="4975" y="201"/>
                  </a:lnTo>
                  <a:lnTo>
                    <a:pt x="4980" y="203"/>
                  </a:lnTo>
                  <a:lnTo>
                    <a:pt x="4987" y="204"/>
                  </a:lnTo>
                  <a:lnTo>
                    <a:pt x="4993" y="205"/>
                  </a:lnTo>
                  <a:lnTo>
                    <a:pt x="4998" y="206"/>
                  </a:lnTo>
                  <a:lnTo>
                    <a:pt x="5004" y="207"/>
                  </a:lnTo>
                  <a:lnTo>
                    <a:pt x="5009" y="208"/>
                  </a:lnTo>
                  <a:lnTo>
                    <a:pt x="5016" y="210"/>
                  </a:lnTo>
                  <a:lnTo>
                    <a:pt x="5021" y="211"/>
                  </a:lnTo>
                  <a:lnTo>
                    <a:pt x="5027" y="212"/>
                  </a:lnTo>
                  <a:lnTo>
                    <a:pt x="5032" y="213"/>
                  </a:lnTo>
                  <a:lnTo>
                    <a:pt x="5038" y="214"/>
                  </a:lnTo>
                  <a:lnTo>
                    <a:pt x="5044" y="215"/>
                  </a:lnTo>
                  <a:lnTo>
                    <a:pt x="5050" y="216"/>
                  </a:lnTo>
                  <a:lnTo>
                    <a:pt x="5055" y="218"/>
                  </a:lnTo>
                  <a:lnTo>
                    <a:pt x="5061" y="219"/>
                  </a:lnTo>
                  <a:lnTo>
                    <a:pt x="5066" y="220"/>
                  </a:lnTo>
                  <a:lnTo>
                    <a:pt x="5073" y="221"/>
                  </a:lnTo>
                  <a:lnTo>
                    <a:pt x="5079" y="222"/>
                  </a:lnTo>
                  <a:lnTo>
                    <a:pt x="5084" y="223"/>
                  </a:lnTo>
                  <a:lnTo>
                    <a:pt x="5090" y="225"/>
                  </a:lnTo>
                  <a:lnTo>
                    <a:pt x="5095" y="226"/>
                  </a:lnTo>
                  <a:lnTo>
                    <a:pt x="5102" y="228"/>
                  </a:lnTo>
                  <a:lnTo>
                    <a:pt x="5107" y="229"/>
                  </a:lnTo>
                  <a:lnTo>
                    <a:pt x="5113" y="230"/>
                  </a:lnTo>
                  <a:lnTo>
                    <a:pt x="5118" y="232"/>
                  </a:lnTo>
                  <a:lnTo>
                    <a:pt x="5124" y="233"/>
                  </a:lnTo>
                  <a:lnTo>
                    <a:pt x="5130" y="234"/>
                  </a:lnTo>
                  <a:lnTo>
                    <a:pt x="5136" y="235"/>
                  </a:lnTo>
                  <a:lnTo>
                    <a:pt x="5141" y="236"/>
                  </a:lnTo>
                  <a:lnTo>
                    <a:pt x="5147" y="237"/>
                  </a:lnTo>
                  <a:lnTo>
                    <a:pt x="5152" y="239"/>
                  </a:lnTo>
                  <a:lnTo>
                    <a:pt x="5159" y="240"/>
                  </a:lnTo>
                  <a:lnTo>
                    <a:pt x="5164" y="241"/>
                  </a:lnTo>
                  <a:lnTo>
                    <a:pt x="5170" y="242"/>
                  </a:lnTo>
                  <a:lnTo>
                    <a:pt x="5176" y="243"/>
                  </a:lnTo>
                  <a:lnTo>
                    <a:pt x="5181" y="245"/>
                  </a:lnTo>
                  <a:lnTo>
                    <a:pt x="5188" y="246"/>
                  </a:lnTo>
                  <a:lnTo>
                    <a:pt x="5193" y="247"/>
                  </a:lnTo>
                  <a:lnTo>
                    <a:pt x="5199" y="248"/>
                  </a:lnTo>
                  <a:lnTo>
                    <a:pt x="5204" y="249"/>
                  </a:lnTo>
                  <a:lnTo>
                    <a:pt x="5210" y="250"/>
                  </a:lnTo>
                  <a:lnTo>
                    <a:pt x="5216" y="252"/>
                  </a:lnTo>
                  <a:lnTo>
                    <a:pt x="5222" y="253"/>
                  </a:lnTo>
                  <a:lnTo>
                    <a:pt x="5227" y="254"/>
                  </a:lnTo>
                  <a:lnTo>
                    <a:pt x="5233" y="255"/>
                  </a:lnTo>
                  <a:lnTo>
                    <a:pt x="5238" y="257"/>
                  </a:lnTo>
                  <a:lnTo>
                    <a:pt x="5245" y="259"/>
                  </a:lnTo>
                  <a:lnTo>
                    <a:pt x="5250" y="260"/>
                  </a:lnTo>
                  <a:lnTo>
                    <a:pt x="5256" y="261"/>
                  </a:lnTo>
                  <a:lnTo>
                    <a:pt x="5262" y="262"/>
                  </a:lnTo>
                  <a:lnTo>
                    <a:pt x="5267" y="263"/>
                  </a:lnTo>
                  <a:lnTo>
                    <a:pt x="5274" y="265"/>
                  </a:lnTo>
                  <a:lnTo>
                    <a:pt x="5279" y="266"/>
                  </a:lnTo>
                  <a:lnTo>
                    <a:pt x="5285" y="267"/>
                  </a:lnTo>
                  <a:lnTo>
                    <a:pt x="5290" y="268"/>
                  </a:lnTo>
                  <a:lnTo>
                    <a:pt x="5296" y="269"/>
                  </a:lnTo>
                  <a:lnTo>
                    <a:pt x="5302" y="270"/>
                  </a:lnTo>
                  <a:lnTo>
                    <a:pt x="5308" y="272"/>
                  </a:lnTo>
                  <a:lnTo>
                    <a:pt x="5313" y="273"/>
                  </a:lnTo>
                  <a:lnTo>
                    <a:pt x="5319" y="274"/>
                  </a:lnTo>
                  <a:lnTo>
                    <a:pt x="5324" y="275"/>
                  </a:lnTo>
                  <a:lnTo>
                    <a:pt x="5331" y="276"/>
                  </a:lnTo>
                  <a:lnTo>
                    <a:pt x="5336" y="278"/>
                  </a:lnTo>
                  <a:lnTo>
                    <a:pt x="5342" y="279"/>
                  </a:lnTo>
                  <a:lnTo>
                    <a:pt x="5347" y="280"/>
                  </a:lnTo>
                  <a:lnTo>
                    <a:pt x="5353" y="281"/>
                  </a:lnTo>
                  <a:lnTo>
                    <a:pt x="5360" y="282"/>
                  </a:lnTo>
                  <a:lnTo>
                    <a:pt x="5365" y="284"/>
                  </a:lnTo>
                  <a:lnTo>
                    <a:pt x="5371" y="286"/>
                  </a:lnTo>
                  <a:lnTo>
                    <a:pt x="5376" y="287"/>
                  </a:lnTo>
                  <a:lnTo>
                    <a:pt x="5382" y="288"/>
                  </a:lnTo>
                  <a:lnTo>
                    <a:pt x="5388" y="289"/>
                  </a:lnTo>
                  <a:lnTo>
                    <a:pt x="5394" y="291"/>
                  </a:lnTo>
                  <a:lnTo>
                    <a:pt x="5399" y="292"/>
                  </a:lnTo>
                  <a:lnTo>
                    <a:pt x="5405" y="293"/>
                  </a:lnTo>
                  <a:lnTo>
                    <a:pt x="5410" y="294"/>
                  </a:lnTo>
                  <a:lnTo>
                    <a:pt x="5417" y="295"/>
                  </a:lnTo>
                  <a:lnTo>
                    <a:pt x="5422" y="297"/>
                  </a:lnTo>
                  <a:lnTo>
                    <a:pt x="5428" y="298"/>
                  </a:lnTo>
                  <a:lnTo>
                    <a:pt x="5433" y="299"/>
                  </a:lnTo>
                  <a:lnTo>
                    <a:pt x="5439" y="300"/>
                  </a:lnTo>
                  <a:lnTo>
                    <a:pt x="5446" y="301"/>
                  </a:lnTo>
                  <a:lnTo>
                    <a:pt x="5451" y="303"/>
                  </a:lnTo>
                  <a:lnTo>
                    <a:pt x="5457" y="304"/>
                  </a:lnTo>
                  <a:lnTo>
                    <a:pt x="5462" y="305"/>
                  </a:lnTo>
                  <a:lnTo>
                    <a:pt x="5468" y="306"/>
                  </a:lnTo>
                  <a:lnTo>
                    <a:pt x="5474" y="307"/>
                  </a:lnTo>
                  <a:lnTo>
                    <a:pt x="5480" y="308"/>
                  </a:lnTo>
                  <a:lnTo>
                    <a:pt x="5485" y="310"/>
                  </a:lnTo>
                  <a:lnTo>
                    <a:pt x="5491" y="311"/>
                  </a:lnTo>
                  <a:lnTo>
                    <a:pt x="5496" y="312"/>
                  </a:lnTo>
                  <a:lnTo>
                    <a:pt x="5503" y="314"/>
                  </a:lnTo>
                  <a:lnTo>
                    <a:pt x="5508" y="315"/>
                  </a:lnTo>
                  <a:lnTo>
                    <a:pt x="5514" y="317"/>
                  </a:lnTo>
                  <a:lnTo>
                    <a:pt x="5519" y="318"/>
                  </a:lnTo>
                  <a:lnTo>
                    <a:pt x="5525" y="319"/>
                  </a:lnTo>
                  <a:lnTo>
                    <a:pt x="5531" y="320"/>
                  </a:lnTo>
                  <a:lnTo>
                    <a:pt x="5537" y="321"/>
                  </a:lnTo>
                  <a:lnTo>
                    <a:pt x="5543" y="323"/>
                  </a:lnTo>
                  <a:lnTo>
                    <a:pt x="5548" y="324"/>
                  </a:lnTo>
                  <a:lnTo>
                    <a:pt x="5554" y="325"/>
                  </a:lnTo>
                  <a:lnTo>
                    <a:pt x="5560" y="326"/>
                  </a:lnTo>
                  <a:lnTo>
                    <a:pt x="5566" y="327"/>
                  </a:lnTo>
                  <a:lnTo>
                    <a:pt x="5571" y="329"/>
                  </a:lnTo>
                  <a:lnTo>
                    <a:pt x="5577" y="330"/>
                  </a:lnTo>
                  <a:lnTo>
                    <a:pt x="5582" y="331"/>
                  </a:lnTo>
                  <a:lnTo>
                    <a:pt x="5589" y="332"/>
                  </a:lnTo>
                  <a:lnTo>
                    <a:pt x="5594" y="333"/>
                  </a:lnTo>
                  <a:lnTo>
                    <a:pt x="5600" y="335"/>
                  </a:lnTo>
                  <a:lnTo>
                    <a:pt x="5605" y="336"/>
                  </a:lnTo>
                  <a:lnTo>
                    <a:pt x="5611" y="337"/>
                  </a:lnTo>
                  <a:lnTo>
                    <a:pt x="5617" y="338"/>
                  </a:lnTo>
                  <a:lnTo>
                    <a:pt x="5623" y="339"/>
                  </a:lnTo>
                  <a:lnTo>
                    <a:pt x="5629" y="340"/>
                  </a:lnTo>
                  <a:lnTo>
                    <a:pt x="5634" y="343"/>
                  </a:lnTo>
                  <a:lnTo>
                    <a:pt x="5640" y="344"/>
                  </a:lnTo>
                  <a:lnTo>
                    <a:pt x="5646" y="345"/>
                  </a:lnTo>
                  <a:lnTo>
                    <a:pt x="5652" y="346"/>
                  </a:lnTo>
                  <a:lnTo>
                    <a:pt x="5657" y="347"/>
                  </a:lnTo>
                  <a:lnTo>
                    <a:pt x="5663" y="349"/>
                  </a:lnTo>
                  <a:lnTo>
                    <a:pt x="5668" y="350"/>
                  </a:lnTo>
                  <a:lnTo>
                    <a:pt x="5675" y="351"/>
                  </a:lnTo>
                  <a:lnTo>
                    <a:pt x="5680" y="352"/>
                  </a:lnTo>
                  <a:lnTo>
                    <a:pt x="5686" y="353"/>
                  </a:lnTo>
                  <a:lnTo>
                    <a:pt x="5691" y="355"/>
                  </a:lnTo>
                  <a:lnTo>
                    <a:pt x="5697" y="356"/>
                  </a:lnTo>
                  <a:lnTo>
                    <a:pt x="5703" y="357"/>
                  </a:lnTo>
                  <a:lnTo>
                    <a:pt x="5709" y="358"/>
                  </a:lnTo>
                  <a:lnTo>
                    <a:pt x="5714" y="359"/>
                  </a:lnTo>
                  <a:lnTo>
                    <a:pt x="5720" y="360"/>
                  </a:lnTo>
                  <a:lnTo>
                    <a:pt x="5726" y="362"/>
                  </a:lnTo>
                  <a:lnTo>
                    <a:pt x="5732" y="363"/>
                  </a:lnTo>
                  <a:lnTo>
                    <a:pt x="5738" y="364"/>
                  </a:lnTo>
                  <a:lnTo>
                    <a:pt x="5743" y="365"/>
                  </a:lnTo>
                  <a:lnTo>
                    <a:pt x="5749" y="366"/>
                  </a:lnTo>
                  <a:lnTo>
                    <a:pt x="5754" y="368"/>
                  </a:lnTo>
                  <a:lnTo>
                    <a:pt x="5761" y="369"/>
                  </a:lnTo>
                  <a:lnTo>
                    <a:pt x="5766" y="370"/>
                  </a:lnTo>
                  <a:lnTo>
                    <a:pt x="5772" y="372"/>
                  </a:lnTo>
                  <a:lnTo>
                    <a:pt x="5777" y="373"/>
                  </a:lnTo>
                  <a:lnTo>
                    <a:pt x="5783" y="374"/>
                  </a:lnTo>
                  <a:lnTo>
                    <a:pt x="5789" y="376"/>
                  </a:lnTo>
                  <a:lnTo>
                    <a:pt x="5795" y="377"/>
                  </a:lnTo>
                  <a:lnTo>
                    <a:pt x="5800" y="378"/>
                  </a:lnTo>
                  <a:lnTo>
                    <a:pt x="5806" y="379"/>
                  </a:lnTo>
                  <a:lnTo>
                    <a:pt x="5812" y="380"/>
                  </a:lnTo>
                  <a:lnTo>
                    <a:pt x="5818" y="381"/>
                  </a:lnTo>
                  <a:lnTo>
                    <a:pt x="5824" y="383"/>
                  </a:lnTo>
                  <a:lnTo>
                    <a:pt x="5829" y="384"/>
                  </a:lnTo>
                  <a:lnTo>
                    <a:pt x="5835" y="385"/>
                  </a:lnTo>
                  <a:lnTo>
                    <a:pt x="5840" y="386"/>
                  </a:lnTo>
                  <a:lnTo>
                    <a:pt x="5847" y="387"/>
                  </a:lnTo>
                  <a:lnTo>
                    <a:pt x="5852" y="388"/>
                  </a:lnTo>
                  <a:lnTo>
                    <a:pt x="5858" y="390"/>
                  </a:lnTo>
                  <a:lnTo>
                    <a:pt x="5863" y="391"/>
                  </a:lnTo>
                  <a:lnTo>
                    <a:pt x="5869" y="392"/>
                  </a:lnTo>
                  <a:lnTo>
                    <a:pt x="5875" y="393"/>
                  </a:lnTo>
                  <a:lnTo>
                    <a:pt x="5881" y="394"/>
                  </a:lnTo>
                  <a:lnTo>
                    <a:pt x="5886" y="395"/>
                  </a:lnTo>
                  <a:lnTo>
                    <a:pt x="5892" y="397"/>
                  </a:lnTo>
                  <a:lnTo>
                    <a:pt x="5897" y="398"/>
                  </a:lnTo>
                  <a:lnTo>
                    <a:pt x="5904" y="400"/>
                  </a:lnTo>
                  <a:lnTo>
                    <a:pt x="5910" y="401"/>
                  </a:lnTo>
                  <a:lnTo>
                    <a:pt x="5915" y="402"/>
                  </a:lnTo>
                  <a:lnTo>
                    <a:pt x="5921" y="403"/>
                  </a:lnTo>
                  <a:lnTo>
                    <a:pt x="5926" y="404"/>
                  </a:lnTo>
                  <a:lnTo>
                    <a:pt x="5933" y="406"/>
                  </a:lnTo>
                  <a:lnTo>
                    <a:pt x="5938" y="407"/>
                  </a:lnTo>
                  <a:lnTo>
                    <a:pt x="5944" y="408"/>
                  </a:lnTo>
                  <a:lnTo>
                    <a:pt x="5949" y="409"/>
                  </a:lnTo>
                  <a:lnTo>
                    <a:pt x="5955" y="410"/>
                  </a:lnTo>
                  <a:lnTo>
                    <a:pt x="5961" y="411"/>
                  </a:lnTo>
                  <a:lnTo>
                    <a:pt x="5967" y="413"/>
                  </a:lnTo>
                  <a:lnTo>
                    <a:pt x="5972" y="414"/>
                  </a:lnTo>
                  <a:lnTo>
                    <a:pt x="5978" y="415"/>
                  </a:lnTo>
                  <a:lnTo>
                    <a:pt x="5983" y="416"/>
                  </a:lnTo>
                  <a:lnTo>
                    <a:pt x="5990" y="417"/>
                  </a:lnTo>
                  <a:lnTo>
                    <a:pt x="5996" y="418"/>
                  </a:lnTo>
                  <a:lnTo>
                    <a:pt x="6001" y="419"/>
                  </a:lnTo>
                  <a:lnTo>
                    <a:pt x="6007" y="421"/>
                  </a:lnTo>
                  <a:lnTo>
                    <a:pt x="6012" y="422"/>
                  </a:lnTo>
                  <a:lnTo>
                    <a:pt x="6019" y="423"/>
                  </a:lnTo>
                  <a:lnTo>
                    <a:pt x="6024" y="424"/>
                  </a:lnTo>
                  <a:lnTo>
                    <a:pt x="6030" y="425"/>
                  </a:lnTo>
                  <a:lnTo>
                    <a:pt x="6035" y="426"/>
                  </a:lnTo>
                  <a:lnTo>
                    <a:pt x="6041" y="427"/>
                  </a:lnTo>
                  <a:lnTo>
                    <a:pt x="6047" y="429"/>
                  </a:lnTo>
                  <a:lnTo>
                    <a:pt x="6053" y="431"/>
                  </a:lnTo>
                  <a:lnTo>
                    <a:pt x="6058" y="432"/>
                  </a:lnTo>
                  <a:lnTo>
                    <a:pt x="6064" y="433"/>
                  </a:lnTo>
                  <a:lnTo>
                    <a:pt x="6069" y="434"/>
                  </a:lnTo>
                  <a:lnTo>
                    <a:pt x="6076" y="435"/>
                  </a:lnTo>
                  <a:lnTo>
                    <a:pt x="6081" y="436"/>
                  </a:lnTo>
                  <a:lnTo>
                    <a:pt x="6087" y="437"/>
                  </a:lnTo>
                  <a:lnTo>
                    <a:pt x="6093" y="439"/>
                  </a:lnTo>
                  <a:lnTo>
                    <a:pt x="6098" y="440"/>
                  </a:lnTo>
                  <a:lnTo>
                    <a:pt x="6105" y="441"/>
                  </a:lnTo>
                  <a:lnTo>
                    <a:pt x="6110" y="442"/>
                  </a:lnTo>
                  <a:lnTo>
                    <a:pt x="6116" y="443"/>
                  </a:lnTo>
                  <a:lnTo>
                    <a:pt x="6121" y="444"/>
                  </a:lnTo>
                  <a:lnTo>
                    <a:pt x="6127" y="445"/>
                  </a:lnTo>
                  <a:lnTo>
                    <a:pt x="6133" y="446"/>
                  </a:lnTo>
                  <a:lnTo>
                    <a:pt x="6139" y="447"/>
                  </a:lnTo>
                  <a:lnTo>
                    <a:pt x="6144" y="449"/>
                  </a:lnTo>
                  <a:lnTo>
                    <a:pt x="6150" y="450"/>
                  </a:lnTo>
                  <a:lnTo>
                    <a:pt x="6155" y="451"/>
                  </a:lnTo>
                  <a:lnTo>
                    <a:pt x="6162" y="452"/>
                  </a:lnTo>
                  <a:lnTo>
                    <a:pt x="6167" y="453"/>
                  </a:lnTo>
                  <a:lnTo>
                    <a:pt x="6173" y="454"/>
                  </a:lnTo>
                  <a:lnTo>
                    <a:pt x="6179" y="455"/>
                  </a:lnTo>
                  <a:lnTo>
                    <a:pt x="6184" y="456"/>
                  </a:lnTo>
                  <a:lnTo>
                    <a:pt x="6191" y="458"/>
                  </a:lnTo>
                  <a:lnTo>
                    <a:pt x="6196" y="460"/>
                  </a:lnTo>
                  <a:lnTo>
                    <a:pt x="6202" y="461"/>
                  </a:lnTo>
                  <a:lnTo>
                    <a:pt x="6207" y="462"/>
                  </a:lnTo>
                  <a:lnTo>
                    <a:pt x="6213" y="463"/>
                  </a:lnTo>
                  <a:lnTo>
                    <a:pt x="6219" y="464"/>
                  </a:lnTo>
                  <a:lnTo>
                    <a:pt x="6225" y="465"/>
                  </a:lnTo>
                  <a:lnTo>
                    <a:pt x="6230" y="466"/>
                  </a:lnTo>
                  <a:lnTo>
                    <a:pt x="6236" y="467"/>
                  </a:lnTo>
                  <a:lnTo>
                    <a:pt x="6241" y="468"/>
                  </a:lnTo>
                  <a:lnTo>
                    <a:pt x="6248" y="469"/>
                  </a:lnTo>
                  <a:lnTo>
                    <a:pt x="6253" y="471"/>
                  </a:lnTo>
                  <a:lnTo>
                    <a:pt x="6259" y="472"/>
                  </a:lnTo>
                  <a:lnTo>
                    <a:pt x="6264" y="473"/>
                  </a:lnTo>
                  <a:lnTo>
                    <a:pt x="6270" y="474"/>
                  </a:lnTo>
                  <a:lnTo>
                    <a:pt x="6277" y="475"/>
                  </a:lnTo>
                  <a:lnTo>
                    <a:pt x="6282" y="476"/>
                  </a:lnTo>
                  <a:lnTo>
                    <a:pt x="6288" y="477"/>
                  </a:lnTo>
                  <a:lnTo>
                    <a:pt x="6293" y="478"/>
                  </a:lnTo>
                  <a:lnTo>
                    <a:pt x="6299" y="479"/>
                  </a:lnTo>
                  <a:lnTo>
                    <a:pt x="6305" y="480"/>
                  </a:lnTo>
                  <a:lnTo>
                    <a:pt x="6311" y="481"/>
                  </a:lnTo>
                  <a:lnTo>
                    <a:pt x="6316" y="483"/>
                  </a:lnTo>
                  <a:lnTo>
                    <a:pt x="6322" y="484"/>
                  </a:lnTo>
                  <a:lnTo>
                    <a:pt x="6327" y="485"/>
                  </a:lnTo>
                  <a:lnTo>
                    <a:pt x="6334" y="487"/>
                  </a:lnTo>
                  <a:lnTo>
                    <a:pt x="6339" y="488"/>
                  </a:lnTo>
                  <a:lnTo>
                    <a:pt x="6345" y="489"/>
                  </a:lnTo>
                  <a:lnTo>
                    <a:pt x="6350" y="490"/>
                  </a:lnTo>
                  <a:lnTo>
                    <a:pt x="6356" y="491"/>
                  </a:lnTo>
                  <a:lnTo>
                    <a:pt x="6363" y="492"/>
                  </a:lnTo>
                  <a:lnTo>
                    <a:pt x="6368" y="493"/>
                  </a:lnTo>
                  <a:lnTo>
                    <a:pt x="6374" y="494"/>
                  </a:lnTo>
                  <a:lnTo>
                    <a:pt x="6379" y="495"/>
                  </a:lnTo>
                  <a:lnTo>
                    <a:pt x="6386" y="496"/>
                  </a:lnTo>
                  <a:lnTo>
                    <a:pt x="6391" y="497"/>
                  </a:lnTo>
                  <a:lnTo>
                    <a:pt x="6397" y="499"/>
                  </a:lnTo>
                  <a:lnTo>
                    <a:pt x="6402" y="500"/>
                  </a:lnTo>
                  <a:lnTo>
                    <a:pt x="6408" y="501"/>
                  </a:lnTo>
                  <a:lnTo>
                    <a:pt x="6413" y="502"/>
                  </a:lnTo>
                  <a:lnTo>
                    <a:pt x="6420" y="503"/>
                  </a:lnTo>
                  <a:lnTo>
                    <a:pt x="6425" y="504"/>
                  </a:lnTo>
                  <a:lnTo>
                    <a:pt x="6431" y="505"/>
                  </a:lnTo>
                  <a:lnTo>
                    <a:pt x="6436" y="506"/>
                  </a:lnTo>
                  <a:lnTo>
                    <a:pt x="6443" y="507"/>
                  </a:lnTo>
                  <a:lnTo>
                    <a:pt x="6448" y="508"/>
                  </a:lnTo>
                  <a:lnTo>
                    <a:pt x="6454" y="509"/>
                  </a:lnTo>
                  <a:lnTo>
                    <a:pt x="6460" y="510"/>
                  </a:lnTo>
                  <a:lnTo>
                    <a:pt x="6465" y="511"/>
                  </a:lnTo>
                  <a:lnTo>
                    <a:pt x="6472" y="512"/>
                  </a:lnTo>
                  <a:lnTo>
                    <a:pt x="6477" y="513"/>
                  </a:lnTo>
                  <a:lnTo>
                    <a:pt x="6483" y="515"/>
                  </a:lnTo>
                  <a:lnTo>
                    <a:pt x="6488" y="516"/>
                  </a:lnTo>
                  <a:lnTo>
                    <a:pt x="6494" y="517"/>
                  </a:lnTo>
                  <a:lnTo>
                    <a:pt x="6500" y="518"/>
                  </a:lnTo>
                  <a:lnTo>
                    <a:pt x="6506" y="519"/>
                  </a:lnTo>
                  <a:lnTo>
                    <a:pt x="6511" y="520"/>
                  </a:lnTo>
                  <a:lnTo>
                    <a:pt x="6517" y="521"/>
                  </a:lnTo>
                  <a:lnTo>
                    <a:pt x="6522" y="522"/>
                  </a:lnTo>
                  <a:lnTo>
                    <a:pt x="6529" y="524"/>
                  </a:lnTo>
                  <a:lnTo>
                    <a:pt x="6534" y="525"/>
                  </a:lnTo>
                  <a:lnTo>
                    <a:pt x="6540" y="526"/>
                  </a:lnTo>
                  <a:lnTo>
                    <a:pt x="6546" y="527"/>
                  </a:lnTo>
                  <a:lnTo>
                    <a:pt x="6551" y="528"/>
                  </a:lnTo>
                  <a:lnTo>
                    <a:pt x="6558" y="529"/>
                  </a:lnTo>
                  <a:lnTo>
                    <a:pt x="6563" y="530"/>
                  </a:lnTo>
                  <a:lnTo>
                    <a:pt x="6569" y="531"/>
                  </a:lnTo>
                  <a:lnTo>
                    <a:pt x="6574" y="532"/>
                  </a:lnTo>
                  <a:lnTo>
                    <a:pt x="6580" y="533"/>
                  </a:lnTo>
                  <a:lnTo>
                    <a:pt x="6586" y="534"/>
                  </a:lnTo>
                  <a:lnTo>
                    <a:pt x="6592" y="535"/>
                  </a:lnTo>
                  <a:lnTo>
                    <a:pt x="6597" y="536"/>
                  </a:lnTo>
                  <a:lnTo>
                    <a:pt x="6603" y="537"/>
                  </a:lnTo>
                  <a:lnTo>
                    <a:pt x="6608" y="538"/>
                  </a:lnTo>
                  <a:lnTo>
                    <a:pt x="6615" y="539"/>
                  </a:lnTo>
                  <a:lnTo>
                    <a:pt x="6620" y="540"/>
                  </a:lnTo>
                  <a:lnTo>
                    <a:pt x="6626" y="541"/>
                  </a:lnTo>
                  <a:lnTo>
                    <a:pt x="6631" y="542"/>
                  </a:lnTo>
                  <a:lnTo>
                    <a:pt x="6637" y="544"/>
                  </a:lnTo>
                  <a:lnTo>
                    <a:pt x="6644" y="545"/>
                  </a:lnTo>
                  <a:lnTo>
                    <a:pt x="6649" y="546"/>
                  </a:lnTo>
                  <a:lnTo>
                    <a:pt x="6655" y="547"/>
                  </a:lnTo>
                  <a:lnTo>
                    <a:pt x="6660" y="548"/>
                  </a:lnTo>
                  <a:lnTo>
                    <a:pt x="6666" y="549"/>
                  </a:lnTo>
                  <a:lnTo>
                    <a:pt x="6672" y="550"/>
                  </a:lnTo>
                  <a:lnTo>
                    <a:pt x="6678" y="551"/>
                  </a:lnTo>
                  <a:lnTo>
                    <a:pt x="6683" y="552"/>
                  </a:lnTo>
                  <a:lnTo>
                    <a:pt x="6689" y="553"/>
                  </a:lnTo>
                  <a:lnTo>
                    <a:pt x="6694" y="554"/>
                  </a:lnTo>
                  <a:lnTo>
                    <a:pt x="6701" y="555"/>
                  </a:lnTo>
                  <a:lnTo>
                    <a:pt x="6706" y="556"/>
                  </a:lnTo>
                  <a:lnTo>
                    <a:pt x="6712" y="557"/>
                  </a:lnTo>
                  <a:lnTo>
                    <a:pt x="6717" y="558"/>
                  </a:lnTo>
                  <a:lnTo>
                    <a:pt x="6723" y="559"/>
                  </a:lnTo>
                  <a:lnTo>
                    <a:pt x="6730" y="560"/>
                  </a:lnTo>
                  <a:lnTo>
                    <a:pt x="6735" y="561"/>
                  </a:lnTo>
                  <a:lnTo>
                    <a:pt x="6741" y="562"/>
                  </a:lnTo>
                  <a:lnTo>
                    <a:pt x="6746" y="563"/>
                  </a:lnTo>
                  <a:lnTo>
                    <a:pt x="6752" y="564"/>
                  </a:lnTo>
                  <a:lnTo>
                    <a:pt x="6758" y="564"/>
                  </a:lnTo>
                  <a:lnTo>
                    <a:pt x="6764" y="565"/>
                  </a:lnTo>
                  <a:lnTo>
                    <a:pt x="6769" y="566"/>
                  </a:lnTo>
                  <a:lnTo>
                    <a:pt x="6775" y="567"/>
                  </a:lnTo>
                  <a:lnTo>
                    <a:pt x="6780" y="568"/>
                  </a:lnTo>
                  <a:lnTo>
                    <a:pt x="6787" y="569"/>
                  </a:lnTo>
                  <a:lnTo>
                    <a:pt x="6792" y="570"/>
                  </a:lnTo>
                  <a:lnTo>
                    <a:pt x="6798" y="571"/>
                  </a:lnTo>
                  <a:lnTo>
                    <a:pt x="6803" y="573"/>
                  </a:lnTo>
                  <a:lnTo>
                    <a:pt x="6809" y="574"/>
                  </a:lnTo>
                  <a:lnTo>
                    <a:pt x="6815" y="575"/>
                  </a:lnTo>
                  <a:lnTo>
                    <a:pt x="6821" y="576"/>
                  </a:lnTo>
                  <a:lnTo>
                    <a:pt x="6827" y="577"/>
                  </a:lnTo>
                  <a:lnTo>
                    <a:pt x="6832" y="578"/>
                  </a:lnTo>
                  <a:lnTo>
                    <a:pt x="6838" y="579"/>
                  </a:lnTo>
                  <a:lnTo>
                    <a:pt x="6844" y="580"/>
                  </a:lnTo>
                  <a:lnTo>
                    <a:pt x="6850" y="581"/>
                  </a:lnTo>
                  <a:lnTo>
                    <a:pt x="6855" y="582"/>
                  </a:lnTo>
                  <a:lnTo>
                    <a:pt x="6861" y="583"/>
                  </a:lnTo>
                  <a:lnTo>
                    <a:pt x="6866" y="584"/>
                  </a:lnTo>
                  <a:lnTo>
                    <a:pt x="6873" y="585"/>
                  </a:lnTo>
                  <a:lnTo>
                    <a:pt x="6878" y="586"/>
                  </a:lnTo>
                  <a:lnTo>
                    <a:pt x="6884" y="586"/>
                  </a:lnTo>
                  <a:lnTo>
                    <a:pt x="6889" y="587"/>
                  </a:lnTo>
                  <a:lnTo>
                    <a:pt x="6895" y="588"/>
                  </a:lnTo>
                  <a:lnTo>
                    <a:pt x="6901" y="589"/>
                  </a:lnTo>
                  <a:lnTo>
                    <a:pt x="6907" y="590"/>
                  </a:lnTo>
                  <a:lnTo>
                    <a:pt x="6913" y="591"/>
                  </a:lnTo>
                  <a:lnTo>
                    <a:pt x="6918" y="592"/>
                  </a:lnTo>
                  <a:lnTo>
                    <a:pt x="6924" y="593"/>
                  </a:lnTo>
                  <a:lnTo>
                    <a:pt x="6930" y="594"/>
                  </a:lnTo>
                  <a:lnTo>
                    <a:pt x="6936" y="595"/>
                  </a:lnTo>
                  <a:lnTo>
                    <a:pt x="6941" y="596"/>
                  </a:lnTo>
                  <a:lnTo>
                    <a:pt x="6947" y="597"/>
                  </a:lnTo>
                  <a:lnTo>
                    <a:pt x="6952" y="598"/>
                  </a:lnTo>
                  <a:lnTo>
                    <a:pt x="6959" y="598"/>
                  </a:lnTo>
                  <a:lnTo>
                    <a:pt x="6964" y="599"/>
                  </a:lnTo>
                  <a:lnTo>
                    <a:pt x="6970" y="601"/>
                  </a:lnTo>
                  <a:lnTo>
                    <a:pt x="6975" y="602"/>
                  </a:lnTo>
                  <a:lnTo>
                    <a:pt x="6981" y="603"/>
                  </a:lnTo>
                  <a:lnTo>
                    <a:pt x="6987" y="604"/>
                  </a:lnTo>
                  <a:lnTo>
                    <a:pt x="6993" y="605"/>
                  </a:lnTo>
                  <a:lnTo>
                    <a:pt x="6998" y="606"/>
                  </a:lnTo>
                  <a:lnTo>
                    <a:pt x="7004" y="607"/>
                  </a:lnTo>
                  <a:lnTo>
                    <a:pt x="7010" y="608"/>
                  </a:lnTo>
                  <a:lnTo>
                    <a:pt x="7016" y="609"/>
                  </a:lnTo>
                  <a:lnTo>
                    <a:pt x="7022" y="609"/>
                  </a:lnTo>
                  <a:lnTo>
                    <a:pt x="7027" y="610"/>
                  </a:lnTo>
                  <a:lnTo>
                    <a:pt x="7033" y="611"/>
                  </a:lnTo>
                  <a:lnTo>
                    <a:pt x="7038" y="612"/>
                  </a:lnTo>
                  <a:lnTo>
                    <a:pt x="7045" y="613"/>
                  </a:lnTo>
                  <a:lnTo>
                    <a:pt x="7050" y="614"/>
                  </a:lnTo>
                  <a:lnTo>
                    <a:pt x="7056" y="615"/>
                  </a:lnTo>
                  <a:lnTo>
                    <a:pt x="7061" y="616"/>
                  </a:lnTo>
                  <a:lnTo>
                    <a:pt x="7067" y="617"/>
                  </a:lnTo>
                  <a:lnTo>
                    <a:pt x="7073" y="617"/>
                  </a:lnTo>
                  <a:lnTo>
                    <a:pt x="7079" y="618"/>
                  </a:lnTo>
                  <a:lnTo>
                    <a:pt x="7084" y="619"/>
                  </a:lnTo>
                  <a:lnTo>
                    <a:pt x="7090" y="620"/>
                  </a:lnTo>
                  <a:lnTo>
                    <a:pt x="7096" y="621"/>
                  </a:lnTo>
                  <a:lnTo>
                    <a:pt x="7102" y="622"/>
                  </a:lnTo>
                  <a:lnTo>
                    <a:pt x="7108" y="623"/>
                  </a:lnTo>
                  <a:lnTo>
                    <a:pt x="7113" y="624"/>
                  </a:lnTo>
                  <a:lnTo>
                    <a:pt x="7119" y="624"/>
                  </a:lnTo>
                  <a:lnTo>
                    <a:pt x="7124" y="625"/>
                  </a:lnTo>
                  <a:lnTo>
                    <a:pt x="7131" y="626"/>
                  </a:lnTo>
                  <a:lnTo>
                    <a:pt x="7136" y="627"/>
                  </a:lnTo>
                  <a:lnTo>
                    <a:pt x="7142" y="628"/>
                  </a:lnTo>
                  <a:lnTo>
                    <a:pt x="7147" y="630"/>
                  </a:lnTo>
                  <a:lnTo>
                    <a:pt x="7153" y="631"/>
                  </a:lnTo>
                  <a:lnTo>
                    <a:pt x="7159" y="632"/>
                  </a:lnTo>
                  <a:lnTo>
                    <a:pt x="7165" y="632"/>
                  </a:lnTo>
                  <a:lnTo>
                    <a:pt x="7170" y="633"/>
                  </a:lnTo>
                  <a:lnTo>
                    <a:pt x="7176" y="634"/>
                  </a:lnTo>
                  <a:lnTo>
                    <a:pt x="7181" y="635"/>
                  </a:lnTo>
                  <a:lnTo>
                    <a:pt x="7188" y="636"/>
                  </a:lnTo>
                  <a:lnTo>
                    <a:pt x="7194" y="637"/>
                  </a:lnTo>
                  <a:lnTo>
                    <a:pt x="7199" y="637"/>
                  </a:lnTo>
                  <a:lnTo>
                    <a:pt x="7205" y="638"/>
                  </a:lnTo>
                  <a:lnTo>
                    <a:pt x="7210" y="639"/>
                  </a:lnTo>
                  <a:lnTo>
                    <a:pt x="7217" y="640"/>
                  </a:lnTo>
                  <a:lnTo>
                    <a:pt x="7222" y="641"/>
                  </a:lnTo>
                  <a:lnTo>
                    <a:pt x="7228" y="642"/>
                  </a:lnTo>
                  <a:lnTo>
                    <a:pt x="7233" y="643"/>
                  </a:lnTo>
                  <a:lnTo>
                    <a:pt x="7239" y="643"/>
                  </a:lnTo>
                  <a:lnTo>
                    <a:pt x="7245" y="644"/>
                  </a:lnTo>
                  <a:lnTo>
                    <a:pt x="7251" y="645"/>
                  </a:lnTo>
                  <a:lnTo>
                    <a:pt x="7256" y="646"/>
                  </a:lnTo>
                  <a:lnTo>
                    <a:pt x="7262" y="647"/>
                  </a:lnTo>
                  <a:lnTo>
                    <a:pt x="7267" y="648"/>
                  </a:lnTo>
                  <a:lnTo>
                    <a:pt x="7274" y="648"/>
                  </a:lnTo>
                  <a:lnTo>
                    <a:pt x="7280" y="649"/>
                  </a:lnTo>
                  <a:lnTo>
                    <a:pt x="7285" y="650"/>
                  </a:lnTo>
                  <a:lnTo>
                    <a:pt x="7291" y="651"/>
                  </a:lnTo>
                  <a:lnTo>
                    <a:pt x="7296" y="652"/>
                  </a:lnTo>
                  <a:lnTo>
                    <a:pt x="7303" y="652"/>
                  </a:lnTo>
                  <a:lnTo>
                    <a:pt x="7308" y="653"/>
                  </a:lnTo>
                  <a:lnTo>
                    <a:pt x="7314" y="654"/>
                  </a:lnTo>
                  <a:lnTo>
                    <a:pt x="7319" y="655"/>
                  </a:lnTo>
                  <a:lnTo>
                    <a:pt x="7325" y="656"/>
                  </a:lnTo>
                  <a:lnTo>
                    <a:pt x="7331" y="657"/>
                  </a:lnTo>
                  <a:lnTo>
                    <a:pt x="7337" y="657"/>
                  </a:lnTo>
                  <a:lnTo>
                    <a:pt x="7342" y="659"/>
                  </a:lnTo>
                  <a:lnTo>
                    <a:pt x="7348" y="660"/>
                  </a:lnTo>
                  <a:lnTo>
                    <a:pt x="7353" y="661"/>
                  </a:lnTo>
                  <a:lnTo>
                    <a:pt x="7360" y="662"/>
                  </a:lnTo>
                  <a:lnTo>
                    <a:pt x="7365" y="662"/>
                  </a:lnTo>
                  <a:lnTo>
                    <a:pt x="7371" y="663"/>
                  </a:lnTo>
                  <a:lnTo>
                    <a:pt x="7377" y="664"/>
                  </a:lnTo>
                  <a:lnTo>
                    <a:pt x="7382" y="665"/>
                  </a:lnTo>
                  <a:lnTo>
                    <a:pt x="7389" y="666"/>
                  </a:lnTo>
                  <a:lnTo>
                    <a:pt x="7394" y="666"/>
                  </a:lnTo>
                  <a:lnTo>
                    <a:pt x="7400" y="667"/>
                  </a:lnTo>
                  <a:lnTo>
                    <a:pt x="7405" y="668"/>
                  </a:lnTo>
                  <a:lnTo>
                    <a:pt x="7411" y="669"/>
                  </a:lnTo>
                  <a:lnTo>
                    <a:pt x="7417" y="670"/>
                  </a:lnTo>
                  <a:lnTo>
                    <a:pt x="7423" y="670"/>
                  </a:lnTo>
                  <a:lnTo>
                    <a:pt x="7428" y="671"/>
                  </a:lnTo>
                  <a:lnTo>
                    <a:pt x="7434" y="672"/>
                  </a:lnTo>
                  <a:lnTo>
                    <a:pt x="7439" y="673"/>
                  </a:lnTo>
                  <a:lnTo>
                    <a:pt x="7446" y="673"/>
                  </a:lnTo>
                  <a:lnTo>
                    <a:pt x="7451" y="674"/>
                  </a:lnTo>
                  <a:lnTo>
                    <a:pt x="7457" y="675"/>
                  </a:lnTo>
                  <a:lnTo>
                    <a:pt x="7463" y="676"/>
                  </a:lnTo>
                  <a:lnTo>
                    <a:pt x="7468" y="677"/>
                  </a:lnTo>
                  <a:lnTo>
                    <a:pt x="7475" y="677"/>
                  </a:lnTo>
                  <a:lnTo>
                    <a:pt x="7480" y="678"/>
                  </a:lnTo>
                  <a:lnTo>
                    <a:pt x="7486" y="679"/>
                  </a:lnTo>
                  <a:lnTo>
                    <a:pt x="7491" y="680"/>
                  </a:lnTo>
                  <a:lnTo>
                    <a:pt x="7497" y="680"/>
                  </a:lnTo>
                  <a:lnTo>
                    <a:pt x="7503" y="681"/>
                  </a:lnTo>
                  <a:lnTo>
                    <a:pt x="7509" y="682"/>
                  </a:lnTo>
                  <a:lnTo>
                    <a:pt x="7514" y="683"/>
                  </a:lnTo>
                  <a:lnTo>
                    <a:pt x="7520" y="683"/>
                  </a:lnTo>
                  <a:lnTo>
                    <a:pt x="7525" y="684"/>
                  </a:lnTo>
                  <a:lnTo>
                    <a:pt x="7532" y="685"/>
                  </a:lnTo>
                  <a:lnTo>
                    <a:pt x="7537" y="687"/>
                  </a:lnTo>
                  <a:lnTo>
                    <a:pt x="7543" y="687"/>
                  </a:lnTo>
                  <a:lnTo>
                    <a:pt x="7548" y="688"/>
                  </a:lnTo>
                  <a:lnTo>
                    <a:pt x="7554" y="689"/>
                  </a:lnTo>
                  <a:lnTo>
                    <a:pt x="7561" y="690"/>
                  </a:lnTo>
                  <a:lnTo>
                    <a:pt x="7566" y="690"/>
                  </a:lnTo>
                  <a:lnTo>
                    <a:pt x="7572" y="691"/>
                  </a:lnTo>
                  <a:lnTo>
                    <a:pt x="7577" y="692"/>
                  </a:lnTo>
                  <a:lnTo>
                    <a:pt x="7583" y="693"/>
                  </a:lnTo>
                  <a:lnTo>
                    <a:pt x="7589" y="693"/>
                  </a:lnTo>
                  <a:lnTo>
                    <a:pt x="7595" y="694"/>
                  </a:lnTo>
                  <a:lnTo>
                    <a:pt x="7600" y="695"/>
                  </a:lnTo>
                  <a:lnTo>
                    <a:pt x="7606" y="696"/>
                  </a:lnTo>
                  <a:lnTo>
                    <a:pt x="7611" y="696"/>
                  </a:lnTo>
                  <a:lnTo>
                    <a:pt x="7618" y="697"/>
                  </a:lnTo>
                  <a:lnTo>
                    <a:pt x="7623" y="698"/>
                  </a:lnTo>
                  <a:lnTo>
                    <a:pt x="7629" y="699"/>
                  </a:lnTo>
                  <a:lnTo>
                    <a:pt x="7634" y="699"/>
                  </a:lnTo>
                  <a:lnTo>
                    <a:pt x="7640" y="700"/>
                  </a:lnTo>
                  <a:lnTo>
                    <a:pt x="7647" y="701"/>
                  </a:lnTo>
                  <a:lnTo>
                    <a:pt x="7652" y="702"/>
                  </a:lnTo>
                  <a:lnTo>
                    <a:pt x="7658" y="702"/>
                  </a:lnTo>
                  <a:lnTo>
                    <a:pt x="7663" y="703"/>
                  </a:lnTo>
                  <a:lnTo>
                    <a:pt x="7669" y="704"/>
                  </a:lnTo>
                  <a:lnTo>
                    <a:pt x="7675" y="704"/>
                  </a:lnTo>
                  <a:lnTo>
                    <a:pt x="7681" y="705"/>
                  </a:lnTo>
                  <a:lnTo>
                    <a:pt x="7686" y="706"/>
                  </a:lnTo>
                  <a:lnTo>
                    <a:pt x="7692" y="707"/>
                  </a:lnTo>
                  <a:lnTo>
                    <a:pt x="7697" y="707"/>
                  </a:lnTo>
                  <a:lnTo>
                    <a:pt x="7704" y="708"/>
                  </a:lnTo>
                  <a:lnTo>
                    <a:pt x="7709" y="709"/>
                  </a:lnTo>
                  <a:lnTo>
                    <a:pt x="7715" y="709"/>
                  </a:lnTo>
                  <a:lnTo>
                    <a:pt x="7720" y="710"/>
                  </a:lnTo>
                  <a:lnTo>
                    <a:pt x="7726" y="711"/>
                  </a:lnTo>
                  <a:lnTo>
                    <a:pt x="7732" y="711"/>
                  </a:lnTo>
                  <a:lnTo>
                    <a:pt x="7738" y="712"/>
                  </a:lnTo>
                  <a:lnTo>
                    <a:pt x="7744" y="713"/>
                  </a:lnTo>
                  <a:lnTo>
                    <a:pt x="7749" y="714"/>
                  </a:lnTo>
                  <a:lnTo>
                    <a:pt x="7755" y="714"/>
                  </a:lnTo>
                  <a:lnTo>
                    <a:pt x="7761" y="716"/>
                  </a:lnTo>
                  <a:lnTo>
                    <a:pt x="7767" y="717"/>
                  </a:lnTo>
                  <a:lnTo>
                    <a:pt x="7772" y="717"/>
                  </a:lnTo>
                  <a:lnTo>
                    <a:pt x="7778" y="718"/>
                  </a:lnTo>
                  <a:lnTo>
                    <a:pt x="7783" y="719"/>
                  </a:lnTo>
                  <a:lnTo>
                    <a:pt x="7790" y="719"/>
                  </a:lnTo>
                  <a:lnTo>
                    <a:pt x="7795" y="720"/>
                  </a:lnTo>
                  <a:lnTo>
                    <a:pt x="7801" y="721"/>
                  </a:lnTo>
                  <a:lnTo>
                    <a:pt x="7806" y="721"/>
                  </a:lnTo>
                  <a:lnTo>
                    <a:pt x="7812" y="722"/>
                  </a:lnTo>
                  <a:lnTo>
                    <a:pt x="7818" y="723"/>
                  </a:lnTo>
                  <a:lnTo>
                    <a:pt x="7824" y="724"/>
                  </a:lnTo>
                  <a:lnTo>
                    <a:pt x="7830" y="724"/>
                  </a:lnTo>
                  <a:lnTo>
                    <a:pt x="7835" y="725"/>
                  </a:lnTo>
                  <a:lnTo>
                    <a:pt x="7841" y="726"/>
                  </a:lnTo>
                  <a:lnTo>
                    <a:pt x="7847" y="726"/>
                  </a:lnTo>
                  <a:lnTo>
                    <a:pt x="7853" y="727"/>
                  </a:lnTo>
                  <a:lnTo>
                    <a:pt x="7858" y="728"/>
                  </a:lnTo>
                  <a:lnTo>
                    <a:pt x="7864" y="728"/>
                  </a:lnTo>
                  <a:lnTo>
                    <a:pt x="7869" y="729"/>
                  </a:lnTo>
                  <a:lnTo>
                    <a:pt x="7876" y="730"/>
                  </a:lnTo>
                  <a:lnTo>
                    <a:pt x="7881" y="730"/>
                  </a:lnTo>
                  <a:lnTo>
                    <a:pt x="7887" y="731"/>
                  </a:lnTo>
                  <a:lnTo>
                    <a:pt x="7892" y="732"/>
                  </a:lnTo>
                  <a:lnTo>
                    <a:pt x="7898" y="732"/>
                  </a:lnTo>
                  <a:lnTo>
                    <a:pt x="7904" y="733"/>
                  </a:lnTo>
                  <a:lnTo>
                    <a:pt x="7910" y="733"/>
                  </a:lnTo>
                  <a:lnTo>
                    <a:pt x="7915" y="734"/>
                  </a:lnTo>
                  <a:lnTo>
                    <a:pt x="7921" y="735"/>
                  </a:lnTo>
                  <a:lnTo>
                    <a:pt x="7928" y="735"/>
                  </a:lnTo>
                  <a:lnTo>
                    <a:pt x="7933" y="736"/>
                  </a:lnTo>
                  <a:lnTo>
                    <a:pt x="7939" y="737"/>
                  </a:lnTo>
                  <a:lnTo>
                    <a:pt x="7944" y="737"/>
                  </a:lnTo>
                  <a:lnTo>
                    <a:pt x="7950" y="738"/>
                  </a:lnTo>
                  <a:lnTo>
                    <a:pt x="7955" y="739"/>
                  </a:lnTo>
                  <a:lnTo>
                    <a:pt x="7962" y="739"/>
                  </a:lnTo>
                  <a:lnTo>
                    <a:pt x="7967" y="740"/>
                  </a:lnTo>
                  <a:lnTo>
                    <a:pt x="7973" y="741"/>
                  </a:lnTo>
                  <a:lnTo>
                    <a:pt x="7978" y="741"/>
                  </a:lnTo>
                  <a:lnTo>
                    <a:pt x="7984" y="742"/>
                  </a:lnTo>
                  <a:lnTo>
                    <a:pt x="7990" y="743"/>
                  </a:lnTo>
                  <a:lnTo>
                    <a:pt x="7996" y="743"/>
                  </a:lnTo>
                  <a:lnTo>
                    <a:pt x="8001" y="745"/>
                  </a:lnTo>
                  <a:lnTo>
                    <a:pt x="8007" y="745"/>
                  </a:lnTo>
                  <a:lnTo>
                    <a:pt x="8012" y="746"/>
                  </a:lnTo>
                  <a:lnTo>
                    <a:pt x="8019" y="747"/>
                  </a:lnTo>
                  <a:lnTo>
                    <a:pt x="8025" y="747"/>
                  </a:lnTo>
                  <a:lnTo>
                    <a:pt x="8030" y="748"/>
                  </a:lnTo>
                  <a:lnTo>
                    <a:pt x="8036" y="749"/>
                  </a:lnTo>
                  <a:lnTo>
                    <a:pt x="8041" y="749"/>
                  </a:lnTo>
                  <a:lnTo>
                    <a:pt x="8048" y="750"/>
                  </a:lnTo>
                  <a:lnTo>
                    <a:pt x="8053" y="750"/>
                  </a:lnTo>
                  <a:lnTo>
                    <a:pt x="8059" y="751"/>
                  </a:lnTo>
                  <a:lnTo>
                    <a:pt x="8064" y="752"/>
                  </a:lnTo>
                  <a:lnTo>
                    <a:pt x="8071" y="752"/>
                  </a:lnTo>
                  <a:lnTo>
                    <a:pt x="8076" y="753"/>
                  </a:lnTo>
                  <a:lnTo>
                    <a:pt x="8082" y="753"/>
                  </a:lnTo>
                  <a:lnTo>
                    <a:pt x="8087" y="754"/>
                  </a:lnTo>
                  <a:lnTo>
                    <a:pt x="8093" y="755"/>
                  </a:lnTo>
                  <a:lnTo>
                    <a:pt x="8098" y="755"/>
                  </a:lnTo>
                  <a:lnTo>
                    <a:pt x="8105" y="756"/>
                  </a:lnTo>
                  <a:lnTo>
                    <a:pt x="8111" y="757"/>
                  </a:lnTo>
                  <a:lnTo>
                    <a:pt x="8116" y="757"/>
                  </a:lnTo>
                  <a:lnTo>
                    <a:pt x="8122" y="758"/>
                  </a:lnTo>
                  <a:lnTo>
                    <a:pt x="8128" y="758"/>
                  </a:lnTo>
                  <a:lnTo>
                    <a:pt x="8134" y="759"/>
                  </a:lnTo>
                  <a:lnTo>
                    <a:pt x="8139" y="760"/>
                  </a:lnTo>
                  <a:lnTo>
                    <a:pt x="8145" y="760"/>
                  </a:lnTo>
                  <a:lnTo>
                    <a:pt x="8150" y="761"/>
                  </a:lnTo>
                  <a:lnTo>
                    <a:pt x="8157" y="761"/>
                  </a:lnTo>
                  <a:lnTo>
                    <a:pt x="8162" y="762"/>
                  </a:lnTo>
                  <a:lnTo>
                    <a:pt x="8168" y="762"/>
                  </a:lnTo>
                  <a:lnTo>
                    <a:pt x="8173" y="763"/>
                  </a:lnTo>
                  <a:lnTo>
                    <a:pt x="8179" y="764"/>
                  </a:lnTo>
                  <a:lnTo>
                    <a:pt x="8185" y="764"/>
                  </a:lnTo>
                  <a:lnTo>
                    <a:pt x="8191" y="765"/>
                  </a:lnTo>
                  <a:lnTo>
                    <a:pt x="8196" y="765"/>
                  </a:lnTo>
                  <a:lnTo>
                    <a:pt x="8202" y="766"/>
                  </a:lnTo>
                  <a:lnTo>
                    <a:pt x="8208" y="767"/>
                  </a:lnTo>
                  <a:lnTo>
                    <a:pt x="8214" y="767"/>
                  </a:lnTo>
                  <a:lnTo>
                    <a:pt x="8220" y="768"/>
                  </a:lnTo>
                  <a:lnTo>
                    <a:pt x="8225" y="768"/>
                  </a:lnTo>
                  <a:lnTo>
                    <a:pt x="8231" y="769"/>
                  </a:lnTo>
                  <a:lnTo>
                    <a:pt x="8236" y="769"/>
                  </a:lnTo>
                  <a:lnTo>
                    <a:pt x="8243" y="770"/>
                  </a:lnTo>
                  <a:lnTo>
                    <a:pt x="8248" y="771"/>
                  </a:lnTo>
                  <a:lnTo>
                    <a:pt x="8254" y="771"/>
                  </a:lnTo>
                  <a:lnTo>
                    <a:pt x="8259" y="773"/>
                  </a:lnTo>
                  <a:lnTo>
                    <a:pt x="8265" y="773"/>
                  </a:lnTo>
                  <a:lnTo>
                    <a:pt x="8271" y="774"/>
                  </a:lnTo>
                  <a:lnTo>
                    <a:pt x="8277" y="774"/>
                  </a:lnTo>
                  <a:lnTo>
                    <a:pt x="8282" y="775"/>
                  </a:lnTo>
                  <a:lnTo>
                    <a:pt x="8288" y="776"/>
                  </a:lnTo>
                  <a:lnTo>
                    <a:pt x="8294" y="776"/>
                  </a:lnTo>
                  <a:lnTo>
                    <a:pt x="8300" y="777"/>
                  </a:lnTo>
                  <a:lnTo>
                    <a:pt x="8306" y="777"/>
                  </a:lnTo>
                  <a:lnTo>
                    <a:pt x="8311" y="778"/>
                  </a:lnTo>
                  <a:lnTo>
                    <a:pt x="8317" y="778"/>
                  </a:lnTo>
                  <a:lnTo>
                    <a:pt x="8322" y="779"/>
                  </a:lnTo>
                  <a:lnTo>
                    <a:pt x="8329" y="779"/>
                  </a:lnTo>
                  <a:lnTo>
                    <a:pt x="8334" y="780"/>
                  </a:lnTo>
                  <a:lnTo>
                    <a:pt x="8340" y="781"/>
                  </a:lnTo>
                  <a:lnTo>
                    <a:pt x="8345" y="781"/>
                  </a:lnTo>
                  <a:lnTo>
                    <a:pt x="8351" y="782"/>
                  </a:lnTo>
                  <a:lnTo>
                    <a:pt x="8357" y="782"/>
                  </a:lnTo>
                  <a:lnTo>
                    <a:pt x="8363" y="783"/>
                  </a:lnTo>
                  <a:lnTo>
                    <a:pt x="8368" y="783"/>
                  </a:lnTo>
                  <a:lnTo>
                    <a:pt x="8374" y="784"/>
                  </a:lnTo>
                  <a:lnTo>
                    <a:pt x="8379" y="784"/>
                  </a:lnTo>
                  <a:lnTo>
                    <a:pt x="8386" y="785"/>
                  </a:lnTo>
                  <a:lnTo>
                    <a:pt x="8392" y="785"/>
                  </a:lnTo>
                  <a:lnTo>
                    <a:pt x="8397" y="786"/>
                  </a:lnTo>
                  <a:lnTo>
                    <a:pt x="8403" y="786"/>
                  </a:lnTo>
                  <a:lnTo>
                    <a:pt x="8408" y="787"/>
                  </a:lnTo>
                  <a:lnTo>
                    <a:pt x="8415" y="788"/>
                  </a:lnTo>
                  <a:lnTo>
                    <a:pt x="8420" y="788"/>
                  </a:lnTo>
                  <a:lnTo>
                    <a:pt x="8426" y="789"/>
                  </a:lnTo>
                  <a:lnTo>
                    <a:pt x="8431" y="789"/>
                  </a:lnTo>
                  <a:lnTo>
                    <a:pt x="8437" y="790"/>
                  </a:lnTo>
                  <a:lnTo>
                    <a:pt x="8443" y="790"/>
                  </a:lnTo>
                  <a:lnTo>
                    <a:pt x="8449" y="791"/>
                  </a:lnTo>
                  <a:lnTo>
                    <a:pt x="8454" y="791"/>
                  </a:lnTo>
                  <a:lnTo>
                    <a:pt x="8460" y="792"/>
                  </a:lnTo>
                  <a:lnTo>
                    <a:pt x="8465" y="792"/>
                  </a:lnTo>
                  <a:lnTo>
                    <a:pt x="8472" y="793"/>
                  </a:lnTo>
                  <a:lnTo>
                    <a:pt x="8478" y="793"/>
                  </a:lnTo>
                  <a:lnTo>
                    <a:pt x="8483" y="794"/>
                  </a:lnTo>
                  <a:lnTo>
                    <a:pt x="8489" y="794"/>
                  </a:lnTo>
                  <a:lnTo>
                    <a:pt x="8494" y="795"/>
                  </a:lnTo>
                  <a:lnTo>
                    <a:pt x="8501" y="795"/>
                  </a:lnTo>
                  <a:lnTo>
                    <a:pt x="8506" y="796"/>
                  </a:lnTo>
                  <a:lnTo>
                    <a:pt x="8512" y="796"/>
                  </a:lnTo>
                  <a:lnTo>
                    <a:pt x="8517" y="797"/>
                  </a:lnTo>
                  <a:lnTo>
                    <a:pt x="8523" y="797"/>
                  </a:lnTo>
                  <a:lnTo>
                    <a:pt x="8529" y="798"/>
                  </a:lnTo>
                  <a:lnTo>
                    <a:pt x="8535" y="798"/>
                  </a:lnTo>
                  <a:lnTo>
                    <a:pt x="8540" y="799"/>
                  </a:lnTo>
                  <a:lnTo>
                    <a:pt x="8546" y="799"/>
                  </a:lnTo>
                  <a:lnTo>
                    <a:pt x="8551" y="800"/>
                  </a:lnTo>
                  <a:lnTo>
                    <a:pt x="8558" y="800"/>
                  </a:lnTo>
                  <a:lnTo>
                    <a:pt x="8563" y="802"/>
                  </a:lnTo>
                  <a:lnTo>
                    <a:pt x="8569" y="802"/>
                  </a:lnTo>
                  <a:lnTo>
                    <a:pt x="8575" y="803"/>
                  </a:lnTo>
                  <a:lnTo>
                    <a:pt x="8580" y="803"/>
                  </a:lnTo>
                  <a:lnTo>
                    <a:pt x="8587" y="804"/>
                  </a:lnTo>
                  <a:lnTo>
                    <a:pt x="8592" y="804"/>
                  </a:lnTo>
                  <a:lnTo>
                    <a:pt x="8598" y="805"/>
                  </a:lnTo>
                </a:path>
              </a:pathLst>
            </a:custGeom>
            <a:solidFill>
              <a:srgbClr val="FFEBD7">
                <a:alpha val="0"/>
              </a:srgbClr>
            </a:solidFill>
            <a:ln w="0">
              <a:solidFill>
                <a:srgbClr val="008000"/>
              </a:solidFill>
              <a:prstDash val="sysDashDotDot"/>
              <a:round/>
              <a:headEnd/>
              <a:tailEnd/>
            </a:ln>
          </p:spPr>
          <p:txBody>
            <a:bodyPr/>
            <a:lstStyle/>
            <a:p>
              <a:endParaRPr lang="en-US" dirty="0"/>
            </a:p>
          </p:txBody>
        </p:sp>
        <p:sp>
          <p:nvSpPr>
            <p:cNvPr id="114764" name="Rectangle 76"/>
            <p:cNvSpPr>
              <a:spLocks noChangeArrowheads="1"/>
            </p:cNvSpPr>
            <p:nvPr/>
          </p:nvSpPr>
          <p:spPr bwMode="auto">
            <a:xfrm>
              <a:off x="3910" y="187"/>
              <a:ext cx="509" cy="72"/>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400" dirty="0">
                  <a:solidFill>
                    <a:srgbClr val="000000"/>
                  </a:solidFill>
                </a:rPr>
                <a:t>Chi-Square Densities</a:t>
              </a:r>
              <a:endParaRPr lang="en-US" dirty="0"/>
            </a:p>
          </p:txBody>
        </p:sp>
        <p:sp>
          <p:nvSpPr>
            <p:cNvPr id="114765" name="Freeform 77"/>
            <p:cNvSpPr>
              <a:spLocks/>
            </p:cNvSpPr>
            <p:nvPr/>
          </p:nvSpPr>
          <p:spPr bwMode="auto">
            <a:xfrm>
              <a:off x="3637" y="335"/>
              <a:ext cx="32" cy="12"/>
            </a:xfrm>
            <a:custGeom>
              <a:avLst/>
              <a:gdLst/>
              <a:ahLst/>
              <a:cxnLst>
                <a:cxn ang="0">
                  <a:pos x="287" y="104"/>
                </a:cxn>
                <a:cxn ang="0">
                  <a:pos x="0" y="104"/>
                </a:cxn>
                <a:cxn ang="0">
                  <a:pos x="104" y="0"/>
                </a:cxn>
              </a:cxnLst>
              <a:rect l="0" t="0" r="r" b="b"/>
              <a:pathLst>
                <a:path w="287" h="104">
                  <a:moveTo>
                    <a:pt x="287" y="104"/>
                  </a:moveTo>
                  <a:lnTo>
                    <a:pt x="0" y="104"/>
                  </a:lnTo>
                  <a:lnTo>
                    <a:pt x="104" y="0"/>
                  </a:lnTo>
                </a:path>
              </a:pathLst>
            </a:custGeom>
            <a:solidFill>
              <a:srgbClr val="FFEBD7">
                <a:alpha val="0"/>
              </a:srgbClr>
            </a:solidFill>
            <a:ln w="1588">
              <a:solidFill>
                <a:srgbClr val="008000"/>
              </a:solidFill>
              <a:prstDash val="solid"/>
              <a:round/>
              <a:headEnd/>
              <a:tailEnd/>
            </a:ln>
          </p:spPr>
          <p:txBody>
            <a:bodyPr/>
            <a:lstStyle/>
            <a:p>
              <a:endParaRPr lang="en-US" dirty="0"/>
            </a:p>
          </p:txBody>
        </p:sp>
        <p:sp>
          <p:nvSpPr>
            <p:cNvPr id="114766" name="Line 78"/>
            <p:cNvSpPr>
              <a:spLocks noChangeShapeType="1"/>
            </p:cNvSpPr>
            <p:nvPr/>
          </p:nvSpPr>
          <p:spPr bwMode="auto">
            <a:xfrm flipH="1" flipV="1">
              <a:off x="3637" y="347"/>
              <a:ext cx="11" cy="11"/>
            </a:xfrm>
            <a:prstGeom prst="line">
              <a:avLst/>
            </a:prstGeom>
            <a:noFill/>
            <a:ln w="1588">
              <a:solidFill>
                <a:srgbClr val="008000"/>
              </a:solidFill>
              <a:round/>
              <a:headEnd/>
              <a:tailEnd/>
            </a:ln>
          </p:spPr>
          <p:txBody>
            <a:bodyPr/>
            <a:lstStyle/>
            <a:p>
              <a:endParaRPr lang="en-US" dirty="0"/>
            </a:p>
          </p:txBody>
        </p:sp>
        <p:sp>
          <p:nvSpPr>
            <p:cNvPr id="114767" name="Freeform 79"/>
            <p:cNvSpPr>
              <a:spLocks/>
            </p:cNvSpPr>
            <p:nvPr/>
          </p:nvSpPr>
          <p:spPr bwMode="auto">
            <a:xfrm>
              <a:off x="3688" y="569"/>
              <a:ext cx="63" cy="39"/>
            </a:xfrm>
            <a:custGeom>
              <a:avLst/>
              <a:gdLst/>
              <a:ahLst/>
              <a:cxnLst>
                <a:cxn ang="0">
                  <a:pos x="573" y="0"/>
                </a:cxn>
                <a:cxn ang="0">
                  <a:pos x="0" y="349"/>
                </a:cxn>
                <a:cxn ang="0">
                  <a:pos x="34" y="207"/>
                </a:cxn>
              </a:cxnLst>
              <a:rect l="0" t="0" r="r" b="b"/>
              <a:pathLst>
                <a:path w="573" h="349">
                  <a:moveTo>
                    <a:pt x="573" y="0"/>
                  </a:moveTo>
                  <a:lnTo>
                    <a:pt x="0" y="349"/>
                  </a:lnTo>
                  <a:lnTo>
                    <a:pt x="34" y="207"/>
                  </a:lnTo>
                </a:path>
              </a:pathLst>
            </a:custGeom>
            <a:solidFill>
              <a:srgbClr val="FFEBD7">
                <a:alpha val="0"/>
              </a:srgbClr>
            </a:solidFill>
            <a:ln w="1588">
              <a:solidFill>
                <a:srgbClr val="008000"/>
              </a:solidFill>
              <a:prstDash val="solid"/>
              <a:round/>
              <a:headEnd/>
              <a:tailEnd/>
            </a:ln>
          </p:spPr>
          <p:txBody>
            <a:bodyPr/>
            <a:lstStyle/>
            <a:p>
              <a:endParaRPr lang="en-US" dirty="0"/>
            </a:p>
          </p:txBody>
        </p:sp>
        <p:sp>
          <p:nvSpPr>
            <p:cNvPr id="114768" name="Line 80"/>
            <p:cNvSpPr>
              <a:spLocks noChangeShapeType="1"/>
            </p:cNvSpPr>
            <p:nvPr/>
          </p:nvSpPr>
          <p:spPr bwMode="auto">
            <a:xfrm flipH="1" flipV="1">
              <a:off x="3688" y="608"/>
              <a:ext cx="15" cy="4"/>
            </a:xfrm>
            <a:prstGeom prst="line">
              <a:avLst/>
            </a:prstGeom>
            <a:noFill/>
            <a:ln w="1588">
              <a:solidFill>
                <a:srgbClr val="008000"/>
              </a:solidFill>
              <a:round/>
              <a:headEnd/>
              <a:tailEnd/>
            </a:ln>
          </p:spPr>
          <p:txBody>
            <a:bodyPr/>
            <a:lstStyle/>
            <a:p>
              <a:endParaRPr lang="en-US" dirty="0"/>
            </a:p>
          </p:txBody>
        </p:sp>
        <p:sp>
          <p:nvSpPr>
            <p:cNvPr id="114769" name="Freeform 81"/>
            <p:cNvSpPr>
              <a:spLocks/>
            </p:cNvSpPr>
            <p:nvPr/>
          </p:nvSpPr>
          <p:spPr bwMode="auto">
            <a:xfrm>
              <a:off x="3777" y="656"/>
              <a:ext cx="63" cy="39"/>
            </a:xfrm>
            <a:custGeom>
              <a:avLst/>
              <a:gdLst/>
              <a:ahLst/>
              <a:cxnLst>
                <a:cxn ang="0">
                  <a:pos x="573" y="0"/>
                </a:cxn>
                <a:cxn ang="0">
                  <a:pos x="0" y="348"/>
                </a:cxn>
                <a:cxn ang="0">
                  <a:pos x="35" y="205"/>
                </a:cxn>
              </a:cxnLst>
              <a:rect l="0" t="0" r="r" b="b"/>
              <a:pathLst>
                <a:path w="573" h="348">
                  <a:moveTo>
                    <a:pt x="573" y="0"/>
                  </a:moveTo>
                  <a:lnTo>
                    <a:pt x="0" y="348"/>
                  </a:lnTo>
                  <a:lnTo>
                    <a:pt x="35" y="205"/>
                  </a:lnTo>
                </a:path>
              </a:pathLst>
            </a:custGeom>
            <a:solidFill>
              <a:srgbClr val="FFEBD7">
                <a:alpha val="0"/>
              </a:srgbClr>
            </a:solidFill>
            <a:ln w="1588">
              <a:solidFill>
                <a:srgbClr val="008000"/>
              </a:solidFill>
              <a:prstDash val="solid"/>
              <a:round/>
              <a:headEnd/>
              <a:tailEnd/>
            </a:ln>
          </p:spPr>
          <p:txBody>
            <a:bodyPr/>
            <a:lstStyle/>
            <a:p>
              <a:endParaRPr lang="en-US" dirty="0"/>
            </a:p>
          </p:txBody>
        </p:sp>
        <p:sp>
          <p:nvSpPr>
            <p:cNvPr id="114770" name="Line 82"/>
            <p:cNvSpPr>
              <a:spLocks noChangeShapeType="1"/>
            </p:cNvSpPr>
            <p:nvPr/>
          </p:nvSpPr>
          <p:spPr bwMode="auto">
            <a:xfrm flipH="1" flipV="1">
              <a:off x="3777" y="695"/>
              <a:ext cx="16" cy="4"/>
            </a:xfrm>
            <a:prstGeom prst="line">
              <a:avLst/>
            </a:prstGeom>
            <a:noFill/>
            <a:ln w="1588">
              <a:solidFill>
                <a:srgbClr val="008000"/>
              </a:solidFill>
              <a:round/>
              <a:headEnd/>
              <a:tailEnd/>
            </a:ln>
          </p:spPr>
          <p:txBody>
            <a:bodyPr/>
            <a:lstStyle/>
            <a:p>
              <a:endParaRPr lang="en-US" dirty="0"/>
            </a:p>
          </p:txBody>
        </p:sp>
        <p:sp>
          <p:nvSpPr>
            <p:cNvPr id="114771" name="Freeform 83"/>
            <p:cNvSpPr>
              <a:spLocks/>
            </p:cNvSpPr>
            <p:nvPr/>
          </p:nvSpPr>
          <p:spPr bwMode="auto">
            <a:xfrm>
              <a:off x="3891" y="695"/>
              <a:ext cx="64" cy="39"/>
            </a:xfrm>
            <a:custGeom>
              <a:avLst/>
              <a:gdLst/>
              <a:ahLst/>
              <a:cxnLst>
                <a:cxn ang="0">
                  <a:pos x="573" y="0"/>
                </a:cxn>
                <a:cxn ang="0">
                  <a:pos x="0" y="348"/>
                </a:cxn>
                <a:cxn ang="0">
                  <a:pos x="34" y="205"/>
                </a:cxn>
              </a:cxnLst>
              <a:rect l="0" t="0" r="r" b="b"/>
              <a:pathLst>
                <a:path w="573" h="348">
                  <a:moveTo>
                    <a:pt x="573" y="0"/>
                  </a:moveTo>
                  <a:lnTo>
                    <a:pt x="0" y="348"/>
                  </a:lnTo>
                  <a:lnTo>
                    <a:pt x="34" y="205"/>
                  </a:lnTo>
                </a:path>
              </a:pathLst>
            </a:custGeom>
            <a:solidFill>
              <a:srgbClr val="FFEBD7">
                <a:alpha val="0"/>
              </a:srgbClr>
            </a:solidFill>
            <a:ln w="1588">
              <a:solidFill>
                <a:srgbClr val="008000"/>
              </a:solidFill>
              <a:prstDash val="solid"/>
              <a:round/>
              <a:headEnd/>
              <a:tailEnd/>
            </a:ln>
          </p:spPr>
          <p:txBody>
            <a:bodyPr/>
            <a:lstStyle/>
            <a:p>
              <a:endParaRPr lang="en-US" dirty="0"/>
            </a:p>
          </p:txBody>
        </p:sp>
        <p:sp>
          <p:nvSpPr>
            <p:cNvPr id="114772" name="Line 84"/>
            <p:cNvSpPr>
              <a:spLocks noChangeShapeType="1"/>
            </p:cNvSpPr>
            <p:nvPr/>
          </p:nvSpPr>
          <p:spPr bwMode="auto">
            <a:xfrm flipH="1" flipV="1">
              <a:off x="3891" y="734"/>
              <a:ext cx="16" cy="3"/>
            </a:xfrm>
            <a:prstGeom prst="line">
              <a:avLst/>
            </a:prstGeom>
            <a:noFill/>
            <a:ln w="1588">
              <a:solidFill>
                <a:srgbClr val="008000"/>
              </a:solidFill>
              <a:round/>
              <a:headEnd/>
              <a:tailEnd/>
            </a:ln>
          </p:spPr>
          <p:txBody>
            <a:bodyPr/>
            <a:lstStyle/>
            <a:p>
              <a:endParaRPr lang="en-US" dirty="0"/>
            </a:p>
          </p:txBody>
        </p:sp>
        <p:sp>
          <p:nvSpPr>
            <p:cNvPr id="114773" name="Freeform 85"/>
            <p:cNvSpPr>
              <a:spLocks/>
            </p:cNvSpPr>
            <p:nvPr/>
          </p:nvSpPr>
          <p:spPr bwMode="auto">
            <a:xfrm>
              <a:off x="4210" y="743"/>
              <a:ext cx="64" cy="39"/>
            </a:xfrm>
            <a:custGeom>
              <a:avLst/>
              <a:gdLst/>
              <a:ahLst/>
              <a:cxnLst>
                <a:cxn ang="0">
                  <a:pos x="573" y="0"/>
                </a:cxn>
                <a:cxn ang="0">
                  <a:pos x="0" y="347"/>
                </a:cxn>
                <a:cxn ang="0">
                  <a:pos x="34" y="205"/>
                </a:cxn>
              </a:cxnLst>
              <a:rect l="0" t="0" r="r" b="b"/>
              <a:pathLst>
                <a:path w="573" h="347">
                  <a:moveTo>
                    <a:pt x="573" y="0"/>
                  </a:moveTo>
                  <a:lnTo>
                    <a:pt x="0" y="347"/>
                  </a:lnTo>
                  <a:lnTo>
                    <a:pt x="34" y="205"/>
                  </a:lnTo>
                </a:path>
              </a:pathLst>
            </a:custGeom>
            <a:solidFill>
              <a:srgbClr val="FFEBD7">
                <a:alpha val="0"/>
              </a:srgbClr>
            </a:solidFill>
            <a:ln w="1588">
              <a:solidFill>
                <a:srgbClr val="008000"/>
              </a:solidFill>
              <a:prstDash val="solid"/>
              <a:round/>
              <a:headEnd/>
              <a:tailEnd/>
            </a:ln>
          </p:spPr>
          <p:txBody>
            <a:bodyPr/>
            <a:lstStyle/>
            <a:p>
              <a:endParaRPr lang="en-US" dirty="0"/>
            </a:p>
          </p:txBody>
        </p:sp>
        <p:sp>
          <p:nvSpPr>
            <p:cNvPr id="114774" name="Line 86"/>
            <p:cNvSpPr>
              <a:spLocks noChangeShapeType="1"/>
            </p:cNvSpPr>
            <p:nvPr/>
          </p:nvSpPr>
          <p:spPr bwMode="auto">
            <a:xfrm flipH="1" flipV="1">
              <a:off x="4210" y="782"/>
              <a:ext cx="16" cy="4"/>
            </a:xfrm>
            <a:prstGeom prst="line">
              <a:avLst/>
            </a:prstGeom>
            <a:noFill/>
            <a:ln w="1588">
              <a:solidFill>
                <a:srgbClr val="008000"/>
              </a:solidFill>
              <a:round/>
              <a:headEnd/>
              <a:tailEnd/>
            </a:ln>
          </p:spPr>
          <p:txBody>
            <a:bodyPr/>
            <a:lstStyle/>
            <a:p>
              <a:endParaRPr lang="en-US" dirty="0"/>
            </a:p>
          </p:txBody>
        </p:sp>
        <p:sp>
          <p:nvSpPr>
            <p:cNvPr id="114775" name="Rectangle 87"/>
            <p:cNvSpPr>
              <a:spLocks noChangeArrowheads="1"/>
            </p:cNvSpPr>
            <p:nvPr/>
          </p:nvSpPr>
          <p:spPr bwMode="auto">
            <a:xfrm>
              <a:off x="3672" y="334"/>
              <a:ext cx="97"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1 d.f.</a:t>
              </a:r>
              <a:endParaRPr lang="en-US" dirty="0"/>
            </a:p>
          </p:txBody>
        </p:sp>
        <p:sp>
          <p:nvSpPr>
            <p:cNvPr id="114776" name="Rectangle 88"/>
            <p:cNvSpPr>
              <a:spLocks noChangeArrowheads="1"/>
            </p:cNvSpPr>
            <p:nvPr/>
          </p:nvSpPr>
          <p:spPr bwMode="auto">
            <a:xfrm>
              <a:off x="3757" y="560"/>
              <a:ext cx="97"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2 d.f.</a:t>
              </a:r>
              <a:endParaRPr lang="en-US" dirty="0"/>
            </a:p>
          </p:txBody>
        </p:sp>
        <p:sp>
          <p:nvSpPr>
            <p:cNvPr id="114777" name="Rectangle 89"/>
            <p:cNvSpPr>
              <a:spLocks noChangeArrowheads="1"/>
            </p:cNvSpPr>
            <p:nvPr/>
          </p:nvSpPr>
          <p:spPr bwMode="auto">
            <a:xfrm>
              <a:off x="3847" y="648"/>
              <a:ext cx="96"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3 d.f.</a:t>
              </a:r>
              <a:endParaRPr lang="en-US" dirty="0"/>
            </a:p>
          </p:txBody>
        </p:sp>
        <p:sp>
          <p:nvSpPr>
            <p:cNvPr id="114778" name="Rectangle 90"/>
            <p:cNvSpPr>
              <a:spLocks noChangeArrowheads="1"/>
            </p:cNvSpPr>
            <p:nvPr/>
          </p:nvSpPr>
          <p:spPr bwMode="auto">
            <a:xfrm>
              <a:off x="3961" y="689"/>
              <a:ext cx="99" cy="57"/>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5 d.f.</a:t>
              </a:r>
              <a:endParaRPr lang="en-US" dirty="0"/>
            </a:p>
          </p:txBody>
        </p:sp>
        <p:sp>
          <p:nvSpPr>
            <p:cNvPr id="114779" name="Rectangle 91"/>
            <p:cNvSpPr>
              <a:spLocks noChangeArrowheads="1"/>
            </p:cNvSpPr>
            <p:nvPr/>
          </p:nvSpPr>
          <p:spPr bwMode="auto">
            <a:xfrm>
              <a:off x="4280" y="736"/>
              <a:ext cx="96"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8 d.f.</a:t>
              </a:r>
              <a:endParaRPr lang="en-US" dirty="0"/>
            </a:p>
          </p:txBody>
        </p:sp>
      </p:grpSp>
      <p:pic>
        <p:nvPicPr>
          <p:cNvPr id="114780" name="Picture 92"/>
          <p:cNvPicPr preferRelativeResize="0">
            <a:picLocks noChangeAspect="1" noChangeArrowheads="1"/>
          </p:cNvPicPr>
          <p:nvPr userDrawn="1"/>
        </p:nvPicPr>
        <p:blipFill>
          <a:blip r:embed="rId13"/>
          <a:srcRect/>
          <a:stretch>
            <a:fillRect/>
          </a:stretch>
        </p:blipFill>
        <p:spPr bwMode="auto">
          <a:xfrm>
            <a:off x="7162800" y="457200"/>
            <a:ext cx="1654175" cy="912813"/>
          </a:xfrm>
          <a:prstGeom prst="rect">
            <a:avLst/>
          </a:prstGeom>
          <a:solidFill>
            <a:schemeClr val="bg1">
              <a:alpha val="10001"/>
            </a:schemeClr>
          </a:solid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xmlns:p14="http://schemas.microsoft.com/office/powerpoint/2010/main" id="1" dur="indefinite" restart="never" nodeType="tmRoot"/>
      </p:par>
    </p:tnLst>
  </p:timing>
  <p:hf hdr="0" ftr="0" dt="0"/>
  <p:txStyles>
    <p:titleStyle>
      <a:lvl1pPr algn="r" rtl="0" fontAlgn="base">
        <a:spcBef>
          <a:spcPct val="0"/>
        </a:spcBef>
        <a:spcAft>
          <a:spcPct val="0"/>
        </a:spcAft>
        <a:defRPr sz="2800" b="1">
          <a:solidFill>
            <a:srgbClr val="885B00"/>
          </a:solidFill>
          <a:latin typeface="+mj-lt"/>
          <a:ea typeface="+mj-ea"/>
          <a:cs typeface="+mj-cs"/>
        </a:defRPr>
      </a:lvl1pPr>
      <a:lvl2pPr algn="r" rtl="0" fontAlgn="base">
        <a:spcBef>
          <a:spcPct val="0"/>
        </a:spcBef>
        <a:spcAft>
          <a:spcPct val="0"/>
        </a:spcAft>
        <a:defRPr sz="2800" b="1">
          <a:solidFill>
            <a:srgbClr val="885B00"/>
          </a:solidFill>
          <a:latin typeface="Times New Roman" pitchFamily="18" charset="0"/>
        </a:defRPr>
      </a:lvl2pPr>
      <a:lvl3pPr algn="r" rtl="0" fontAlgn="base">
        <a:spcBef>
          <a:spcPct val="0"/>
        </a:spcBef>
        <a:spcAft>
          <a:spcPct val="0"/>
        </a:spcAft>
        <a:defRPr sz="2800" b="1">
          <a:solidFill>
            <a:srgbClr val="885B00"/>
          </a:solidFill>
          <a:latin typeface="Times New Roman" pitchFamily="18" charset="0"/>
        </a:defRPr>
      </a:lvl3pPr>
      <a:lvl4pPr algn="r" rtl="0" fontAlgn="base">
        <a:spcBef>
          <a:spcPct val="0"/>
        </a:spcBef>
        <a:spcAft>
          <a:spcPct val="0"/>
        </a:spcAft>
        <a:defRPr sz="2800" b="1">
          <a:solidFill>
            <a:srgbClr val="885B00"/>
          </a:solidFill>
          <a:latin typeface="Times New Roman" pitchFamily="18" charset="0"/>
        </a:defRPr>
      </a:lvl4pPr>
      <a:lvl5pPr algn="r" rtl="0" fontAlgn="base">
        <a:spcBef>
          <a:spcPct val="0"/>
        </a:spcBef>
        <a:spcAft>
          <a:spcPct val="0"/>
        </a:spcAft>
        <a:defRPr sz="2800" b="1">
          <a:solidFill>
            <a:srgbClr val="885B00"/>
          </a:solidFill>
          <a:latin typeface="Times New Roman" pitchFamily="18" charset="0"/>
        </a:defRPr>
      </a:lvl5pPr>
      <a:lvl6pPr marL="457200" algn="r" rtl="0" fontAlgn="base">
        <a:spcBef>
          <a:spcPct val="0"/>
        </a:spcBef>
        <a:spcAft>
          <a:spcPct val="0"/>
        </a:spcAft>
        <a:defRPr sz="2800" b="1">
          <a:solidFill>
            <a:srgbClr val="885B00"/>
          </a:solidFill>
          <a:latin typeface="Times New Roman" pitchFamily="18" charset="0"/>
        </a:defRPr>
      </a:lvl6pPr>
      <a:lvl7pPr marL="914400" algn="r" rtl="0" fontAlgn="base">
        <a:spcBef>
          <a:spcPct val="0"/>
        </a:spcBef>
        <a:spcAft>
          <a:spcPct val="0"/>
        </a:spcAft>
        <a:defRPr sz="2800" b="1">
          <a:solidFill>
            <a:srgbClr val="885B00"/>
          </a:solidFill>
          <a:latin typeface="Times New Roman" pitchFamily="18" charset="0"/>
        </a:defRPr>
      </a:lvl7pPr>
      <a:lvl8pPr marL="1371600" algn="r" rtl="0" fontAlgn="base">
        <a:spcBef>
          <a:spcPct val="0"/>
        </a:spcBef>
        <a:spcAft>
          <a:spcPct val="0"/>
        </a:spcAft>
        <a:defRPr sz="2800" b="1">
          <a:solidFill>
            <a:srgbClr val="885B00"/>
          </a:solidFill>
          <a:latin typeface="Times New Roman" pitchFamily="18" charset="0"/>
        </a:defRPr>
      </a:lvl8pPr>
      <a:lvl9pPr marL="1828800" algn="r" rtl="0" fontAlgn="base">
        <a:spcBef>
          <a:spcPct val="0"/>
        </a:spcBef>
        <a:spcAft>
          <a:spcPct val="0"/>
        </a:spcAft>
        <a:defRPr sz="2800" b="1">
          <a:solidFill>
            <a:srgbClr val="885B00"/>
          </a:solidFill>
          <a:latin typeface="Times New Roman" pitchFamily="18" charset="0"/>
        </a:defRPr>
      </a:lvl9pPr>
    </p:titleStyle>
    <p:bodyStyle>
      <a:lvl1pPr algn="l" rtl="0" fontAlgn="base">
        <a:spcBef>
          <a:spcPct val="20000"/>
        </a:spcBef>
        <a:spcAft>
          <a:spcPct val="0"/>
        </a:spcAft>
        <a:buClr>
          <a:schemeClr val="accent1"/>
        </a:buClr>
        <a:buSzPct val="65000"/>
        <a:buFont typeface="Wingdings" pitchFamily="2" charset="2"/>
        <a:defRPr sz="2800">
          <a:solidFill>
            <a:schemeClr val="tx1"/>
          </a:solidFill>
          <a:latin typeface="+mn-lt"/>
          <a:ea typeface="+mn-ea"/>
          <a:cs typeface="+mn-cs"/>
        </a:defRPr>
      </a:lvl1pPr>
      <a:lvl2pPr marL="733425" indent="-325438" algn="l" rtl="0" fontAlgn="base">
        <a:spcBef>
          <a:spcPct val="20000"/>
        </a:spcBef>
        <a:spcAft>
          <a:spcPct val="0"/>
        </a:spcAft>
        <a:buClr>
          <a:schemeClr val="accent1"/>
        </a:buClr>
        <a:buSzPct val="60000"/>
        <a:buFont typeface="Wingdings" pitchFamily="2" charset="2"/>
        <a:defRPr sz="2600">
          <a:solidFill>
            <a:schemeClr val="tx1"/>
          </a:solidFill>
          <a:latin typeface="+mn-lt"/>
        </a:defRPr>
      </a:lvl2pPr>
      <a:lvl3pPr marL="1198563" indent="-350838" algn="l" rtl="0" fontAlgn="base">
        <a:spcBef>
          <a:spcPct val="20000"/>
        </a:spcBef>
        <a:spcAft>
          <a:spcPct val="0"/>
        </a:spcAft>
        <a:buClr>
          <a:schemeClr val="accent1"/>
        </a:buClr>
        <a:buSzPct val="65000"/>
        <a:buFont typeface="Wingdings" pitchFamily="2" charset="2"/>
        <a:defRPr sz="2400">
          <a:solidFill>
            <a:schemeClr val="tx1"/>
          </a:solidFill>
          <a:latin typeface="+mn-lt"/>
        </a:defRPr>
      </a:lvl3pPr>
      <a:lvl4pPr marL="1628775" indent="-315913" algn="l" rtl="0" fontAlgn="base">
        <a:spcBef>
          <a:spcPct val="20000"/>
        </a:spcBef>
        <a:spcAft>
          <a:spcPct val="0"/>
        </a:spcAft>
        <a:buClr>
          <a:schemeClr val="accent1"/>
        </a:buClr>
        <a:buSzPct val="70000"/>
        <a:buFont typeface="Wingdings" pitchFamily="2" charset="2"/>
        <a:defRPr sz="2000">
          <a:solidFill>
            <a:schemeClr val="tx1"/>
          </a:solidFill>
          <a:latin typeface="+mn-lt"/>
        </a:defRPr>
      </a:lvl4pPr>
      <a:lvl5pPr marL="2082800" indent="-339725" algn="l" rtl="0" fontAlgn="base">
        <a:spcBef>
          <a:spcPct val="20000"/>
        </a:spcBef>
        <a:spcAft>
          <a:spcPct val="0"/>
        </a:spcAft>
        <a:buClr>
          <a:schemeClr val="accent1"/>
        </a:buClr>
        <a:buSzPct val="75000"/>
        <a:buFont typeface="Wingdings" pitchFamily="2" charset="2"/>
        <a:defRPr sz="2000">
          <a:solidFill>
            <a:schemeClr val="tx1"/>
          </a:solidFill>
          <a:latin typeface="+mn-lt"/>
        </a:defRPr>
      </a:lvl5pPr>
      <a:lvl6pPr marL="2540000" indent="-339725" algn="l" rtl="0" fontAlgn="base">
        <a:spcBef>
          <a:spcPct val="20000"/>
        </a:spcBef>
        <a:spcAft>
          <a:spcPct val="0"/>
        </a:spcAft>
        <a:buClr>
          <a:schemeClr val="accent1"/>
        </a:buClr>
        <a:buSzPct val="75000"/>
        <a:buFont typeface="Wingdings" pitchFamily="2" charset="2"/>
        <a:defRPr sz="2000">
          <a:solidFill>
            <a:schemeClr val="tx1"/>
          </a:solidFill>
          <a:latin typeface="+mn-lt"/>
        </a:defRPr>
      </a:lvl6pPr>
      <a:lvl7pPr marL="2997200" indent="-339725" algn="l" rtl="0" fontAlgn="base">
        <a:spcBef>
          <a:spcPct val="20000"/>
        </a:spcBef>
        <a:spcAft>
          <a:spcPct val="0"/>
        </a:spcAft>
        <a:buClr>
          <a:schemeClr val="accent1"/>
        </a:buClr>
        <a:buSzPct val="75000"/>
        <a:buFont typeface="Wingdings" pitchFamily="2" charset="2"/>
        <a:defRPr sz="2000">
          <a:solidFill>
            <a:schemeClr val="tx1"/>
          </a:solidFill>
          <a:latin typeface="+mn-lt"/>
        </a:defRPr>
      </a:lvl7pPr>
      <a:lvl8pPr marL="3454400" indent="-339725" algn="l" rtl="0" fontAlgn="base">
        <a:spcBef>
          <a:spcPct val="20000"/>
        </a:spcBef>
        <a:spcAft>
          <a:spcPct val="0"/>
        </a:spcAft>
        <a:buClr>
          <a:schemeClr val="accent1"/>
        </a:buClr>
        <a:buSzPct val="75000"/>
        <a:buFont typeface="Wingdings" pitchFamily="2" charset="2"/>
        <a:defRPr sz="2000">
          <a:solidFill>
            <a:schemeClr val="tx1"/>
          </a:solidFill>
          <a:latin typeface="+mn-lt"/>
        </a:defRPr>
      </a:lvl8pPr>
      <a:lvl9pPr marL="3911600" indent="-339725" algn="l" rtl="0" fontAlgn="base">
        <a:spcBef>
          <a:spcPct val="20000"/>
        </a:spcBef>
        <a:spcAft>
          <a:spcPct val="0"/>
        </a:spcAft>
        <a:buClr>
          <a:schemeClr val="accent1"/>
        </a:buClr>
        <a:buSzPct val="75000"/>
        <a:buFont typeface="Wingdings" pitchFamily="2" charset="2"/>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4690" name="Rectangle 2"/>
          <p:cNvSpPr>
            <a:spLocks noGrp="1" noChangeArrowheads="1"/>
          </p:cNvSpPr>
          <p:nvPr>
            <p:ph type="body" idx="1"/>
          </p:nvPr>
        </p:nvSpPr>
        <p:spPr bwMode="auto">
          <a:xfrm>
            <a:off x="457200" y="1600200"/>
            <a:ext cx="8305800" cy="457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14691" name="Rectangle 3"/>
          <p:cNvSpPr>
            <a:spLocks noGrp="1" noChangeArrowheads="1"/>
          </p:cNvSpPr>
          <p:nvPr>
            <p:ph type="dt" sz="half" idx="2"/>
          </p:nvPr>
        </p:nvSpPr>
        <p:spPr bwMode="auto">
          <a:xfrm>
            <a:off x="457200" y="6400800"/>
            <a:ext cx="2133600" cy="3000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n-lt"/>
              </a:defRPr>
            </a:lvl1pPr>
          </a:lstStyle>
          <a:p>
            <a:endParaRPr lang="en-US" altLang="en-US" dirty="0"/>
          </a:p>
        </p:txBody>
      </p:sp>
      <p:sp>
        <p:nvSpPr>
          <p:cNvPr id="114692" name="Rectangle 4"/>
          <p:cNvSpPr>
            <a:spLocks noGrp="1" noChangeArrowheads="1"/>
          </p:cNvSpPr>
          <p:nvPr>
            <p:ph type="ftr" sz="quarter" idx="3"/>
          </p:nvPr>
        </p:nvSpPr>
        <p:spPr bwMode="auto">
          <a:xfrm>
            <a:off x="3124200" y="6400800"/>
            <a:ext cx="2895600" cy="304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n-lt"/>
              </a:defRPr>
            </a:lvl1pPr>
          </a:lstStyle>
          <a:p>
            <a:endParaRPr lang="en-US" altLang="en-US" dirty="0"/>
          </a:p>
        </p:txBody>
      </p:sp>
      <p:sp>
        <p:nvSpPr>
          <p:cNvPr id="114693" name="Rectangle 5"/>
          <p:cNvSpPr>
            <a:spLocks noGrp="1" noChangeArrowheads="1"/>
          </p:cNvSpPr>
          <p:nvPr>
            <p:ph type="sldNum" sz="quarter" idx="4"/>
          </p:nvPr>
        </p:nvSpPr>
        <p:spPr bwMode="auto">
          <a:xfrm>
            <a:off x="6553200" y="6400800"/>
            <a:ext cx="2133600" cy="3000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n-lt"/>
              </a:defRPr>
            </a:lvl1pPr>
          </a:lstStyle>
          <a:p>
            <a:fld id="{E576BF9B-3514-48C6-9DC4-4C63B8A4C190}" type="slidenum">
              <a:rPr lang="en-US" altLang="en-US"/>
              <a:pPr/>
              <a:t>‹#›</a:t>
            </a:fld>
            <a:endParaRPr lang="en-US" altLang="en-US" dirty="0"/>
          </a:p>
        </p:txBody>
      </p:sp>
      <p:sp>
        <p:nvSpPr>
          <p:cNvPr id="114694" name="Freeform 6"/>
          <p:cNvSpPr>
            <a:spLocks noChangeArrowheads="1"/>
          </p:cNvSpPr>
          <p:nvPr/>
        </p:nvSpPr>
        <p:spPr bwMode="auto">
          <a:xfrm>
            <a:off x="457200" y="304800"/>
            <a:ext cx="8226425"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en-US" dirty="0"/>
          </a:p>
        </p:txBody>
      </p:sp>
      <p:sp>
        <p:nvSpPr>
          <p:cNvPr id="114695" name="Line 7"/>
          <p:cNvSpPr>
            <a:spLocks noChangeShapeType="1"/>
          </p:cNvSpPr>
          <p:nvPr/>
        </p:nvSpPr>
        <p:spPr bwMode="auto">
          <a:xfrm>
            <a:off x="457200" y="6248400"/>
            <a:ext cx="8229600" cy="0"/>
          </a:xfrm>
          <a:prstGeom prst="line">
            <a:avLst/>
          </a:prstGeom>
          <a:noFill/>
          <a:ln w="19050">
            <a:solidFill>
              <a:schemeClr val="accent1"/>
            </a:solidFill>
            <a:round/>
            <a:headEnd/>
            <a:tailEnd/>
          </a:ln>
          <a:effectLst/>
        </p:spPr>
        <p:txBody>
          <a:bodyPr/>
          <a:lstStyle/>
          <a:p>
            <a:endParaRPr lang="en-US" dirty="0"/>
          </a:p>
        </p:txBody>
      </p:sp>
      <p:sp>
        <p:nvSpPr>
          <p:cNvPr id="114696" name="Rectangle 8"/>
          <p:cNvSpPr>
            <a:spLocks noGrp="1" noChangeArrowheads="1"/>
          </p:cNvSpPr>
          <p:nvPr>
            <p:ph type="title"/>
          </p:nvPr>
        </p:nvSpPr>
        <p:spPr bwMode="auto">
          <a:xfrm>
            <a:off x="3200400" y="533400"/>
            <a:ext cx="3810000" cy="685800"/>
          </a:xfrm>
          <a:prstGeom prst="rect">
            <a:avLst/>
          </a:prstGeom>
          <a:solidFill>
            <a:srgbClr val="F6F0F0"/>
          </a:solid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grpSp>
        <p:nvGrpSpPr>
          <p:cNvPr id="2" name="Group 9"/>
          <p:cNvGrpSpPr>
            <a:grpSpLocks/>
          </p:cNvGrpSpPr>
          <p:nvPr userDrawn="1"/>
        </p:nvGrpSpPr>
        <p:grpSpPr bwMode="auto">
          <a:xfrm>
            <a:off x="530225" y="382588"/>
            <a:ext cx="1146175" cy="871537"/>
            <a:chOff x="910" y="192"/>
            <a:chExt cx="722" cy="549"/>
          </a:xfrm>
        </p:grpSpPr>
        <p:sp>
          <p:nvSpPr>
            <p:cNvPr id="114698" name="AutoShape 10"/>
            <p:cNvSpPr>
              <a:spLocks noChangeAspect="1" noChangeArrowheads="1" noTextEdit="1"/>
            </p:cNvSpPr>
            <p:nvPr userDrawn="1"/>
          </p:nvSpPr>
          <p:spPr bwMode="auto">
            <a:xfrm>
              <a:off x="912" y="192"/>
              <a:ext cx="720" cy="549"/>
            </a:xfrm>
            <a:prstGeom prst="rect">
              <a:avLst/>
            </a:prstGeom>
            <a:noFill/>
            <a:ln w="9525">
              <a:solidFill>
                <a:srgbClr val="800080"/>
              </a:solidFill>
              <a:miter lim="800000"/>
              <a:headEnd/>
              <a:tailEnd/>
            </a:ln>
          </p:spPr>
          <p:txBody>
            <a:bodyPr anchor="ctr"/>
            <a:lstStyle/>
            <a:p>
              <a:endParaRPr lang="en-US" dirty="0"/>
            </a:p>
          </p:txBody>
        </p:sp>
        <p:sp>
          <p:nvSpPr>
            <p:cNvPr id="114699" name="Freeform 11"/>
            <p:cNvSpPr>
              <a:spLocks/>
            </p:cNvSpPr>
            <p:nvPr userDrawn="1"/>
          </p:nvSpPr>
          <p:spPr bwMode="auto">
            <a:xfrm>
              <a:off x="1012" y="284"/>
              <a:ext cx="557" cy="346"/>
            </a:xfrm>
            <a:custGeom>
              <a:avLst/>
              <a:gdLst/>
              <a:ahLst/>
              <a:cxnLst>
                <a:cxn ang="0">
                  <a:pos x="127" y="5193"/>
                </a:cxn>
                <a:cxn ang="0">
                  <a:pos x="267" y="5158"/>
                </a:cxn>
                <a:cxn ang="0">
                  <a:pos x="407" y="5117"/>
                </a:cxn>
                <a:cxn ang="0">
                  <a:pos x="547" y="5068"/>
                </a:cxn>
                <a:cxn ang="0">
                  <a:pos x="688" y="5011"/>
                </a:cxn>
                <a:cxn ang="0">
                  <a:pos x="828" y="4944"/>
                </a:cxn>
                <a:cxn ang="0">
                  <a:pos x="969" y="4865"/>
                </a:cxn>
                <a:cxn ang="0">
                  <a:pos x="1109" y="4774"/>
                </a:cxn>
                <a:cxn ang="0">
                  <a:pos x="1250" y="4667"/>
                </a:cxn>
                <a:cxn ang="0">
                  <a:pos x="1390" y="4545"/>
                </a:cxn>
                <a:cxn ang="0">
                  <a:pos x="1530" y="4405"/>
                </a:cxn>
                <a:cxn ang="0">
                  <a:pos x="1671" y="4246"/>
                </a:cxn>
                <a:cxn ang="0">
                  <a:pos x="1811" y="4065"/>
                </a:cxn>
                <a:cxn ang="0">
                  <a:pos x="1951" y="3863"/>
                </a:cxn>
                <a:cxn ang="0">
                  <a:pos x="2091" y="3639"/>
                </a:cxn>
                <a:cxn ang="0">
                  <a:pos x="2232" y="3394"/>
                </a:cxn>
                <a:cxn ang="0">
                  <a:pos x="2372" y="3127"/>
                </a:cxn>
                <a:cxn ang="0">
                  <a:pos x="2512" y="2841"/>
                </a:cxn>
                <a:cxn ang="0">
                  <a:pos x="2653" y="2539"/>
                </a:cxn>
                <a:cxn ang="0">
                  <a:pos x="2793" y="2225"/>
                </a:cxn>
                <a:cxn ang="0">
                  <a:pos x="2934" y="1905"/>
                </a:cxn>
                <a:cxn ang="0">
                  <a:pos x="3074" y="1586"/>
                </a:cxn>
                <a:cxn ang="0">
                  <a:pos x="3214" y="1274"/>
                </a:cxn>
                <a:cxn ang="0">
                  <a:pos x="3355" y="979"/>
                </a:cxn>
                <a:cxn ang="0">
                  <a:pos x="3494" y="707"/>
                </a:cxn>
                <a:cxn ang="0">
                  <a:pos x="3635" y="471"/>
                </a:cxn>
                <a:cxn ang="0">
                  <a:pos x="3775" y="275"/>
                </a:cxn>
                <a:cxn ang="0">
                  <a:pos x="3916" y="128"/>
                </a:cxn>
                <a:cxn ang="0">
                  <a:pos x="4056" y="35"/>
                </a:cxn>
                <a:cxn ang="0">
                  <a:pos x="4196" y="0"/>
                </a:cxn>
                <a:cxn ang="0">
                  <a:pos x="4337" y="23"/>
                </a:cxn>
                <a:cxn ang="0">
                  <a:pos x="4477" y="105"/>
                </a:cxn>
                <a:cxn ang="0">
                  <a:pos x="4618" y="241"/>
                </a:cxn>
                <a:cxn ang="0">
                  <a:pos x="4758" y="427"/>
                </a:cxn>
                <a:cxn ang="0">
                  <a:pos x="4899" y="657"/>
                </a:cxn>
                <a:cxn ang="0">
                  <a:pos x="5039" y="922"/>
                </a:cxn>
                <a:cxn ang="0">
                  <a:pos x="5178" y="1213"/>
                </a:cxn>
                <a:cxn ang="0">
                  <a:pos x="5319" y="1523"/>
                </a:cxn>
                <a:cxn ang="0">
                  <a:pos x="5459" y="1841"/>
                </a:cxn>
                <a:cxn ang="0">
                  <a:pos x="5600" y="2162"/>
                </a:cxn>
                <a:cxn ang="0">
                  <a:pos x="5740" y="2477"/>
                </a:cxn>
                <a:cxn ang="0">
                  <a:pos x="5881" y="2782"/>
                </a:cxn>
                <a:cxn ang="0">
                  <a:pos x="6021" y="3071"/>
                </a:cxn>
                <a:cxn ang="0">
                  <a:pos x="6161" y="3342"/>
                </a:cxn>
                <a:cxn ang="0">
                  <a:pos x="6302" y="3592"/>
                </a:cxn>
                <a:cxn ang="0">
                  <a:pos x="6442" y="3821"/>
                </a:cxn>
                <a:cxn ang="0">
                  <a:pos x="6583" y="4027"/>
                </a:cxn>
                <a:cxn ang="0">
                  <a:pos x="6723" y="4211"/>
                </a:cxn>
                <a:cxn ang="0">
                  <a:pos x="6862" y="4375"/>
                </a:cxn>
                <a:cxn ang="0">
                  <a:pos x="7003" y="4519"/>
                </a:cxn>
                <a:cxn ang="0">
                  <a:pos x="7143" y="4644"/>
                </a:cxn>
                <a:cxn ang="0">
                  <a:pos x="7284" y="4754"/>
                </a:cxn>
                <a:cxn ang="0">
                  <a:pos x="7424" y="4849"/>
                </a:cxn>
                <a:cxn ang="0">
                  <a:pos x="7565" y="4929"/>
                </a:cxn>
                <a:cxn ang="0">
                  <a:pos x="7705" y="4999"/>
                </a:cxn>
                <a:cxn ang="0">
                  <a:pos x="7845" y="5058"/>
                </a:cxn>
                <a:cxn ang="0">
                  <a:pos x="7986" y="5108"/>
                </a:cxn>
                <a:cxn ang="0">
                  <a:pos x="8126" y="5150"/>
                </a:cxn>
                <a:cxn ang="0">
                  <a:pos x="8267" y="5186"/>
                </a:cxn>
                <a:cxn ang="0">
                  <a:pos x="8406" y="5217"/>
                </a:cxn>
              </a:cxnLst>
              <a:rect l="0" t="0" r="r" b="b"/>
              <a:pathLst>
                <a:path w="8421" h="5220">
                  <a:moveTo>
                    <a:pt x="0" y="5220"/>
                  </a:moveTo>
                  <a:lnTo>
                    <a:pt x="15" y="5217"/>
                  </a:lnTo>
                  <a:lnTo>
                    <a:pt x="28" y="5214"/>
                  </a:lnTo>
                  <a:lnTo>
                    <a:pt x="43" y="5211"/>
                  </a:lnTo>
                  <a:lnTo>
                    <a:pt x="56" y="5208"/>
                  </a:lnTo>
                  <a:lnTo>
                    <a:pt x="71" y="5205"/>
                  </a:lnTo>
                  <a:lnTo>
                    <a:pt x="85" y="5202"/>
                  </a:lnTo>
                  <a:lnTo>
                    <a:pt x="99" y="5200"/>
                  </a:lnTo>
                  <a:lnTo>
                    <a:pt x="113" y="5197"/>
                  </a:lnTo>
                  <a:lnTo>
                    <a:pt x="127" y="5193"/>
                  </a:lnTo>
                  <a:lnTo>
                    <a:pt x="141" y="5189"/>
                  </a:lnTo>
                  <a:lnTo>
                    <a:pt x="155" y="5186"/>
                  </a:lnTo>
                  <a:lnTo>
                    <a:pt x="169" y="5183"/>
                  </a:lnTo>
                  <a:lnTo>
                    <a:pt x="183" y="5180"/>
                  </a:lnTo>
                  <a:lnTo>
                    <a:pt x="197" y="5176"/>
                  </a:lnTo>
                  <a:lnTo>
                    <a:pt x="210" y="5173"/>
                  </a:lnTo>
                  <a:lnTo>
                    <a:pt x="225" y="5170"/>
                  </a:lnTo>
                  <a:lnTo>
                    <a:pt x="240" y="5166"/>
                  </a:lnTo>
                  <a:lnTo>
                    <a:pt x="253" y="5161"/>
                  </a:lnTo>
                  <a:lnTo>
                    <a:pt x="267" y="5158"/>
                  </a:lnTo>
                  <a:lnTo>
                    <a:pt x="281" y="5154"/>
                  </a:lnTo>
                  <a:lnTo>
                    <a:pt x="295" y="5150"/>
                  </a:lnTo>
                  <a:lnTo>
                    <a:pt x="309" y="5147"/>
                  </a:lnTo>
                  <a:lnTo>
                    <a:pt x="323" y="5143"/>
                  </a:lnTo>
                  <a:lnTo>
                    <a:pt x="337" y="5139"/>
                  </a:lnTo>
                  <a:lnTo>
                    <a:pt x="351" y="5135"/>
                  </a:lnTo>
                  <a:lnTo>
                    <a:pt x="365" y="5130"/>
                  </a:lnTo>
                  <a:lnTo>
                    <a:pt x="379" y="5126"/>
                  </a:lnTo>
                  <a:lnTo>
                    <a:pt x="393" y="5121"/>
                  </a:lnTo>
                  <a:lnTo>
                    <a:pt x="407" y="5117"/>
                  </a:lnTo>
                  <a:lnTo>
                    <a:pt x="422" y="5113"/>
                  </a:lnTo>
                  <a:lnTo>
                    <a:pt x="435" y="5108"/>
                  </a:lnTo>
                  <a:lnTo>
                    <a:pt x="450" y="5103"/>
                  </a:lnTo>
                  <a:lnTo>
                    <a:pt x="463" y="5098"/>
                  </a:lnTo>
                  <a:lnTo>
                    <a:pt x="478" y="5094"/>
                  </a:lnTo>
                  <a:lnTo>
                    <a:pt x="491" y="5089"/>
                  </a:lnTo>
                  <a:lnTo>
                    <a:pt x="506" y="5084"/>
                  </a:lnTo>
                  <a:lnTo>
                    <a:pt x="519" y="5079"/>
                  </a:lnTo>
                  <a:lnTo>
                    <a:pt x="534" y="5073"/>
                  </a:lnTo>
                  <a:lnTo>
                    <a:pt x="547" y="5068"/>
                  </a:lnTo>
                  <a:lnTo>
                    <a:pt x="562" y="5063"/>
                  </a:lnTo>
                  <a:lnTo>
                    <a:pt x="576" y="5058"/>
                  </a:lnTo>
                  <a:lnTo>
                    <a:pt x="590" y="5053"/>
                  </a:lnTo>
                  <a:lnTo>
                    <a:pt x="604" y="5046"/>
                  </a:lnTo>
                  <a:lnTo>
                    <a:pt x="618" y="5041"/>
                  </a:lnTo>
                  <a:lnTo>
                    <a:pt x="632" y="5035"/>
                  </a:lnTo>
                  <a:lnTo>
                    <a:pt x="646" y="5029"/>
                  </a:lnTo>
                  <a:lnTo>
                    <a:pt x="660" y="5024"/>
                  </a:lnTo>
                  <a:lnTo>
                    <a:pt x="674" y="5017"/>
                  </a:lnTo>
                  <a:lnTo>
                    <a:pt x="688" y="5011"/>
                  </a:lnTo>
                  <a:lnTo>
                    <a:pt x="702" y="5005"/>
                  </a:lnTo>
                  <a:lnTo>
                    <a:pt x="716" y="4999"/>
                  </a:lnTo>
                  <a:lnTo>
                    <a:pt x="731" y="4993"/>
                  </a:lnTo>
                  <a:lnTo>
                    <a:pt x="744" y="4985"/>
                  </a:lnTo>
                  <a:lnTo>
                    <a:pt x="759" y="4979"/>
                  </a:lnTo>
                  <a:lnTo>
                    <a:pt x="772" y="4972"/>
                  </a:lnTo>
                  <a:lnTo>
                    <a:pt x="787" y="4966"/>
                  </a:lnTo>
                  <a:lnTo>
                    <a:pt x="800" y="4958"/>
                  </a:lnTo>
                  <a:lnTo>
                    <a:pt x="815" y="4951"/>
                  </a:lnTo>
                  <a:lnTo>
                    <a:pt x="828" y="4944"/>
                  </a:lnTo>
                  <a:lnTo>
                    <a:pt x="843" y="4937"/>
                  </a:lnTo>
                  <a:lnTo>
                    <a:pt x="856" y="4929"/>
                  </a:lnTo>
                  <a:lnTo>
                    <a:pt x="871" y="4922"/>
                  </a:lnTo>
                  <a:lnTo>
                    <a:pt x="884" y="4914"/>
                  </a:lnTo>
                  <a:lnTo>
                    <a:pt x="899" y="4907"/>
                  </a:lnTo>
                  <a:lnTo>
                    <a:pt x="913" y="4898"/>
                  </a:lnTo>
                  <a:lnTo>
                    <a:pt x="927" y="4890"/>
                  </a:lnTo>
                  <a:lnTo>
                    <a:pt x="941" y="4882"/>
                  </a:lnTo>
                  <a:lnTo>
                    <a:pt x="955" y="4873"/>
                  </a:lnTo>
                  <a:lnTo>
                    <a:pt x="969" y="4865"/>
                  </a:lnTo>
                  <a:lnTo>
                    <a:pt x="983" y="4857"/>
                  </a:lnTo>
                  <a:lnTo>
                    <a:pt x="997" y="4849"/>
                  </a:lnTo>
                  <a:lnTo>
                    <a:pt x="1011" y="4839"/>
                  </a:lnTo>
                  <a:lnTo>
                    <a:pt x="1025" y="4830"/>
                  </a:lnTo>
                  <a:lnTo>
                    <a:pt x="1038" y="4822"/>
                  </a:lnTo>
                  <a:lnTo>
                    <a:pt x="1053" y="4812"/>
                  </a:lnTo>
                  <a:lnTo>
                    <a:pt x="1067" y="4803"/>
                  </a:lnTo>
                  <a:lnTo>
                    <a:pt x="1081" y="4794"/>
                  </a:lnTo>
                  <a:lnTo>
                    <a:pt x="1095" y="4783"/>
                  </a:lnTo>
                  <a:lnTo>
                    <a:pt x="1109" y="4774"/>
                  </a:lnTo>
                  <a:lnTo>
                    <a:pt x="1123" y="4764"/>
                  </a:lnTo>
                  <a:lnTo>
                    <a:pt x="1137" y="4754"/>
                  </a:lnTo>
                  <a:lnTo>
                    <a:pt x="1151" y="4744"/>
                  </a:lnTo>
                  <a:lnTo>
                    <a:pt x="1165" y="4734"/>
                  </a:lnTo>
                  <a:lnTo>
                    <a:pt x="1179" y="4722"/>
                  </a:lnTo>
                  <a:lnTo>
                    <a:pt x="1193" y="4712"/>
                  </a:lnTo>
                  <a:lnTo>
                    <a:pt x="1207" y="4701"/>
                  </a:lnTo>
                  <a:lnTo>
                    <a:pt x="1221" y="4690"/>
                  </a:lnTo>
                  <a:lnTo>
                    <a:pt x="1235" y="4679"/>
                  </a:lnTo>
                  <a:lnTo>
                    <a:pt x="1250" y="4667"/>
                  </a:lnTo>
                  <a:lnTo>
                    <a:pt x="1263" y="4656"/>
                  </a:lnTo>
                  <a:lnTo>
                    <a:pt x="1278" y="4644"/>
                  </a:lnTo>
                  <a:lnTo>
                    <a:pt x="1291" y="4633"/>
                  </a:lnTo>
                  <a:lnTo>
                    <a:pt x="1306" y="4621"/>
                  </a:lnTo>
                  <a:lnTo>
                    <a:pt x="1319" y="4608"/>
                  </a:lnTo>
                  <a:lnTo>
                    <a:pt x="1334" y="4597"/>
                  </a:lnTo>
                  <a:lnTo>
                    <a:pt x="1347" y="4583"/>
                  </a:lnTo>
                  <a:lnTo>
                    <a:pt x="1362" y="4571"/>
                  </a:lnTo>
                  <a:lnTo>
                    <a:pt x="1375" y="4558"/>
                  </a:lnTo>
                  <a:lnTo>
                    <a:pt x="1390" y="4545"/>
                  </a:lnTo>
                  <a:lnTo>
                    <a:pt x="1404" y="4533"/>
                  </a:lnTo>
                  <a:lnTo>
                    <a:pt x="1418" y="4519"/>
                  </a:lnTo>
                  <a:lnTo>
                    <a:pt x="1432" y="4506"/>
                  </a:lnTo>
                  <a:lnTo>
                    <a:pt x="1446" y="4491"/>
                  </a:lnTo>
                  <a:lnTo>
                    <a:pt x="1460" y="4478"/>
                  </a:lnTo>
                  <a:lnTo>
                    <a:pt x="1474" y="4463"/>
                  </a:lnTo>
                  <a:lnTo>
                    <a:pt x="1488" y="4450"/>
                  </a:lnTo>
                  <a:lnTo>
                    <a:pt x="1502" y="4435"/>
                  </a:lnTo>
                  <a:lnTo>
                    <a:pt x="1516" y="4420"/>
                  </a:lnTo>
                  <a:lnTo>
                    <a:pt x="1530" y="4405"/>
                  </a:lnTo>
                  <a:lnTo>
                    <a:pt x="1544" y="4390"/>
                  </a:lnTo>
                  <a:lnTo>
                    <a:pt x="1559" y="4375"/>
                  </a:lnTo>
                  <a:lnTo>
                    <a:pt x="1572" y="4360"/>
                  </a:lnTo>
                  <a:lnTo>
                    <a:pt x="1587" y="4344"/>
                  </a:lnTo>
                  <a:lnTo>
                    <a:pt x="1600" y="4327"/>
                  </a:lnTo>
                  <a:lnTo>
                    <a:pt x="1615" y="4312"/>
                  </a:lnTo>
                  <a:lnTo>
                    <a:pt x="1628" y="4295"/>
                  </a:lnTo>
                  <a:lnTo>
                    <a:pt x="1643" y="4279"/>
                  </a:lnTo>
                  <a:lnTo>
                    <a:pt x="1656" y="4262"/>
                  </a:lnTo>
                  <a:lnTo>
                    <a:pt x="1671" y="4246"/>
                  </a:lnTo>
                  <a:lnTo>
                    <a:pt x="1684" y="4229"/>
                  </a:lnTo>
                  <a:lnTo>
                    <a:pt x="1699" y="4211"/>
                  </a:lnTo>
                  <a:lnTo>
                    <a:pt x="1712" y="4194"/>
                  </a:lnTo>
                  <a:lnTo>
                    <a:pt x="1727" y="4176"/>
                  </a:lnTo>
                  <a:lnTo>
                    <a:pt x="1741" y="4159"/>
                  </a:lnTo>
                  <a:lnTo>
                    <a:pt x="1755" y="4140"/>
                  </a:lnTo>
                  <a:lnTo>
                    <a:pt x="1769" y="4121"/>
                  </a:lnTo>
                  <a:lnTo>
                    <a:pt x="1783" y="4103"/>
                  </a:lnTo>
                  <a:lnTo>
                    <a:pt x="1797" y="4084"/>
                  </a:lnTo>
                  <a:lnTo>
                    <a:pt x="1811" y="4065"/>
                  </a:lnTo>
                  <a:lnTo>
                    <a:pt x="1825" y="4047"/>
                  </a:lnTo>
                  <a:lnTo>
                    <a:pt x="1838" y="4027"/>
                  </a:lnTo>
                  <a:lnTo>
                    <a:pt x="1853" y="4007"/>
                  </a:lnTo>
                  <a:lnTo>
                    <a:pt x="1866" y="3988"/>
                  </a:lnTo>
                  <a:lnTo>
                    <a:pt x="1881" y="3967"/>
                  </a:lnTo>
                  <a:lnTo>
                    <a:pt x="1895" y="3947"/>
                  </a:lnTo>
                  <a:lnTo>
                    <a:pt x="1909" y="3926"/>
                  </a:lnTo>
                  <a:lnTo>
                    <a:pt x="1923" y="3906"/>
                  </a:lnTo>
                  <a:lnTo>
                    <a:pt x="1937" y="3885"/>
                  </a:lnTo>
                  <a:lnTo>
                    <a:pt x="1951" y="3863"/>
                  </a:lnTo>
                  <a:lnTo>
                    <a:pt x="1965" y="3843"/>
                  </a:lnTo>
                  <a:lnTo>
                    <a:pt x="1979" y="3821"/>
                  </a:lnTo>
                  <a:lnTo>
                    <a:pt x="1993" y="3799"/>
                  </a:lnTo>
                  <a:lnTo>
                    <a:pt x="2007" y="3776"/>
                  </a:lnTo>
                  <a:lnTo>
                    <a:pt x="2021" y="3754"/>
                  </a:lnTo>
                  <a:lnTo>
                    <a:pt x="2035" y="3732"/>
                  </a:lnTo>
                  <a:lnTo>
                    <a:pt x="2049" y="3709"/>
                  </a:lnTo>
                  <a:lnTo>
                    <a:pt x="2063" y="3686"/>
                  </a:lnTo>
                  <a:lnTo>
                    <a:pt x="2078" y="3663"/>
                  </a:lnTo>
                  <a:lnTo>
                    <a:pt x="2091" y="3639"/>
                  </a:lnTo>
                  <a:lnTo>
                    <a:pt x="2106" y="3616"/>
                  </a:lnTo>
                  <a:lnTo>
                    <a:pt x="2119" y="3592"/>
                  </a:lnTo>
                  <a:lnTo>
                    <a:pt x="2134" y="3568"/>
                  </a:lnTo>
                  <a:lnTo>
                    <a:pt x="2147" y="3544"/>
                  </a:lnTo>
                  <a:lnTo>
                    <a:pt x="2162" y="3519"/>
                  </a:lnTo>
                  <a:lnTo>
                    <a:pt x="2175" y="3494"/>
                  </a:lnTo>
                  <a:lnTo>
                    <a:pt x="2190" y="3469"/>
                  </a:lnTo>
                  <a:lnTo>
                    <a:pt x="2203" y="3445"/>
                  </a:lnTo>
                  <a:lnTo>
                    <a:pt x="2218" y="3419"/>
                  </a:lnTo>
                  <a:lnTo>
                    <a:pt x="2232" y="3394"/>
                  </a:lnTo>
                  <a:lnTo>
                    <a:pt x="2246" y="3368"/>
                  </a:lnTo>
                  <a:lnTo>
                    <a:pt x="2260" y="3342"/>
                  </a:lnTo>
                  <a:lnTo>
                    <a:pt x="2274" y="3315"/>
                  </a:lnTo>
                  <a:lnTo>
                    <a:pt x="2288" y="3289"/>
                  </a:lnTo>
                  <a:lnTo>
                    <a:pt x="2302" y="3262"/>
                  </a:lnTo>
                  <a:lnTo>
                    <a:pt x="2316" y="3235"/>
                  </a:lnTo>
                  <a:lnTo>
                    <a:pt x="2330" y="3208"/>
                  </a:lnTo>
                  <a:lnTo>
                    <a:pt x="2344" y="3181"/>
                  </a:lnTo>
                  <a:lnTo>
                    <a:pt x="2358" y="3155"/>
                  </a:lnTo>
                  <a:lnTo>
                    <a:pt x="2372" y="3127"/>
                  </a:lnTo>
                  <a:lnTo>
                    <a:pt x="2387" y="3099"/>
                  </a:lnTo>
                  <a:lnTo>
                    <a:pt x="2400" y="3071"/>
                  </a:lnTo>
                  <a:lnTo>
                    <a:pt x="2415" y="3043"/>
                  </a:lnTo>
                  <a:lnTo>
                    <a:pt x="2428" y="3015"/>
                  </a:lnTo>
                  <a:lnTo>
                    <a:pt x="2443" y="2986"/>
                  </a:lnTo>
                  <a:lnTo>
                    <a:pt x="2456" y="2958"/>
                  </a:lnTo>
                  <a:lnTo>
                    <a:pt x="2471" y="2929"/>
                  </a:lnTo>
                  <a:lnTo>
                    <a:pt x="2484" y="2900"/>
                  </a:lnTo>
                  <a:lnTo>
                    <a:pt x="2499" y="2870"/>
                  </a:lnTo>
                  <a:lnTo>
                    <a:pt x="2512" y="2841"/>
                  </a:lnTo>
                  <a:lnTo>
                    <a:pt x="2527" y="2812"/>
                  </a:lnTo>
                  <a:lnTo>
                    <a:pt x="2540" y="2782"/>
                  </a:lnTo>
                  <a:lnTo>
                    <a:pt x="2555" y="2751"/>
                  </a:lnTo>
                  <a:lnTo>
                    <a:pt x="2569" y="2721"/>
                  </a:lnTo>
                  <a:lnTo>
                    <a:pt x="2583" y="2691"/>
                  </a:lnTo>
                  <a:lnTo>
                    <a:pt x="2597" y="2661"/>
                  </a:lnTo>
                  <a:lnTo>
                    <a:pt x="2611" y="2631"/>
                  </a:lnTo>
                  <a:lnTo>
                    <a:pt x="2625" y="2600"/>
                  </a:lnTo>
                  <a:lnTo>
                    <a:pt x="2639" y="2569"/>
                  </a:lnTo>
                  <a:lnTo>
                    <a:pt x="2653" y="2539"/>
                  </a:lnTo>
                  <a:lnTo>
                    <a:pt x="2666" y="2508"/>
                  </a:lnTo>
                  <a:lnTo>
                    <a:pt x="2681" y="2477"/>
                  </a:lnTo>
                  <a:lnTo>
                    <a:pt x="2694" y="2446"/>
                  </a:lnTo>
                  <a:lnTo>
                    <a:pt x="2709" y="2415"/>
                  </a:lnTo>
                  <a:lnTo>
                    <a:pt x="2723" y="2384"/>
                  </a:lnTo>
                  <a:lnTo>
                    <a:pt x="2737" y="2352"/>
                  </a:lnTo>
                  <a:lnTo>
                    <a:pt x="2751" y="2320"/>
                  </a:lnTo>
                  <a:lnTo>
                    <a:pt x="2765" y="2288"/>
                  </a:lnTo>
                  <a:lnTo>
                    <a:pt x="2779" y="2257"/>
                  </a:lnTo>
                  <a:lnTo>
                    <a:pt x="2793" y="2225"/>
                  </a:lnTo>
                  <a:lnTo>
                    <a:pt x="2807" y="2193"/>
                  </a:lnTo>
                  <a:lnTo>
                    <a:pt x="2821" y="2162"/>
                  </a:lnTo>
                  <a:lnTo>
                    <a:pt x="2835" y="2130"/>
                  </a:lnTo>
                  <a:lnTo>
                    <a:pt x="2849" y="2098"/>
                  </a:lnTo>
                  <a:lnTo>
                    <a:pt x="2863" y="2066"/>
                  </a:lnTo>
                  <a:lnTo>
                    <a:pt x="2877" y="2033"/>
                  </a:lnTo>
                  <a:lnTo>
                    <a:pt x="2891" y="2001"/>
                  </a:lnTo>
                  <a:lnTo>
                    <a:pt x="2906" y="1969"/>
                  </a:lnTo>
                  <a:lnTo>
                    <a:pt x="2919" y="1937"/>
                  </a:lnTo>
                  <a:lnTo>
                    <a:pt x="2934" y="1905"/>
                  </a:lnTo>
                  <a:lnTo>
                    <a:pt x="2947" y="1873"/>
                  </a:lnTo>
                  <a:lnTo>
                    <a:pt x="2962" y="1841"/>
                  </a:lnTo>
                  <a:lnTo>
                    <a:pt x="2975" y="1809"/>
                  </a:lnTo>
                  <a:lnTo>
                    <a:pt x="2990" y="1778"/>
                  </a:lnTo>
                  <a:lnTo>
                    <a:pt x="3003" y="1745"/>
                  </a:lnTo>
                  <a:lnTo>
                    <a:pt x="3018" y="1713"/>
                  </a:lnTo>
                  <a:lnTo>
                    <a:pt x="3031" y="1681"/>
                  </a:lnTo>
                  <a:lnTo>
                    <a:pt x="3046" y="1649"/>
                  </a:lnTo>
                  <a:lnTo>
                    <a:pt x="3060" y="1617"/>
                  </a:lnTo>
                  <a:lnTo>
                    <a:pt x="3074" y="1586"/>
                  </a:lnTo>
                  <a:lnTo>
                    <a:pt x="3088" y="1554"/>
                  </a:lnTo>
                  <a:lnTo>
                    <a:pt x="3102" y="1523"/>
                  </a:lnTo>
                  <a:lnTo>
                    <a:pt x="3116" y="1490"/>
                  </a:lnTo>
                  <a:lnTo>
                    <a:pt x="3130" y="1459"/>
                  </a:lnTo>
                  <a:lnTo>
                    <a:pt x="3144" y="1428"/>
                  </a:lnTo>
                  <a:lnTo>
                    <a:pt x="3158" y="1397"/>
                  </a:lnTo>
                  <a:lnTo>
                    <a:pt x="3172" y="1366"/>
                  </a:lnTo>
                  <a:lnTo>
                    <a:pt x="3186" y="1335"/>
                  </a:lnTo>
                  <a:lnTo>
                    <a:pt x="3200" y="1304"/>
                  </a:lnTo>
                  <a:lnTo>
                    <a:pt x="3214" y="1274"/>
                  </a:lnTo>
                  <a:lnTo>
                    <a:pt x="3228" y="1244"/>
                  </a:lnTo>
                  <a:lnTo>
                    <a:pt x="3243" y="1213"/>
                  </a:lnTo>
                  <a:lnTo>
                    <a:pt x="3256" y="1183"/>
                  </a:lnTo>
                  <a:lnTo>
                    <a:pt x="3271" y="1153"/>
                  </a:lnTo>
                  <a:lnTo>
                    <a:pt x="3284" y="1124"/>
                  </a:lnTo>
                  <a:lnTo>
                    <a:pt x="3299" y="1094"/>
                  </a:lnTo>
                  <a:lnTo>
                    <a:pt x="3312" y="1065"/>
                  </a:lnTo>
                  <a:lnTo>
                    <a:pt x="3327" y="1036"/>
                  </a:lnTo>
                  <a:lnTo>
                    <a:pt x="3340" y="1007"/>
                  </a:lnTo>
                  <a:lnTo>
                    <a:pt x="3355" y="979"/>
                  </a:lnTo>
                  <a:lnTo>
                    <a:pt x="3368" y="950"/>
                  </a:lnTo>
                  <a:lnTo>
                    <a:pt x="3383" y="922"/>
                  </a:lnTo>
                  <a:lnTo>
                    <a:pt x="3397" y="894"/>
                  </a:lnTo>
                  <a:lnTo>
                    <a:pt x="3411" y="867"/>
                  </a:lnTo>
                  <a:lnTo>
                    <a:pt x="3425" y="840"/>
                  </a:lnTo>
                  <a:lnTo>
                    <a:pt x="3439" y="813"/>
                  </a:lnTo>
                  <a:lnTo>
                    <a:pt x="3453" y="786"/>
                  </a:lnTo>
                  <a:lnTo>
                    <a:pt x="3466" y="759"/>
                  </a:lnTo>
                  <a:lnTo>
                    <a:pt x="3481" y="733"/>
                  </a:lnTo>
                  <a:lnTo>
                    <a:pt x="3494" y="707"/>
                  </a:lnTo>
                  <a:lnTo>
                    <a:pt x="3509" y="682"/>
                  </a:lnTo>
                  <a:lnTo>
                    <a:pt x="3522" y="657"/>
                  </a:lnTo>
                  <a:lnTo>
                    <a:pt x="3537" y="633"/>
                  </a:lnTo>
                  <a:lnTo>
                    <a:pt x="3551" y="609"/>
                  </a:lnTo>
                  <a:lnTo>
                    <a:pt x="3565" y="584"/>
                  </a:lnTo>
                  <a:lnTo>
                    <a:pt x="3579" y="561"/>
                  </a:lnTo>
                  <a:lnTo>
                    <a:pt x="3593" y="537"/>
                  </a:lnTo>
                  <a:lnTo>
                    <a:pt x="3607" y="514"/>
                  </a:lnTo>
                  <a:lnTo>
                    <a:pt x="3621" y="493"/>
                  </a:lnTo>
                  <a:lnTo>
                    <a:pt x="3635" y="471"/>
                  </a:lnTo>
                  <a:lnTo>
                    <a:pt x="3649" y="449"/>
                  </a:lnTo>
                  <a:lnTo>
                    <a:pt x="3663" y="427"/>
                  </a:lnTo>
                  <a:lnTo>
                    <a:pt x="3677" y="407"/>
                  </a:lnTo>
                  <a:lnTo>
                    <a:pt x="3691" y="387"/>
                  </a:lnTo>
                  <a:lnTo>
                    <a:pt x="3705" y="367"/>
                  </a:lnTo>
                  <a:lnTo>
                    <a:pt x="3719" y="348"/>
                  </a:lnTo>
                  <a:lnTo>
                    <a:pt x="3734" y="329"/>
                  </a:lnTo>
                  <a:lnTo>
                    <a:pt x="3747" y="310"/>
                  </a:lnTo>
                  <a:lnTo>
                    <a:pt x="3762" y="293"/>
                  </a:lnTo>
                  <a:lnTo>
                    <a:pt x="3775" y="275"/>
                  </a:lnTo>
                  <a:lnTo>
                    <a:pt x="3790" y="258"/>
                  </a:lnTo>
                  <a:lnTo>
                    <a:pt x="3803" y="241"/>
                  </a:lnTo>
                  <a:lnTo>
                    <a:pt x="3818" y="225"/>
                  </a:lnTo>
                  <a:lnTo>
                    <a:pt x="3831" y="210"/>
                  </a:lnTo>
                  <a:lnTo>
                    <a:pt x="3846" y="195"/>
                  </a:lnTo>
                  <a:lnTo>
                    <a:pt x="3859" y="181"/>
                  </a:lnTo>
                  <a:lnTo>
                    <a:pt x="3874" y="166"/>
                  </a:lnTo>
                  <a:lnTo>
                    <a:pt x="3888" y="153"/>
                  </a:lnTo>
                  <a:lnTo>
                    <a:pt x="3902" y="140"/>
                  </a:lnTo>
                  <a:lnTo>
                    <a:pt x="3916" y="128"/>
                  </a:lnTo>
                  <a:lnTo>
                    <a:pt x="3930" y="117"/>
                  </a:lnTo>
                  <a:lnTo>
                    <a:pt x="3944" y="105"/>
                  </a:lnTo>
                  <a:lnTo>
                    <a:pt x="3958" y="94"/>
                  </a:lnTo>
                  <a:lnTo>
                    <a:pt x="3972" y="84"/>
                  </a:lnTo>
                  <a:lnTo>
                    <a:pt x="3986" y="74"/>
                  </a:lnTo>
                  <a:lnTo>
                    <a:pt x="4000" y="66"/>
                  </a:lnTo>
                  <a:lnTo>
                    <a:pt x="4014" y="57"/>
                  </a:lnTo>
                  <a:lnTo>
                    <a:pt x="4028" y="49"/>
                  </a:lnTo>
                  <a:lnTo>
                    <a:pt x="4042" y="42"/>
                  </a:lnTo>
                  <a:lnTo>
                    <a:pt x="4056" y="35"/>
                  </a:lnTo>
                  <a:lnTo>
                    <a:pt x="4071" y="29"/>
                  </a:lnTo>
                  <a:lnTo>
                    <a:pt x="4084" y="23"/>
                  </a:lnTo>
                  <a:lnTo>
                    <a:pt x="4099" y="18"/>
                  </a:lnTo>
                  <a:lnTo>
                    <a:pt x="4112" y="14"/>
                  </a:lnTo>
                  <a:lnTo>
                    <a:pt x="4127" y="10"/>
                  </a:lnTo>
                  <a:lnTo>
                    <a:pt x="4140" y="7"/>
                  </a:lnTo>
                  <a:lnTo>
                    <a:pt x="4155" y="4"/>
                  </a:lnTo>
                  <a:lnTo>
                    <a:pt x="4168" y="2"/>
                  </a:lnTo>
                  <a:lnTo>
                    <a:pt x="4183" y="1"/>
                  </a:lnTo>
                  <a:lnTo>
                    <a:pt x="4196" y="0"/>
                  </a:lnTo>
                  <a:lnTo>
                    <a:pt x="4211" y="0"/>
                  </a:lnTo>
                  <a:lnTo>
                    <a:pt x="4225" y="0"/>
                  </a:lnTo>
                  <a:lnTo>
                    <a:pt x="4239" y="1"/>
                  </a:lnTo>
                  <a:lnTo>
                    <a:pt x="4253" y="2"/>
                  </a:lnTo>
                  <a:lnTo>
                    <a:pt x="4267" y="4"/>
                  </a:lnTo>
                  <a:lnTo>
                    <a:pt x="4281" y="7"/>
                  </a:lnTo>
                  <a:lnTo>
                    <a:pt x="4294" y="10"/>
                  </a:lnTo>
                  <a:lnTo>
                    <a:pt x="4309" y="14"/>
                  </a:lnTo>
                  <a:lnTo>
                    <a:pt x="4322" y="18"/>
                  </a:lnTo>
                  <a:lnTo>
                    <a:pt x="4337" y="23"/>
                  </a:lnTo>
                  <a:lnTo>
                    <a:pt x="4350" y="29"/>
                  </a:lnTo>
                  <a:lnTo>
                    <a:pt x="4365" y="35"/>
                  </a:lnTo>
                  <a:lnTo>
                    <a:pt x="4379" y="42"/>
                  </a:lnTo>
                  <a:lnTo>
                    <a:pt x="4393" y="49"/>
                  </a:lnTo>
                  <a:lnTo>
                    <a:pt x="4407" y="57"/>
                  </a:lnTo>
                  <a:lnTo>
                    <a:pt x="4421" y="66"/>
                  </a:lnTo>
                  <a:lnTo>
                    <a:pt x="4435" y="74"/>
                  </a:lnTo>
                  <a:lnTo>
                    <a:pt x="4449" y="84"/>
                  </a:lnTo>
                  <a:lnTo>
                    <a:pt x="4463" y="94"/>
                  </a:lnTo>
                  <a:lnTo>
                    <a:pt x="4477" y="105"/>
                  </a:lnTo>
                  <a:lnTo>
                    <a:pt x="4491" y="117"/>
                  </a:lnTo>
                  <a:lnTo>
                    <a:pt x="4505" y="128"/>
                  </a:lnTo>
                  <a:lnTo>
                    <a:pt x="4519" y="140"/>
                  </a:lnTo>
                  <a:lnTo>
                    <a:pt x="4533" y="153"/>
                  </a:lnTo>
                  <a:lnTo>
                    <a:pt x="4547" y="166"/>
                  </a:lnTo>
                  <a:lnTo>
                    <a:pt x="4562" y="181"/>
                  </a:lnTo>
                  <a:lnTo>
                    <a:pt x="4575" y="195"/>
                  </a:lnTo>
                  <a:lnTo>
                    <a:pt x="4590" y="210"/>
                  </a:lnTo>
                  <a:lnTo>
                    <a:pt x="4603" y="225"/>
                  </a:lnTo>
                  <a:lnTo>
                    <a:pt x="4618" y="241"/>
                  </a:lnTo>
                  <a:lnTo>
                    <a:pt x="4631" y="258"/>
                  </a:lnTo>
                  <a:lnTo>
                    <a:pt x="4646" y="275"/>
                  </a:lnTo>
                  <a:lnTo>
                    <a:pt x="4659" y="293"/>
                  </a:lnTo>
                  <a:lnTo>
                    <a:pt x="4674" y="310"/>
                  </a:lnTo>
                  <a:lnTo>
                    <a:pt x="4687" y="329"/>
                  </a:lnTo>
                  <a:lnTo>
                    <a:pt x="4702" y="348"/>
                  </a:lnTo>
                  <a:lnTo>
                    <a:pt x="4716" y="367"/>
                  </a:lnTo>
                  <a:lnTo>
                    <a:pt x="4730" y="387"/>
                  </a:lnTo>
                  <a:lnTo>
                    <a:pt x="4744" y="407"/>
                  </a:lnTo>
                  <a:lnTo>
                    <a:pt x="4758" y="427"/>
                  </a:lnTo>
                  <a:lnTo>
                    <a:pt x="4772" y="449"/>
                  </a:lnTo>
                  <a:lnTo>
                    <a:pt x="4786" y="471"/>
                  </a:lnTo>
                  <a:lnTo>
                    <a:pt x="4800" y="493"/>
                  </a:lnTo>
                  <a:lnTo>
                    <a:pt x="4814" y="514"/>
                  </a:lnTo>
                  <a:lnTo>
                    <a:pt x="4828" y="537"/>
                  </a:lnTo>
                  <a:lnTo>
                    <a:pt x="4842" y="561"/>
                  </a:lnTo>
                  <a:lnTo>
                    <a:pt x="4856" y="584"/>
                  </a:lnTo>
                  <a:lnTo>
                    <a:pt x="4870" y="609"/>
                  </a:lnTo>
                  <a:lnTo>
                    <a:pt x="4884" y="633"/>
                  </a:lnTo>
                  <a:lnTo>
                    <a:pt x="4899" y="657"/>
                  </a:lnTo>
                  <a:lnTo>
                    <a:pt x="4912" y="682"/>
                  </a:lnTo>
                  <a:lnTo>
                    <a:pt x="4927" y="707"/>
                  </a:lnTo>
                  <a:lnTo>
                    <a:pt x="4940" y="733"/>
                  </a:lnTo>
                  <a:lnTo>
                    <a:pt x="4955" y="759"/>
                  </a:lnTo>
                  <a:lnTo>
                    <a:pt x="4968" y="786"/>
                  </a:lnTo>
                  <a:lnTo>
                    <a:pt x="4983" y="813"/>
                  </a:lnTo>
                  <a:lnTo>
                    <a:pt x="4996" y="840"/>
                  </a:lnTo>
                  <a:lnTo>
                    <a:pt x="5011" y="867"/>
                  </a:lnTo>
                  <a:lnTo>
                    <a:pt x="5024" y="894"/>
                  </a:lnTo>
                  <a:lnTo>
                    <a:pt x="5039" y="922"/>
                  </a:lnTo>
                  <a:lnTo>
                    <a:pt x="5053" y="950"/>
                  </a:lnTo>
                  <a:lnTo>
                    <a:pt x="5067" y="979"/>
                  </a:lnTo>
                  <a:lnTo>
                    <a:pt x="5081" y="1007"/>
                  </a:lnTo>
                  <a:lnTo>
                    <a:pt x="5095" y="1036"/>
                  </a:lnTo>
                  <a:lnTo>
                    <a:pt x="5109" y="1065"/>
                  </a:lnTo>
                  <a:lnTo>
                    <a:pt x="5122" y="1094"/>
                  </a:lnTo>
                  <a:lnTo>
                    <a:pt x="5137" y="1124"/>
                  </a:lnTo>
                  <a:lnTo>
                    <a:pt x="5150" y="1153"/>
                  </a:lnTo>
                  <a:lnTo>
                    <a:pt x="5165" y="1183"/>
                  </a:lnTo>
                  <a:lnTo>
                    <a:pt x="5178" y="1213"/>
                  </a:lnTo>
                  <a:lnTo>
                    <a:pt x="5193" y="1244"/>
                  </a:lnTo>
                  <a:lnTo>
                    <a:pt x="5207" y="1274"/>
                  </a:lnTo>
                  <a:lnTo>
                    <a:pt x="5221" y="1304"/>
                  </a:lnTo>
                  <a:lnTo>
                    <a:pt x="5235" y="1335"/>
                  </a:lnTo>
                  <a:lnTo>
                    <a:pt x="5249" y="1366"/>
                  </a:lnTo>
                  <a:lnTo>
                    <a:pt x="5263" y="1397"/>
                  </a:lnTo>
                  <a:lnTo>
                    <a:pt x="5277" y="1428"/>
                  </a:lnTo>
                  <a:lnTo>
                    <a:pt x="5291" y="1459"/>
                  </a:lnTo>
                  <a:lnTo>
                    <a:pt x="5305" y="1490"/>
                  </a:lnTo>
                  <a:lnTo>
                    <a:pt x="5319" y="1523"/>
                  </a:lnTo>
                  <a:lnTo>
                    <a:pt x="5333" y="1554"/>
                  </a:lnTo>
                  <a:lnTo>
                    <a:pt x="5347" y="1586"/>
                  </a:lnTo>
                  <a:lnTo>
                    <a:pt x="5361" y="1617"/>
                  </a:lnTo>
                  <a:lnTo>
                    <a:pt x="5375" y="1649"/>
                  </a:lnTo>
                  <a:lnTo>
                    <a:pt x="5390" y="1681"/>
                  </a:lnTo>
                  <a:lnTo>
                    <a:pt x="5403" y="1713"/>
                  </a:lnTo>
                  <a:lnTo>
                    <a:pt x="5418" y="1745"/>
                  </a:lnTo>
                  <a:lnTo>
                    <a:pt x="5431" y="1778"/>
                  </a:lnTo>
                  <a:lnTo>
                    <a:pt x="5446" y="1809"/>
                  </a:lnTo>
                  <a:lnTo>
                    <a:pt x="5459" y="1841"/>
                  </a:lnTo>
                  <a:lnTo>
                    <a:pt x="5474" y="1873"/>
                  </a:lnTo>
                  <a:lnTo>
                    <a:pt x="5487" y="1905"/>
                  </a:lnTo>
                  <a:lnTo>
                    <a:pt x="5502" y="1937"/>
                  </a:lnTo>
                  <a:lnTo>
                    <a:pt x="5515" y="1969"/>
                  </a:lnTo>
                  <a:lnTo>
                    <a:pt x="5530" y="2001"/>
                  </a:lnTo>
                  <a:lnTo>
                    <a:pt x="5544" y="2033"/>
                  </a:lnTo>
                  <a:lnTo>
                    <a:pt x="5558" y="2066"/>
                  </a:lnTo>
                  <a:lnTo>
                    <a:pt x="5572" y="2098"/>
                  </a:lnTo>
                  <a:lnTo>
                    <a:pt x="5586" y="2130"/>
                  </a:lnTo>
                  <a:lnTo>
                    <a:pt x="5600" y="2162"/>
                  </a:lnTo>
                  <a:lnTo>
                    <a:pt x="5614" y="2193"/>
                  </a:lnTo>
                  <a:lnTo>
                    <a:pt x="5628" y="2225"/>
                  </a:lnTo>
                  <a:lnTo>
                    <a:pt x="5642" y="2257"/>
                  </a:lnTo>
                  <a:lnTo>
                    <a:pt x="5656" y="2288"/>
                  </a:lnTo>
                  <a:lnTo>
                    <a:pt x="5670" y="2320"/>
                  </a:lnTo>
                  <a:lnTo>
                    <a:pt x="5684" y="2352"/>
                  </a:lnTo>
                  <a:lnTo>
                    <a:pt x="5698" y="2384"/>
                  </a:lnTo>
                  <a:lnTo>
                    <a:pt x="5712" y="2415"/>
                  </a:lnTo>
                  <a:lnTo>
                    <a:pt x="5727" y="2446"/>
                  </a:lnTo>
                  <a:lnTo>
                    <a:pt x="5740" y="2477"/>
                  </a:lnTo>
                  <a:lnTo>
                    <a:pt x="5755" y="2508"/>
                  </a:lnTo>
                  <a:lnTo>
                    <a:pt x="5768" y="2539"/>
                  </a:lnTo>
                  <a:lnTo>
                    <a:pt x="5783" y="2569"/>
                  </a:lnTo>
                  <a:lnTo>
                    <a:pt x="5796" y="2600"/>
                  </a:lnTo>
                  <a:lnTo>
                    <a:pt x="5811" y="2631"/>
                  </a:lnTo>
                  <a:lnTo>
                    <a:pt x="5824" y="2661"/>
                  </a:lnTo>
                  <a:lnTo>
                    <a:pt x="5839" y="2691"/>
                  </a:lnTo>
                  <a:lnTo>
                    <a:pt x="5852" y="2721"/>
                  </a:lnTo>
                  <a:lnTo>
                    <a:pt x="5867" y="2751"/>
                  </a:lnTo>
                  <a:lnTo>
                    <a:pt x="5881" y="2782"/>
                  </a:lnTo>
                  <a:lnTo>
                    <a:pt x="5895" y="2812"/>
                  </a:lnTo>
                  <a:lnTo>
                    <a:pt x="5909" y="2841"/>
                  </a:lnTo>
                  <a:lnTo>
                    <a:pt x="5922" y="2870"/>
                  </a:lnTo>
                  <a:lnTo>
                    <a:pt x="5937" y="2900"/>
                  </a:lnTo>
                  <a:lnTo>
                    <a:pt x="5950" y="2929"/>
                  </a:lnTo>
                  <a:lnTo>
                    <a:pt x="5965" y="2958"/>
                  </a:lnTo>
                  <a:lnTo>
                    <a:pt x="5978" y="2986"/>
                  </a:lnTo>
                  <a:lnTo>
                    <a:pt x="5993" y="3015"/>
                  </a:lnTo>
                  <a:lnTo>
                    <a:pt x="6006" y="3043"/>
                  </a:lnTo>
                  <a:lnTo>
                    <a:pt x="6021" y="3071"/>
                  </a:lnTo>
                  <a:lnTo>
                    <a:pt x="6034" y="3099"/>
                  </a:lnTo>
                  <a:lnTo>
                    <a:pt x="6049" y="3127"/>
                  </a:lnTo>
                  <a:lnTo>
                    <a:pt x="6063" y="3155"/>
                  </a:lnTo>
                  <a:lnTo>
                    <a:pt x="6077" y="3181"/>
                  </a:lnTo>
                  <a:lnTo>
                    <a:pt x="6091" y="3208"/>
                  </a:lnTo>
                  <a:lnTo>
                    <a:pt x="6105" y="3235"/>
                  </a:lnTo>
                  <a:lnTo>
                    <a:pt x="6119" y="3262"/>
                  </a:lnTo>
                  <a:lnTo>
                    <a:pt x="6133" y="3289"/>
                  </a:lnTo>
                  <a:lnTo>
                    <a:pt x="6147" y="3315"/>
                  </a:lnTo>
                  <a:lnTo>
                    <a:pt x="6161" y="3342"/>
                  </a:lnTo>
                  <a:lnTo>
                    <a:pt x="6175" y="3368"/>
                  </a:lnTo>
                  <a:lnTo>
                    <a:pt x="6189" y="3394"/>
                  </a:lnTo>
                  <a:lnTo>
                    <a:pt x="6203" y="3419"/>
                  </a:lnTo>
                  <a:lnTo>
                    <a:pt x="6218" y="3445"/>
                  </a:lnTo>
                  <a:lnTo>
                    <a:pt x="6231" y="3469"/>
                  </a:lnTo>
                  <a:lnTo>
                    <a:pt x="6246" y="3494"/>
                  </a:lnTo>
                  <a:lnTo>
                    <a:pt x="6259" y="3519"/>
                  </a:lnTo>
                  <a:lnTo>
                    <a:pt x="6274" y="3544"/>
                  </a:lnTo>
                  <a:lnTo>
                    <a:pt x="6287" y="3568"/>
                  </a:lnTo>
                  <a:lnTo>
                    <a:pt x="6302" y="3592"/>
                  </a:lnTo>
                  <a:lnTo>
                    <a:pt x="6315" y="3616"/>
                  </a:lnTo>
                  <a:lnTo>
                    <a:pt x="6330" y="3639"/>
                  </a:lnTo>
                  <a:lnTo>
                    <a:pt x="6343" y="3663"/>
                  </a:lnTo>
                  <a:lnTo>
                    <a:pt x="6358" y="3686"/>
                  </a:lnTo>
                  <a:lnTo>
                    <a:pt x="6372" y="3709"/>
                  </a:lnTo>
                  <a:lnTo>
                    <a:pt x="6386" y="3732"/>
                  </a:lnTo>
                  <a:lnTo>
                    <a:pt x="6400" y="3754"/>
                  </a:lnTo>
                  <a:lnTo>
                    <a:pt x="6414" y="3776"/>
                  </a:lnTo>
                  <a:lnTo>
                    <a:pt x="6428" y="3799"/>
                  </a:lnTo>
                  <a:lnTo>
                    <a:pt x="6442" y="3821"/>
                  </a:lnTo>
                  <a:lnTo>
                    <a:pt x="6456" y="3843"/>
                  </a:lnTo>
                  <a:lnTo>
                    <a:pt x="6470" y="3863"/>
                  </a:lnTo>
                  <a:lnTo>
                    <a:pt x="6484" y="3885"/>
                  </a:lnTo>
                  <a:lnTo>
                    <a:pt x="6498" y="3906"/>
                  </a:lnTo>
                  <a:lnTo>
                    <a:pt x="6512" y="3926"/>
                  </a:lnTo>
                  <a:lnTo>
                    <a:pt x="6526" y="3947"/>
                  </a:lnTo>
                  <a:lnTo>
                    <a:pt x="6540" y="3967"/>
                  </a:lnTo>
                  <a:lnTo>
                    <a:pt x="6555" y="3988"/>
                  </a:lnTo>
                  <a:lnTo>
                    <a:pt x="6568" y="4007"/>
                  </a:lnTo>
                  <a:lnTo>
                    <a:pt x="6583" y="4027"/>
                  </a:lnTo>
                  <a:lnTo>
                    <a:pt x="6596" y="4047"/>
                  </a:lnTo>
                  <a:lnTo>
                    <a:pt x="6611" y="4065"/>
                  </a:lnTo>
                  <a:lnTo>
                    <a:pt x="6624" y="4084"/>
                  </a:lnTo>
                  <a:lnTo>
                    <a:pt x="6639" y="4103"/>
                  </a:lnTo>
                  <a:lnTo>
                    <a:pt x="6652" y="4121"/>
                  </a:lnTo>
                  <a:lnTo>
                    <a:pt x="6667" y="4140"/>
                  </a:lnTo>
                  <a:lnTo>
                    <a:pt x="6680" y="4159"/>
                  </a:lnTo>
                  <a:lnTo>
                    <a:pt x="6695" y="4176"/>
                  </a:lnTo>
                  <a:lnTo>
                    <a:pt x="6709" y="4194"/>
                  </a:lnTo>
                  <a:lnTo>
                    <a:pt x="6723" y="4211"/>
                  </a:lnTo>
                  <a:lnTo>
                    <a:pt x="6737" y="4229"/>
                  </a:lnTo>
                  <a:lnTo>
                    <a:pt x="6750" y="4246"/>
                  </a:lnTo>
                  <a:lnTo>
                    <a:pt x="6765" y="4262"/>
                  </a:lnTo>
                  <a:lnTo>
                    <a:pt x="6778" y="4279"/>
                  </a:lnTo>
                  <a:lnTo>
                    <a:pt x="6793" y="4295"/>
                  </a:lnTo>
                  <a:lnTo>
                    <a:pt x="6806" y="4312"/>
                  </a:lnTo>
                  <a:lnTo>
                    <a:pt x="6821" y="4327"/>
                  </a:lnTo>
                  <a:lnTo>
                    <a:pt x="6834" y="4344"/>
                  </a:lnTo>
                  <a:lnTo>
                    <a:pt x="6849" y="4360"/>
                  </a:lnTo>
                  <a:lnTo>
                    <a:pt x="6862" y="4375"/>
                  </a:lnTo>
                  <a:lnTo>
                    <a:pt x="6877" y="4390"/>
                  </a:lnTo>
                  <a:lnTo>
                    <a:pt x="6891" y="4405"/>
                  </a:lnTo>
                  <a:lnTo>
                    <a:pt x="6905" y="4420"/>
                  </a:lnTo>
                  <a:lnTo>
                    <a:pt x="6919" y="4435"/>
                  </a:lnTo>
                  <a:lnTo>
                    <a:pt x="6933" y="4450"/>
                  </a:lnTo>
                  <a:lnTo>
                    <a:pt x="6947" y="4463"/>
                  </a:lnTo>
                  <a:lnTo>
                    <a:pt x="6961" y="4478"/>
                  </a:lnTo>
                  <a:lnTo>
                    <a:pt x="6975" y="4491"/>
                  </a:lnTo>
                  <a:lnTo>
                    <a:pt x="6989" y="4506"/>
                  </a:lnTo>
                  <a:lnTo>
                    <a:pt x="7003" y="4519"/>
                  </a:lnTo>
                  <a:lnTo>
                    <a:pt x="7017" y="4533"/>
                  </a:lnTo>
                  <a:lnTo>
                    <a:pt x="7031" y="4545"/>
                  </a:lnTo>
                  <a:lnTo>
                    <a:pt x="7046" y="4558"/>
                  </a:lnTo>
                  <a:lnTo>
                    <a:pt x="7059" y="4571"/>
                  </a:lnTo>
                  <a:lnTo>
                    <a:pt x="7074" y="4583"/>
                  </a:lnTo>
                  <a:lnTo>
                    <a:pt x="7087" y="4597"/>
                  </a:lnTo>
                  <a:lnTo>
                    <a:pt x="7102" y="4608"/>
                  </a:lnTo>
                  <a:lnTo>
                    <a:pt x="7115" y="4621"/>
                  </a:lnTo>
                  <a:lnTo>
                    <a:pt x="7130" y="4633"/>
                  </a:lnTo>
                  <a:lnTo>
                    <a:pt x="7143" y="4644"/>
                  </a:lnTo>
                  <a:lnTo>
                    <a:pt x="7158" y="4656"/>
                  </a:lnTo>
                  <a:lnTo>
                    <a:pt x="7171" y="4667"/>
                  </a:lnTo>
                  <a:lnTo>
                    <a:pt x="7186" y="4679"/>
                  </a:lnTo>
                  <a:lnTo>
                    <a:pt x="7200" y="4690"/>
                  </a:lnTo>
                  <a:lnTo>
                    <a:pt x="7214" y="4701"/>
                  </a:lnTo>
                  <a:lnTo>
                    <a:pt x="7228" y="4712"/>
                  </a:lnTo>
                  <a:lnTo>
                    <a:pt x="7242" y="4722"/>
                  </a:lnTo>
                  <a:lnTo>
                    <a:pt x="7256" y="4734"/>
                  </a:lnTo>
                  <a:lnTo>
                    <a:pt x="7270" y="4744"/>
                  </a:lnTo>
                  <a:lnTo>
                    <a:pt x="7284" y="4754"/>
                  </a:lnTo>
                  <a:lnTo>
                    <a:pt x="7298" y="4764"/>
                  </a:lnTo>
                  <a:lnTo>
                    <a:pt x="7312" y="4774"/>
                  </a:lnTo>
                  <a:lnTo>
                    <a:pt x="7326" y="4783"/>
                  </a:lnTo>
                  <a:lnTo>
                    <a:pt x="7340" y="4794"/>
                  </a:lnTo>
                  <a:lnTo>
                    <a:pt x="7354" y="4803"/>
                  </a:lnTo>
                  <a:lnTo>
                    <a:pt x="7368" y="4812"/>
                  </a:lnTo>
                  <a:lnTo>
                    <a:pt x="7383" y="4822"/>
                  </a:lnTo>
                  <a:lnTo>
                    <a:pt x="7396" y="4830"/>
                  </a:lnTo>
                  <a:lnTo>
                    <a:pt x="7411" y="4839"/>
                  </a:lnTo>
                  <a:lnTo>
                    <a:pt x="7424" y="4849"/>
                  </a:lnTo>
                  <a:lnTo>
                    <a:pt x="7439" y="4857"/>
                  </a:lnTo>
                  <a:lnTo>
                    <a:pt x="7452" y="4865"/>
                  </a:lnTo>
                  <a:lnTo>
                    <a:pt x="7467" y="4873"/>
                  </a:lnTo>
                  <a:lnTo>
                    <a:pt x="7480" y="4882"/>
                  </a:lnTo>
                  <a:lnTo>
                    <a:pt x="7495" y="4890"/>
                  </a:lnTo>
                  <a:lnTo>
                    <a:pt x="7508" y="4898"/>
                  </a:lnTo>
                  <a:lnTo>
                    <a:pt x="7523" y="4907"/>
                  </a:lnTo>
                  <a:lnTo>
                    <a:pt x="7537" y="4914"/>
                  </a:lnTo>
                  <a:lnTo>
                    <a:pt x="7551" y="4922"/>
                  </a:lnTo>
                  <a:lnTo>
                    <a:pt x="7565" y="4929"/>
                  </a:lnTo>
                  <a:lnTo>
                    <a:pt x="7578" y="4937"/>
                  </a:lnTo>
                  <a:lnTo>
                    <a:pt x="7593" y="4944"/>
                  </a:lnTo>
                  <a:lnTo>
                    <a:pt x="7606" y="4951"/>
                  </a:lnTo>
                  <a:lnTo>
                    <a:pt x="7621" y="4958"/>
                  </a:lnTo>
                  <a:lnTo>
                    <a:pt x="7634" y="4966"/>
                  </a:lnTo>
                  <a:lnTo>
                    <a:pt x="7649" y="4972"/>
                  </a:lnTo>
                  <a:lnTo>
                    <a:pt x="7662" y="4979"/>
                  </a:lnTo>
                  <a:lnTo>
                    <a:pt x="7677" y="4985"/>
                  </a:lnTo>
                  <a:lnTo>
                    <a:pt x="7690" y="4993"/>
                  </a:lnTo>
                  <a:lnTo>
                    <a:pt x="7705" y="4999"/>
                  </a:lnTo>
                  <a:lnTo>
                    <a:pt x="7719" y="5005"/>
                  </a:lnTo>
                  <a:lnTo>
                    <a:pt x="7733" y="5011"/>
                  </a:lnTo>
                  <a:lnTo>
                    <a:pt x="7747" y="5017"/>
                  </a:lnTo>
                  <a:lnTo>
                    <a:pt x="7761" y="5024"/>
                  </a:lnTo>
                  <a:lnTo>
                    <a:pt x="7775" y="5029"/>
                  </a:lnTo>
                  <a:lnTo>
                    <a:pt x="7789" y="5035"/>
                  </a:lnTo>
                  <a:lnTo>
                    <a:pt x="7803" y="5041"/>
                  </a:lnTo>
                  <a:lnTo>
                    <a:pt x="7817" y="5046"/>
                  </a:lnTo>
                  <a:lnTo>
                    <a:pt x="7831" y="5053"/>
                  </a:lnTo>
                  <a:lnTo>
                    <a:pt x="7845" y="5058"/>
                  </a:lnTo>
                  <a:lnTo>
                    <a:pt x="7859" y="5063"/>
                  </a:lnTo>
                  <a:lnTo>
                    <a:pt x="7874" y="5068"/>
                  </a:lnTo>
                  <a:lnTo>
                    <a:pt x="7887" y="5073"/>
                  </a:lnTo>
                  <a:lnTo>
                    <a:pt x="7902" y="5079"/>
                  </a:lnTo>
                  <a:lnTo>
                    <a:pt x="7915" y="5084"/>
                  </a:lnTo>
                  <a:lnTo>
                    <a:pt x="7930" y="5089"/>
                  </a:lnTo>
                  <a:lnTo>
                    <a:pt x="7943" y="5094"/>
                  </a:lnTo>
                  <a:lnTo>
                    <a:pt x="7958" y="5098"/>
                  </a:lnTo>
                  <a:lnTo>
                    <a:pt x="7971" y="5103"/>
                  </a:lnTo>
                  <a:lnTo>
                    <a:pt x="7986" y="5108"/>
                  </a:lnTo>
                  <a:lnTo>
                    <a:pt x="7999" y="5113"/>
                  </a:lnTo>
                  <a:lnTo>
                    <a:pt x="8014" y="5117"/>
                  </a:lnTo>
                  <a:lnTo>
                    <a:pt x="8028" y="5121"/>
                  </a:lnTo>
                  <a:lnTo>
                    <a:pt x="8042" y="5126"/>
                  </a:lnTo>
                  <a:lnTo>
                    <a:pt x="8056" y="5130"/>
                  </a:lnTo>
                  <a:lnTo>
                    <a:pt x="8070" y="5135"/>
                  </a:lnTo>
                  <a:lnTo>
                    <a:pt x="8084" y="5139"/>
                  </a:lnTo>
                  <a:lnTo>
                    <a:pt x="8098" y="5143"/>
                  </a:lnTo>
                  <a:lnTo>
                    <a:pt x="8112" y="5147"/>
                  </a:lnTo>
                  <a:lnTo>
                    <a:pt x="8126" y="5150"/>
                  </a:lnTo>
                  <a:lnTo>
                    <a:pt x="8140" y="5154"/>
                  </a:lnTo>
                  <a:lnTo>
                    <a:pt x="8154" y="5158"/>
                  </a:lnTo>
                  <a:lnTo>
                    <a:pt x="8168" y="5161"/>
                  </a:lnTo>
                  <a:lnTo>
                    <a:pt x="8182" y="5166"/>
                  </a:lnTo>
                  <a:lnTo>
                    <a:pt x="8196" y="5170"/>
                  </a:lnTo>
                  <a:lnTo>
                    <a:pt x="8211" y="5173"/>
                  </a:lnTo>
                  <a:lnTo>
                    <a:pt x="8224" y="5176"/>
                  </a:lnTo>
                  <a:lnTo>
                    <a:pt x="8239" y="5180"/>
                  </a:lnTo>
                  <a:lnTo>
                    <a:pt x="8252" y="5183"/>
                  </a:lnTo>
                  <a:lnTo>
                    <a:pt x="8267" y="5186"/>
                  </a:lnTo>
                  <a:lnTo>
                    <a:pt x="8280" y="5189"/>
                  </a:lnTo>
                  <a:lnTo>
                    <a:pt x="8295" y="5193"/>
                  </a:lnTo>
                  <a:lnTo>
                    <a:pt x="8308" y="5197"/>
                  </a:lnTo>
                  <a:lnTo>
                    <a:pt x="8323" y="5200"/>
                  </a:lnTo>
                  <a:lnTo>
                    <a:pt x="8336" y="5202"/>
                  </a:lnTo>
                  <a:lnTo>
                    <a:pt x="8351" y="5205"/>
                  </a:lnTo>
                  <a:lnTo>
                    <a:pt x="8365" y="5208"/>
                  </a:lnTo>
                  <a:lnTo>
                    <a:pt x="8378" y="5211"/>
                  </a:lnTo>
                  <a:lnTo>
                    <a:pt x="8393" y="5214"/>
                  </a:lnTo>
                  <a:lnTo>
                    <a:pt x="8406" y="5217"/>
                  </a:lnTo>
                  <a:lnTo>
                    <a:pt x="8421" y="5220"/>
                  </a:lnTo>
                </a:path>
              </a:pathLst>
            </a:custGeom>
            <a:noFill/>
            <a:ln w="1588">
              <a:solidFill>
                <a:srgbClr val="800080"/>
              </a:solidFill>
              <a:prstDash val="solid"/>
              <a:round/>
              <a:headEnd/>
              <a:tailEnd/>
            </a:ln>
          </p:spPr>
          <p:txBody>
            <a:bodyPr anchor="ctr"/>
            <a:lstStyle/>
            <a:p>
              <a:endParaRPr lang="en-US" dirty="0"/>
            </a:p>
          </p:txBody>
        </p:sp>
        <p:sp>
          <p:nvSpPr>
            <p:cNvPr id="114700" name="Rectangle 12"/>
            <p:cNvSpPr>
              <a:spLocks noChangeArrowheads="1"/>
            </p:cNvSpPr>
            <p:nvPr userDrawn="1"/>
          </p:nvSpPr>
          <p:spPr bwMode="auto">
            <a:xfrm>
              <a:off x="1285" y="705"/>
              <a:ext cx="13" cy="35"/>
            </a:xfrm>
            <a:prstGeom prst="rect">
              <a:avLst/>
            </a:prstGeom>
            <a:noFill/>
            <a:ln w="9525">
              <a:solidFill>
                <a:srgbClr val="800080"/>
              </a:solidFill>
              <a:miter lim="800000"/>
              <a:headEnd/>
              <a:tailEnd/>
            </a:ln>
          </p:spPr>
          <p:txBody>
            <a:bodyPr wrap="none" lIns="0" tIns="0" rIns="0" bIns="0" anchor="ctr">
              <a:spAutoFit/>
            </a:bodyPr>
            <a:lstStyle/>
            <a:p>
              <a:r>
                <a:rPr lang="en-US" sz="300" dirty="0">
                  <a:solidFill>
                    <a:srgbClr val="000000"/>
                  </a:solidFill>
                </a:rPr>
                <a:t>t</a:t>
              </a:r>
              <a:endParaRPr lang="en-US" dirty="0"/>
            </a:p>
          </p:txBody>
        </p:sp>
        <p:sp>
          <p:nvSpPr>
            <p:cNvPr id="114701" name="Rectangle 13"/>
            <p:cNvSpPr>
              <a:spLocks noChangeArrowheads="1"/>
            </p:cNvSpPr>
            <p:nvPr userDrawn="1"/>
          </p:nvSpPr>
          <p:spPr bwMode="auto">
            <a:xfrm rot="5400000">
              <a:off x="921" y="442"/>
              <a:ext cx="13" cy="35"/>
            </a:xfrm>
            <a:prstGeom prst="rect">
              <a:avLst/>
            </a:prstGeom>
            <a:noFill/>
            <a:ln w="9525">
              <a:solidFill>
                <a:srgbClr val="800080"/>
              </a:solidFill>
              <a:miter lim="800000"/>
              <a:headEnd/>
              <a:tailEnd/>
            </a:ln>
          </p:spPr>
          <p:txBody>
            <a:bodyPr wrap="none" lIns="0" tIns="0" rIns="0" bIns="0" anchor="ctr">
              <a:spAutoFit/>
            </a:bodyPr>
            <a:lstStyle/>
            <a:p>
              <a:r>
                <a:rPr lang="en-US" sz="300" dirty="0">
                  <a:solidFill>
                    <a:srgbClr val="000000"/>
                  </a:solidFill>
                </a:rPr>
                <a:t> </a:t>
              </a:r>
              <a:endParaRPr lang="en-US" dirty="0"/>
            </a:p>
          </p:txBody>
        </p:sp>
        <p:sp>
          <p:nvSpPr>
            <p:cNvPr id="114702" name="Line 14"/>
            <p:cNvSpPr>
              <a:spLocks noChangeShapeType="1"/>
            </p:cNvSpPr>
            <p:nvPr userDrawn="1"/>
          </p:nvSpPr>
          <p:spPr bwMode="auto">
            <a:xfrm>
              <a:off x="1012" y="644"/>
              <a:ext cx="1" cy="7"/>
            </a:xfrm>
            <a:prstGeom prst="line">
              <a:avLst/>
            </a:prstGeom>
            <a:noFill/>
            <a:ln w="1588">
              <a:solidFill>
                <a:srgbClr val="800080"/>
              </a:solidFill>
              <a:round/>
              <a:headEnd/>
              <a:tailEnd/>
            </a:ln>
          </p:spPr>
          <p:txBody>
            <a:bodyPr anchor="ctr"/>
            <a:lstStyle/>
            <a:p>
              <a:endParaRPr lang="en-US" dirty="0"/>
            </a:p>
          </p:txBody>
        </p:sp>
        <p:sp>
          <p:nvSpPr>
            <p:cNvPr id="114703" name="Line 15"/>
            <p:cNvSpPr>
              <a:spLocks noChangeShapeType="1"/>
            </p:cNvSpPr>
            <p:nvPr userDrawn="1"/>
          </p:nvSpPr>
          <p:spPr bwMode="auto">
            <a:xfrm>
              <a:off x="1105" y="644"/>
              <a:ext cx="1" cy="7"/>
            </a:xfrm>
            <a:prstGeom prst="line">
              <a:avLst/>
            </a:prstGeom>
            <a:noFill/>
            <a:ln w="1588">
              <a:solidFill>
                <a:srgbClr val="800080"/>
              </a:solidFill>
              <a:round/>
              <a:headEnd/>
              <a:tailEnd/>
            </a:ln>
          </p:spPr>
          <p:txBody>
            <a:bodyPr anchor="ctr"/>
            <a:lstStyle/>
            <a:p>
              <a:endParaRPr lang="en-US" dirty="0"/>
            </a:p>
          </p:txBody>
        </p:sp>
        <p:sp>
          <p:nvSpPr>
            <p:cNvPr id="114704" name="Line 16"/>
            <p:cNvSpPr>
              <a:spLocks noChangeShapeType="1"/>
            </p:cNvSpPr>
            <p:nvPr userDrawn="1"/>
          </p:nvSpPr>
          <p:spPr bwMode="auto">
            <a:xfrm>
              <a:off x="1198" y="644"/>
              <a:ext cx="0" cy="7"/>
            </a:xfrm>
            <a:prstGeom prst="line">
              <a:avLst/>
            </a:prstGeom>
            <a:noFill/>
            <a:ln w="1588">
              <a:solidFill>
                <a:srgbClr val="800080"/>
              </a:solidFill>
              <a:round/>
              <a:headEnd/>
              <a:tailEnd/>
            </a:ln>
          </p:spPr>
          <p:txBody>
            <a:bodyPr anchor="ctr"/>
            <a:lstStyle/>
            <a:p>
              <a:endParaRPr lang="en-US" dirty="0"/>
            </a:p>
          </p:txBody>
        </p:sp>
        <p:sp>
          <p:nvSpPr>
            <p:cNvPr id="114705" name="Line 17"/>
            <p:cNvSpPr>
              <a:spLocks noChangeShapeType="1"/>
            </p:cNvSpPr>
            <p:nvPr userDrawn="1"/>
          </p:nvSpPr>
          <p:spPr bwMode="auto">
            <a:xfrm>
              <a:off x="1291" y="644"/>
              <a:ext cx="0" cy="7"/>
            </a:xfrm>
            <a:prstGeom prst="line">
              <a:avLst/>
            </a:prstGeom>
            <a:noFill/>
            <a:ln w="1588">
              <a:solidFill>
                <a:srgbClr val="800080"/>
              </a:solidFill>
              <a:round/>
              <a:headEnd/>
              <a:tailEnd/>
            </a:ln>
          </p:spPr>
          <p:txBody>
            <a:bodyPr anchor="ctr"/>
            <a:lstStyle/>
            <a:p>
              <a:endParaRPr lang="en-US" dirty="0"/>
            </a:p>
          </p:txBody>
        </p:sp>
        <p:sp>
          <p:nvSpPr>
            <p:cNvPr id="114706" name="Line 18"/>
            <p:cNvSpPr>
              <a:spLocks noChangeShapeType="1"/>
            </p:cNvSpPr>
            <p:nvPr userDrawn="1"/>
          </p:nvSpPr>
          <p:spPr bwMode="auto">
            <a:xfrm>
              <a:off x="1384" y="644"/>
              <a:ext cx="0" cy="7"/>
            </a:xfrm>
            <a:prstGeom prst="line">
              <a:avLst/>
            </a:prstGeom>
            <a:noFill/>
            <a:ln w="1588">
              <a:solidFill>
                <a:srgbClr val="800080"/>
              </a:solidFill>
              <a:round/>
              <a:headEnd/>
              <a:tailEnd/>
            </a:ln>
          </p:spPr>
          <p:txBody>
            <a:bodyPr anchor="ctr"/>
            <a:lstStyle/>
            <a:p>
              <a:endParaRPr lang="en-US" dirty="0"/>
            </a:p>
          </p:txBody>
        </p:sp>
        <p:sp>
          <p:nvSpPr>
            <p:cNvPr id="114707" name="Line 19"/>
            <p:cNvSpPr>
              <a:spLocks noChangeShapeType="1"/>
            </p:cNvSpPr>
            <p:nvPr userDrawn="1"/>
          </p:nvSpPr>
          <p:spPr bwMode="auto">
            <a:xfrm>
              <a:off x="1477" y="644"/>
              <a:ext cx="0" cy="7"/>
            </a:xfrm>
            <a:prstGeom prst="line">
              <a:avLst/>
            </a:prstGeom>
            <a:noFill/>
            <a:ln w="1588">
              <a:solidFill>
                <a:srgbClr val="800080"/>
              </a:solidFill>
              <a:round/>
              <a:headEnd/>
              <a:tailEnd/>
            </a:ln>
          </p:spPr>
          <p:txBody>
            <a:bodyPr anchor="ctr"/>
            <a:lstStyle/>
            <a:p>
              <a:endParaRPr lang="en-US" dirty="0"/>
            </a:p>
          </p:txBody>
        </p:sp>
        <p:sp>
          <p:nvSpPr>
            <p:cNvPr id="114708" name="Line 20"/>
            <p:cNvSpPr>
              <a:spLocks noChangeShapeType="1"/>
            </p:cNvSpPr>
            <p:nvPr userDrawn="1"/>
          </p:nvSpPr>
          <p:spPr bwMode="auto">
            <a:xfrm>
              <a:off x="1569" y="644"/>
              <a:ext cx="1" cy="7"/>
            </a:xfrm>
            <a:prstGeom prst="line">
              <a:avLst/>
            </a:prstGeom>
            <a:noFill/>
            <a:ln w="1588">
              <a:solidFill>
                <a:srgbClr val="800080"/>
              </a:solidFill>
              <a:round/>
              <a:headEnd/>
              <a:tailEnd/>
            </a:ln>
          </p:spPr>
          <p:txBody>
            <a:bodyPr anchor="ctr"/>
            <a:lstStyle/>
            <a:p>
              <a:endParaRPr lang="en-US" dirty="0"/>
            </a:p>
          </p:txBody>
        </p:sp>
        <p:sp>
          <p:nvSpPr>
            <p:cNvPr id="114709" name="Line 21"/>
            <p:cNvSpPr>
              <a:spLocks noChangeShapeType="1"/>
            </p:cNvSpPr>
            <p:nvPr userDrawn="1"/>
          </p:nvSpPr>
          <p:spPr bwMode="auto">
            <a:xfrm>
              <a:off x="1012" y="644"/>
              <a:ext cx="557" cy="0"/>
            </a:xfrm>
            <a:prstGeom prst="line">
              <a:avLst/>
            </a:prstGeom>
            <a:noFill/>
            <a:ln w="1588">
              <a:solidFill>
                <a:srgbClr val="800080"/>
              </a:solidFill>
              <a:round/>
              <a:headEnd/>
              <a:tailEnd/>
            </a:ln>
          </p:spPr>
          <p:txBody>
            <a:bodyPr anchor="ctr"/>
            <a:lstStyle/>
            <a:p>
              <a:endParaRPr lang="en-US" dirty="0"/>
            </a:p>
          </p:txBody>
        </p:sp>
        <p:sp>
          <p:nvSpPr>
            <p:cNvPr id="114710" name="Rectangle 22"/>
            <p:cNvSpPr>
              <a:spLocks noChangeArrowheads="1"/>
            </p:cNvSpPr>
            <p:nvPr userDrawn="1"/>
          </p:nvSpPr>
          <p:spPr bwMode="auto">
            <a:xfrm>
              <a:off x="1001" y="665"/>
              <a:ext cx="27" cy="35"/>
            </a:xfrm>
            <a:prstGeom prst="rect">
              <a:avLst/>
            </a:prstGeom>
            <a:noFill/>
            <a:ln w="9525">
              <a:solidFill>
                <a:srgbClr val="800080"/>
              </a:solidFill>
              <a:miter lim="800000"/>
              <a:headEnd/>
              <a:tailEnd/>
            </a:ln>
          </p:spPr>
          <p:txBody>
            <a:bodyPr wrap="none" lIns="0" tIns="0" rIns="0" bIns="0" anchor="ctr">
              <a:spAutoFit/>
            </a:bodyPr>
            <a:lstStyle/>
            <a:p>
              <a:r>
                <a:rPr lang="en-US" sz="300" dirty="0">
                  <a:solidFill>
                    <a:srgbClr val="000000"/>
                  </a:solidFill>
                </a:rPr>
                <a:t>-3</a:t>
              </a:r>
              <a:endParaRPr lang="en-US" dirty="0"/>
            </a:p>
          </p:txBody>
        </p:sp>
        <p:sp>
          <p:nvSpPr>
            <p:cNvPr id="114711" name="Rectangle 23"/>
            <p:cNvSpPr>
              <a:spLocks noChangeArrowheads="1"/>
            </p:cNvSpPr>
            <p:nvPr userDrawn="1"/>
          </p:nvSpPr>
          <p:spPr bwMode="auto">
            <a:xfrm>
              <a:off x="1094" y="665"/>
              <a:ext cx="27" cy="35"/>
            </a:xfrm>
            <a:prstGeom prst="rect">
              <a:avLst/>
            </a:prstGeom>
            <a:noFill/>
            <a:ln w="9525">
              <a:solidFill>
                <a:srgbClr val="800080"/>
              </a:solidFill>
              <a:miter lim="800000"/>
              <a:headEnd/>
              <a:tailEnd/>
            </a:ln>
          </p:spPr>
          <p:txBody>
            <a:bodyPr wrap="none" lIns="0" tIns="0" rIns="0" bIns="0" anchor="ctr">
              <a:spAutoFit/>
            </a:bodyPr>
            <a:lstStyle/>
            <a:p>
              <a:r>
                <a:rPr lang="en-US" sz="300" dirty="0">
                  <a:solidFill>
                    <a:srgbClr val="000000"/>
                  </a:solidFill>
                </a:rPr>
                <a:t>-2</a:t>
              </a:r>
              <a:endParaRPr lang="en-US" dirty="0"/>
            </a:p>
          </p:txBody>
        </p:sp>
        <p:sp>
          <p:nvSpPr>
            <p:cNvPr id="114712" name="Rectangle 24"/>
            <p:cNvSpPr>
              <a:spLocks noChangeArrowheads="1"/>
            </p:cNvSpPr>
            <p:nvPr userDrawn="1"/>
          </p:nvSpPr>
          <p:spPr bwMode="auto">
            <a:xfrm>
              <a:off x="1187" y="665"/>
              <a:ext cx="27" cy="35"/>
            </a:xfrm>
            <a:prstGeom prst="rect">
              <a:avLst/>
            </a:prstGeom>
            <a:noFill/>
            <a:ln w="9525">
              <a:solidFill>
                <a:srgbClr val="800080"/>
              </a:solidFill>
              <a:miter lim="800000"/>
              <a:headEnd/>
              <a:tailEnd/>
            </a:ln>
          </p:spPr>
          <p:txBody>
            <a:bodyPr wrap="none" lIns="0" tIns="0" rIns="0" bIns="0" anchor="ctr">
              <a:spAutoFit/>
            </a:bodyPr>
            <a:lstStyle/>
            <a:p>
              <a:r>
                <a:rPr lang="en-US" sz="300" dirty="0">
                  <a:solidFill>
                    <a:srgbClr val="000000"/>
                  </a:solidFill>
                </a:rPr>
                <a:t>-1</a:t>
              </a:r>
              <a:endParaRPr lang="en-US" dirty="0"/>
            </a:p>
          </p:txBody>
        </p:sp>
        <p:sp>
          <p:nvSpPr>
            <p:cNvPr id="114713" name="Rectangle 25"/>
            <p:cNvSpPr>
              <a:spLocks noChangeArrowheads="1"/>
            </p:cNvSpPr>
            <p:nvPr userDrawn="1"/>
          </p:nvSpPr>
          <p:spPr bwMode="auto">
            <a:xfrm>
              <a:off x="1282" y="665"/>
              <a:ext cx="19" cy="35"/>
            </a:xfrm>
            <a:prstGeom prst="rect">
              <a:avLst/>
            </a:prstGeom>
            <a:noFill/>
            <a:ln w="9525">
              <a:solidFill>
                <a:srgbClr val="800080"/>
              </a:solidFill>
              <a:miter lim="800000"/>
              <a:headEnd/>
              <a:tailEnd/>
            </a:ln>
          </p:spPr>
          <p:txBody>
            <a:bodyPr wrap="none" lIns="0" tIns="0" rIns="0" bIns="0" anchor="ctr">
              <a:spAutoFit/>
            </a:bodyPr>
            <a:lstStyle/>
            <a:p>
              <a:r>
                <a:rPr lang="en-US" sz="300" dirty="0">
                  <a:solidFill>
                    <a:srgbClr val="000000"/>
                  </a:solidFill>
                </a:rPr>
                <a:t>0</a:t>
              </a:r>
              <a:endParaRPr lang="en-US" dirty="0"/>
            </a:p>
          </p:txBody>
        </p:sp>
        <p:sp>
          <p:nvSpPr>
            <p:cNvPr id="114714" name="Rectangle 26"/>
            <p:cNvSpPr>
              <a:spLocks noChangeArrowheads="1"/>
            </p:cNvSpPr>
            <p:nvPr userDrawn="1"/>
          </p:nvSpPr>
          <p:spPr bwMode="auto">
            <a:xfrm>
              <a:off x="1375" y="665"/>
              <a:ext cx="19" cy="35"/>
            </a:xfrm>
            <a:prstGeom prst="rect">
              <a:avLst/>
            </a:prstGeom>
            <a:noFill/>
            <a:ln w="9525">
              <a:solidFill>
                <a:srgbClr val="800080"/>
              </a:solidFill>
              <a:miter lim="800000"/>
              <a:headEnd/>
              <a:tailEnd/>
            </a:ln>
          </p:spPr>
          <p:txBody>
            <a:bodyPr wrap="none" lIns="0" tIns="0" rIns="0" bIns="0" anchor="ctr">
              <a:spAutoFit/>
            </a:bodyPr>
            <a:lstStyle/>
            <a:p>
              <a:r>
                <a:rPr lang="en-US" sz="300" dirty="0">
                  <a:solidFill>
                    <a:srgbClr val="000000"/>
                  </a:solidFill>
                </a:rPr>
                <a:t>1</a:t>
              </a:r>
              <a:endParaRPr lang="en-US" dirty="0"/>
            </a:p>
          </p:txBody>
        </p:sp>
        <p:sp>
          <p:nvSpPr>
            <p:cNvPr id="114715" name="Rectangle 27"/>
            <p:cNvSpPr>
              <a:spLocks noChangeArrowheads="1"/>
            </p:cNvSpPr>
            <p:nvPr userDrawn="1"/>
          </p:nvSpPr>
          <p:spPr bwMode="auto">
            <a:xfrm>
              <a:off x="1469" y="665"/>
              <a:ext cx="19" cy="35"/>
            </a:xfrm>
            <a:prstGeom prst="rect">
              <a:avLst/>
            </a:prstGeom>
            <a:noFill/>
            <a:ln w="9525">
              <a:solidFill>
                <a:srgbClr val="800080"/>
              </a:solidFill>
              <a:miter lim="800000"/>
              <a:headEnd/>
              <a:tailEnd/>
            </a:ln>
          </p:spPr>
          <p:txBody>
            <a:bodyPr wrap="none" lIns="0" tIns="0" rIns="0" bIns="0" anchor="ctr">
              <a:spAutoFit/>
            </a:bodyPr>
            <a:lstStyle/>
            <a:p>
              <a:r>
                <a:rPr lang="en-US" sz="300" dirty="0">
                  <a:solidFill>
                    <a:srgbClr val="000000"/>
                  </a:solidFill>
                </a:rPr>
                <a:t>2</a:t>
              </a:r>
              <a:endParaRPr lang="en-US" dirty="0"/>
            </a:p>
          </p:txBody>
        </p:sp>
        <p:sp>
          <p:nvSpPr>
            <p:cNvPr id="114716" name="Rectangle 28"/>
            <p:cNvSpPr>
              <a:spLocks noChangeArrowheads="1"/>
            </p:cNvSpPr>
            <p:nvPr userDrawn="1"/>
          </p:nvSpPr>
          <p:spPr bwMode="auto">
            <a:xfrm>
              <a:off x="1561" y="665"/>
              <a:ext cx="19" cy="35"/>
            </a:xfrm>
            <a:prstGeom prst="rect">
              <a:avLst/>
            </a:prstGeom>
            <a:noFill/>
            <a:ln w="9525">
              <a:solidFill>
                <a:srgbClr val="800080"/>
              </a:solidFill>
              <a:miter lim="800000"/>
              <a:headEnd/>
              <a:tailEnd/>
            </a:ln>
          </p:spPr>
          <p:txBody>
            <a:bodyPr wrap="none" lIns="0" tIns="0" rIns="0" bIns="0" anchor="ctr">
              <a:spAutoFit/>
            </a:bodyPr>
            <a:lstStyle/>
            <a:p>
              <a:r>
                <a:rPr lang="en-US" sz="300" dirty="0">
                  <a:solidFill>
                    <a:srgbClr val="000000"/>
                  </a:solidFill>
                </a:rPr>
                <a:t>3</a:t>
              </a:r>
              <a:endParaRPr lang="en-US" dirty="0"/>
            </a:p>
          </p:txBody>
        </p:sp>
        <p:sp>
          <p:nvSpPr>
            <p:cNvPr id="114717" name="Line 29"/>
            <p:cNvSpPr>
              <a:spLocks noChangeShapeType="1"/>
            </p:cNvSpPr>
            <p:nvPr userDrawn="1"/>
          </p:nvSpPr>
          <p:spPr bwMode="auto">
            <a:xfrm flipH="1">
              <a:off x="983" y="640"/>
              <a:ext cx="7" cy="1"/>
            </a:xfrm>
            <a:prstGeom prst="line">
              <a:avLst/>
            </a:prstGeom>
            <a:noFill/>
            <a:ln w="1588">
              <a:solidFill>
                <a:srgbClr val="800080"/>
              </a:solidFill>
              <a:round/>
              <a:headEnd/>
              <a:tailEnd/>
            </a:ln>
          </p:spPr>
          <p:txBody>
            <a:bodyPr anchor="ctr"/>
            <a:lstStyle/>
            <a:p>
              <a:endParaRPr lang="en-US" dirty="0"/>
            </a:p>
          </p:txBody>
        </p:sp>
        <p:sp>
          <p:nvSpPr>
            <p:cNvPr id="114718" name="Line 30"/>
            <p:cNvSpPr>
              <a:spLocks noChangeShapeType="1"/>
            </p:cNvSpPr>
            <p:nvPr userDrawn="1"/>
          </p:nvSpPr>
          <p:spPr bwMode="auto">
            <a:xfrm flipH="1">
              <a:off x="983" y="549"/>
              <a:ext cx="7" cy="1"/>
            </a:xfrm>
            <a:prstGeom prst="line">
              <a:avLst/>
            </a:prstGeom>
            <a:noFill/>
            <a:ln w="1588">
              <a:solidFill>
                <a:srgbClr val="800080"/>
              </a:solidFill>
              <a:round/>
              <a:headEnd/>
              <a:tailEnd/>
            </a:ln>
          </p:spPr>
          <p:txBody>
            <a:bodyPr anchor="ctr"/>
            <a:lstStyle/>
            <a:p>
              <a:endParaRPr lang="en-US" dirty="0"/>
            </a:p>
          </p:txBody>
        </p:sp>
        <p:sp>
          <p:nvSpPr>
            <p:cNvPr id="114719" name="Line 31"/>
            <p:cNvSpPr>
              <a:spLocks noChangeShapeType="1"/>
            </p:cNvSpPr>
            <p:nvPr userDrawn="1"/>
          </p:nvSpPr>
          <p:spPr bwMode="auto">
            <a:xfrm flipH="1">
              <a:off x="983" y="457"/>
              <a:ext cx="7" cy="1"/>
            </a:xfrm>
            <a:prstGeom prst="line">
              <a:avLst/>
            </a:prstGeom>
            <a:noFill/>
            <a:ln w="1588">
              <a:solidFill>
                <a:srgbClr val="800080"/>
              </a:solidFill>
              <a:round/>
              <a:headEnd/>
              <a:tailEnd/>
            </a:ln>
          </p:spPr>
          <p:txBody>
            <a:bodyPr anchor="ctr"/>
            <a:lstStyle/>
            <a:p>
              <a:endParaRPr lang="en-US" dirty="0"/>
            </a:p>
          </p:txBody>
        </p:sp>
        <p:sp>
          <p:nvSpPr>
            <p:cNvPr id="114720" name="Line 32"/>
            <p:cNvSpPr>
              <a:spLocks noChangeShapeType="1"/>
            </p:cNvSpPr>
            <p:nvPr userDrawn="1"/>
          </p:nvSpPr>
          <p:spPr bwMode="auto">
            <a:xfrm flipH="1">
              <a:off x="983" y="365"/>
              <a:ext cx="7" cy="1"/>
            </a:xfrm>
            <a:prstGeom prst="line">
              <a:avLst/>
            </a:prstGeom>
            <a:noFill/>
            <a:ln w="1588">
              <a:solidFill>
                <a:srgbClr val="800080"/>
              </a:solidFill>
              <a:round/>
              <a:headEnd/>
              <a:tailEnd/>
            </a:ln>
          </p:spPr>
          <p:txBody>
            <a:bodyPr anchor="ctr"/>
            <a:lstStyle/>
            <a:p>
              <a:endParaRPr lang="en-US" dirty="0"/>
            </a:p>
          </p:txBody>
        </p:sp>
        <p:sp>
          <p:nvSpPr>
            <p:cNvPr id="114721" name="Line 33"/>
            <p:cNvSpPr>
              <a:spLocks noChangeShapeType="1"/>
            </p:cNvSpPr>
            <p:nvPr userDrawn="1"/>
          </p:nvSpPr>
          <p:spPr bwMode="auto">
            <a:xfrm flipH="1">
              <a:off x="983" y="274"/>
              <a:ext cx="7" cy="1"/>
            </a:xfrm>
            <a:prstGeom prst="line">
              <a:avLst/>
            </a:prstGeom>
            <a:noFill/>
            <a:ln w="1588">
              <a:solidFill>
                <a:srgbClr val="800080"/>
              </a:solidFill>
              <a:round/>
              <a:headEnd/>
              <a:tailEnd/>
            </a:ln>
          </p:spPr>
          <p:txBody>
            <a:bodyPr anchor="ctr"/>
            <a:lstStyle/>
            <a:p>
              <a:endParaRPr lang="en-US" dirty="0"/>
            </a:p>
          </p:txBody>
        </p:sp>
        <p:sp>
          <p:nvSpPr>
            <p:cNvPr id="114722" name="Line 34"/>
            <p:cNvSpPr>
              <a:spLocks noChangeShapeType="1"/>
            </p:cNvSpPr>
            <p:nvPr userDrawn="1"/>
          </p:nvSpPr>
          <p:spPr bwMode="auto">
            <a:xfrm flipV="1">
              <a:off x="990" y="274"/>
              <a:ext cx="0" cy="366"/>
            </a:xfrm>
            <a:prstGeom prst="line">
              <a:avLst/>
            </a:prstGeom>
            <a:noFill/>
            <a:ln w="1588">
              <a:solidFill>
                <a:srgbClr val="800080"/>
              </a:solidFill>
              <a:round/>
              <a:headEnd/>
              <a:tailEnd/>
            </a:ln>
          </p:spPr>
          <p:txBody>
            <a:bodyPr anchor="ctr"/>
            <a:lstStyle/>
            <a:p>
              <a:endParaRPr lang="en-US" dirty="0"/>
            </a:p>
          </p:txBody>
        </p:sp>
        <p:sp>
          <p:nvSpPr>
            <p:cNvPr id="114723" name="Rectangle 35"/>
            <p:cNvSpPr>
              <a:spLocks noChangeArrowheads="1"/>
            </p:cNvSpPr>
            <p:nvPr userDrawn="1"/>
          </p:nvSpPr>
          <p:spPr bwMode="auto">
            <a:xfrm rot="5400000">
              <a:off x="946" y="626"/>
              <a:ext cx="39" cy="35"/>
            </a:xfrm>
            <a:prstGeom prst="rect">
              <a:avLst/>
            </a:prstGeom>
            <a:noFill/>
            <a:ln w="9525">
              <a:solidFill>
                <a:srgbClr val="800080"/>
              </a:solidFill>
              <a:miter lim="800000"/>
              <a:headEnd/>
              <a:tailEnd/>
            </a:ln>
          </p:spPr>
          <p:txBody>
            <a:bodyPr wrap="none" lIns="0" tIns="0" rIns="0" bIns="0" anchor="ctr">
              <a:spAutoFit/>
            </a:bodyPr>
            <a:lstStyle/>
            <a:p>
              <a:r>
                <a:rPr lang="en-US" sz="300" dirty="0">
                  <a:solidFill>
                    <a:srgbClr val="000000"/>
                  </a:solidFill>
                </a:rPr>
                <a:t>0.0</a:t>
              </a:r>
              <a:endParaRPr lang="en-US" dirty="0"/>
            </a:p>
          </p:txBody>
        </p:sp>
        <p:sp>
          <p:nvSpPr>
            <p:cNvPr id="114724" name="Rectangle 36"/>
            <p:cNvSpPr>
              <a:spLocks noChangeArrowheads="1"/>
            </p:cNvSpPr>
            <p:nvPr userDrawn="1"/>
          </p:nvSpPr>
          <p:spPr bwMode="auto">
            <a:xfrm rot="5400000">
              <a:off x="946" y="538"/>
              <a:ext cx="39" cy="35"/>
            </a:xfrm>
            <a:prstGeom prst="rect">
              <a:avLst/>
            </a:prstGeom>
            <a:noFill/>
            <a:ln w="9525">
              <a:solidFill>
                <a:srgbClr val="800080"/>
              </a:solidFill>
              <a:miter lim="800000"/>
              <a:headEnd/>
              <a:tailEnd/>
            </a:ln>
          </p:spPr>
          <p:txBody>
            <a:bodyPr wrap="none" lIns="0" tIns="0" rIns="0" bIns="0" anchor="ctr">
              <a:spAutoFit/>
            </a:bodyPr>
            <a:lstStyle/>
            <a:p>
              <a:r>
                <a:rPr lang="en-US" sz="300" dirty="0">
                  <a:solidFill>
                    <a:srgbClr val="000000"/>
                  </a:solidFill>
                </a:rPr>
                <a:t>0.1</a:t>
              </a:r>
              <a:endParaRPr lang="en-US" dirty="0"/>
            </a:p>
          </p:txBody>
        </p:sp>
        <p:sp>
          <p:nvSpPr>
            <p:cNvPr id="114725" name="Rectangle 37"/>
            <p:cNvSpPr>
              <a:spLocks noChangeArrowheads="1"/>
            </p:cNvSpPr>
            <p:nvPr userDrawn="1"/>
          </p:nvSpPr>
          <p:spPr bwMode="auto">
            <a:xfrm rot="5400000">
              <a:off x="946" y="446"/>
              <a:ext cx="39" cy="35"/>
            </a:xfrm>
            <a:prstGeom prst="rect">
              <a:avLst/>
            </a:prstGeom>
            <a:noFill/>
            <a:ln w="9525">
              <a:solidFill>
                <a:srgbClr val="800080"/>
              </a:solidFill>
              <a:miter lim="800000"/>
              <a:headEnd/>
              <a:tailEnd/>
            </a:ln>
          </p:spPr>
          <p:txBody>
            <a:bodyPr wrap="none" lIns="0" tIns="0" rIns="0" bIns="0" anchor="ctr">
              <a:spAutoFit/>
            </a:bodyPr>
            <a:lstStyle/>
            <a:p>
              <a:r>
                <a:rPr lang="en-US" sz="300" dirty="0">
                  <a:solidFill>
                    <a:srgbClr val="000000"/>
                  </a:solidFill>
                </a:rPr>
                <a:t>0.2</a:t>
              </a:r>
              <a:endParaRPr lang="en-US" dirty="0"/>
            </a:p>
          </p:txBody>
        </p:sp>
        <p:sp>
          <p:nvSpPr>
            <p:cNvPr id="114726" name="Rectangle 38"/>
            <p:cNvSpPr>
              <a:spLocks noChangeArrowheads="1"/>
            </p:cNvSpPr>
            <p:nvPr userDrawn="1"/>
          </p:nvSpPr>
          <p:spPr bwMode="auto">
            <a:xfrm rot="5400000">
              <a:off x="946" y="355"/>
              <a:ext cx="39" cy="35"/>
            </a:xfrm>
            <a:prstGeom prst="rect">
              <a:avLst/>
            </a:prstGeom>
            <a:noFill/>
            <a:ln w="9525">
              <a:solidFill>
                <a:srgbClr val="800080"/>
              </a:solidFill>
              <a:miter lim="800000"/>
              <a:headEnd/>
              <a:tailEnd/>
            </a:ln>
          </p:spPr>
          <p:txBody>
            <a:bodyPr wrap="none" lIns="0" tIns="0" rIns="0" bIns="0" anchor="ctr">
              <a:spAutoFit/>
            </a:bodyPr>
            <a:lstStyle/>
            <a:p>
              <a:r>
                <a:rPr lang="en-US" sz="300" dirty="0">
                  <a:solidFill>
                    <a:srgbClr val="000000"/>
                  </a:solidFill>
                </a:rPr>
                <a:t>0.3</a:t>
              </a:r>
              <a:endParaRPr lang="en-US" dirty="0"/>
            </a:p>
          </p:txBody>
        </p:sp>
        <p:sp>
          <p:nvSpPr>
            <p:cNvPr id="114727" name="Rectangle 39"/>
            <p:cNvSpPr>
              <a:spLocks noChangeArrowheads="1"/>
            </p:cNvSpPr>
            <p:nvPr userDrawn="1"/>
          </p:nvSpPr>
          <p:spPr bwMode="auto">
            <a:xfrm rot="5400000">
              <a:off x="946" y="262"/>
              <a:ext cx="39" cy="35"/>
            </a:xfrm>
            <a:prstGeom prst="rect">
              <a:avLst/>
            </a:prstGeom>
            <a:noFill/>
            <a:ln w="9525">
              <a:solidFill>
                <a:srgbClr val="800080"/>
              </a:solidFill>
              <a:miter lim="800000"/>
              <a:headEnd/>
              <a:tailEnd/>
            </a:ln>
          </p:spPr>
          <p:txBody>
            <a:bodyPr wrap="none" lIns="0" tIns="0" rIns="0" bIns="0" anchor="ctr">
              <a:spAutoFit/>
            </a:bodyPr>
            <a:lstStyle/>
            <a:p>
              <a:r>
                <a:rPr lang="en-US" sz="300" dirty="0">
                  <a:solidFill>
                    <a:srgbClr val="000000"/>
                  </a:solidFill>
                </a:rPr>
                <a:t>0.4</a:t>
              </a:r>
              <a:endParaRPr lang="en-US" dirty="0"/>
            </a:p>
          </p:txBody>
        </p:sp>
        <p:sp>
          <p:nvSpPr>
            <p:cNvPr id="114728" name="Rectangle 40"/>
            <p:cNvSpPr>
              <a:spLocks noChangeArrowheads="1"/>
            </p:cNvSpPr>
            <p:nvPr userDrawn="1"/>
          </p:nvSpPr>
          <p:spPr bwMode="auto">
            <a:xfrm>
              <a:off x="990" y="270"/>
              <a:ext cx="602" cy="374"/>
            </a:xfrm>
            <a:prstGeom prst="rect">
              <a:avLst/>
            </a:prstGeom>
            <a:noFill/>
            <a:ln w="1588">
              <a:solidFill>
                <a:srgbClr val="800080"/>
              </a:solidFill>
              <a:miter lim="800000"/>
              <a:headEnd/>
              <a:tailEnd/>
            </a:ln>
          </p:spPr>
          <p:txBody>
            <a:bodyPr anchor="ctr"/>
            <a:lstStyle/>
            <a:p>
              <a:endParaRPr lang="en-US" dirty="0"/>
            </a:p>
          </p:txBody>
        </p:sp>
        <p:sp>
          <p:nvSpPr>
            <p:cNvPr id="114729" name="Rectangle 41"/>
            <p:cNvSpPr>
              <a:spLocks noChangeArrowheads="1"/>
            </p:cNvSpPr>
            <p:nvPr userDrawn="1"/>
          </p:nvSpPr>
          <p:spPr bwMode="auto">
            <a:xfrm>
              <a:off x="1056" y="192"/>
              <a:ext cx="474" cy="44"/>
            </a:xfrm>
            <a:prstGeom prst="rect">
              <a:avLst/>
            </a:prstGeom>
            <a:noFill/>
            <a:ln w="9525">
              <a:solidFill>
                <a:srgbClr val="800080"/>
              </a:solidFill>
              <a:miter lim="800000"/>
              <a:headEnd/>
              <a:tailEnd/>
            </a:ln>
          </p:spPr>
          <p:txBody>
            <a:bodyPr lIns="0" tIns="0" rIns="0" bIns="0" anchor="ctr">
              <a:spAutoFit/>
            </a:bodyPr>
            <a:lstStyle/>
            <a:p>
              <a:r>
                <a:rPr lang="en-US" sz="400" dirty="0">
                  <a:solidFill>
                    <a:srgbClr val="000000"/>
                  </a:solidFill>
                </a:rPr>
                <a:t>Density of Student's t with 10 d.f.</a:t>
              </a:r>
              <a:endParaRPr lang="en-US" dirty="0"/>
            </a:p>
          </p:txBody>
        </p:sp>
      </p:grpSp>
      <p:grpSp>
        <p:nvGrpSpPr>
          <p:cNvPr id="3" name="Group 42"/>
          <p:cNvGrpSpPr>
            <a:grpSpLocks noChangeAspect="1"/>
          </p:cNvGrpSpPr>
          <p:nvPr userDrawn="1"/>
        </p:nvGrpSpPr>
        <p:grpSpPr bwMode="auto">
          <a:xfrm>
            <a:off x="1831975" y="381000"/>
            <a:ext cx="1169988" cy="893763"/>
            <a:chOff x="3456" y="144"/>
            <a:chExt cx="1209" cy="921"/>
          </a:xfrm>
        </p:grpSpPr>
        <p:sp>
          <p:nvSpPr>
            <p:cNvPr id="114731" name="AutoShape 43"/>
            <p:cNvSpPr>
              <a:spLocks noChangeAspect="1" noChangeArrowheads="1" noTextEdit="1"/>
            </p:cNvSpPr>
            <p:nvPr/>
          </p:nvSpPr>
          <p:spPr bwMode="auto">
            <a:xfrm>
              <a:off x="3456" y="144"/>
              <a:ext cx="1209" cy="921"/>
            </a:xfrm>
            <a:prstGeom prst="rect">
              <a:avLst/>
            </a:prstGeom>
            <a:solidFill>
              <a:srgbClr val="FFEBD7">
                <a:alpha val="0"/>
              </a:srgbClr>
            </a:solidFill>
            <a:ln w="9525" algn="ctr">
              <a:solidFill>
                <a:srgbClr val="008000"/>
              </a:solidFill>
              <a:miter lim="800000"/>
              <a:headEnd/>
              <a:tailEnd/>
            </a:ln>
          </p:spPr>
          <p:txBody>
            <a:bodyPr/>
            <a:lstStyle/>
            <a:p>
              <a:endParaRPr lang="en-US" dirty="0"/>
            </a:p>
          </p:txBody>
        </p:sp>
        <p:sp>
          <p:nvSpPr>
            <p:cNvPr id="114732" name="Freeform 44"/>
            <p:cNvSpPr>
              <a:spLocks/>
            </p:cNvSpPr>
            <p:nvPr/>
          </p:nvSpPr>
          <p:spPr bwMode="auto">
            <a:xfrm>
              <a:off x="3625" y="285"/>
              <a:ext cx="935" cy="594"/>
            </a:xfrm>
            <a:custGeom>
              <a:avLst/>
              <a:gdLst/>
              <a:ahLst/>
              <a:cxnLst>
                <a:cxn ang="0">
                  <a:pos x="127" y="1682"/>
                </a:cxn>
                <a:cxn ang="0">
                  <a:pos x="258" y="2617"/>
                </a:cxn>
                <a:cxn ang="0">
                  <a:pos x="390" y="3213"/>
                </a:cxn>
                <a:cxn ang="0">
                  <a:pos x="522" y="3632"/>
                </a:cxn>
                <a:cxn ang="0">
                  <a:pos x="654" y="3944"/>
                </a:cxn>
                <a:cxn ang="0">
                  <a:pos x="786" y="4183"/>
                </a:cxn>
                <a:cxn ang="0">
                  <a:pos x="917" y="4373"/>
                </a:cxn>
                <a:cxn ang="0">
                  <a:pos x="1050" y="4526"/>
                </a:cxn>
                <a:cxn ang="0">
                  <a:pos x="1181" y="4650"/>
                </a:cxn>
                <a:cxn ang="0">
                  <a:pos x="1313" y="4753"/>
                </a:cxn>
                <a:cxn ang="0">
                  <a:pos x="1445" y="4838"/>
                </a:cxn>
                <a:cxn ang="0">
                  <a:pos x="1576" y="4910"/>
                </a:cxn>
                <a:cxn ang="0">
                  <a:pos x="1709" y="4971"/>
                </a:cxn>
                <a:cxn ang="0">
                  <a:pos x="1841" y="5021"/>
                </a:cxn>
                <a:cxn ang="0">
                  <a:pos x="1972" y="5065"/>
                </a:cxn>
                <a:cxn ang="0">
                  <a:pos x="2104" y="5102"/>
                </a:cxn>
                <a:cxn ang="0">
                  <a:pos x="2235" y="5133"/>
                </a:cxn>
                <a:cxn ang="0">
                  <a:pos x="2368" y="5160"/>
                </a:cxn>
                <a:cxn ang="0">
                  <a:pos x="2500" y="5184"/>
                </a:cxn>
                <a:cxn ang="0">
                  <a:pos x="2631" y="5205"/>
                </a:cxn>
                <a:cxn ang="0">
                  <a:pos x="2763" y="5221"/>
                </a:cxn>
                <a:cxn ang="0">
                  <a:pos x="2896" y="5237"/>
                </a:cxn>
                <a:cxn ang="0">
                  <a:pos x="3027" y="5250"/>
                </a:cxn>
                <a:cxn ang="0">
                  <a:pos x="3159" y="5262"/>
                </a:cxn>
                <a:cxn ang="0">
                  <a:pos x="3290" y="5271"/>
                </a:cxn>
                <a:cxn ang="0">
                  <a:pos x="3422" y="5279"/>
                </a:cxn>
                <a:cxn ang="0">
                  <a:pos x="3555" y="5288"/>
                </a:cxn>
                <a:cxn ang="0">
                  <a:pos x="3686" y="5294"/>
                </a:cxn>
                <a:cxn ang="0">
                  <a:pos x="3818" y="5299"/>
                </a:cxn>
                <a:cxn ang="0">
                  <a:pos x="3949" y="5304"/>
                </a:cxn>
                <a:cxn ang="0">
                  <a:pos x="4082" y="5308"/>
                </a:cxn>
                <a:cxn ang="0">
                  <a:pos x="4214" y="5313"/>
                </a:cxn>
                <a:cxn ang="0">
                  <a:pos x="4345" y="5316"/>
                </a:cxn>
                <a:cxn ang="0">
                  <a:pos x="4477" y="5319"/>
                </a:cxn>
                <a:cxn ang="0">
                  <a:pos x="4608" y="5321"/>
                </a:cxn>
                <a:cxn ang="0">
                  <a:pos x="4741" y="5323"/>
                </a:cxn>
                <a:cxn ang="0">
                  <a:pos x="4873" y="5325"/>
                </a:cxn>
                <a:cxn ang="0">
                  <a:pos x="5004" y="5327"/>
                </a:cxn>
                <a:cxn ang="0">
                  <a:pos x="5136" y="5328"/>
                </a:cxn>
                <a:cxn ang="0">
                  <a:pos x="5269" y="5330"/>
                </a:cxn>
                <a:cxn ang="0">
                  <a:pos x="5400" y="5331"/>
                </a:cxn>
                <a:cxn ang="0">
                  <a:pos x="5532" y="5332"/>
                </a:cxn>
                <a:cxn ang="0">
                  <a:pos x="5663" y="5333"/>
                </a:cxn>
                <a:cxn ang="0">
                  <a:pos x="5795" y="5333"/>
                </a:cxn>
                <a:cxn ang="0">
                  <a:pos x="5928" y="5334"/>
                </a:cxn>
                <a:cxn ang="0">
                  <a:pos x="6059" y="5335"/>
                </a:cxn>
                <a:cxn ang="0">
                  <a:pos x="6191" y="5335"/>
                </a:cxn>
                <a:cxn ang="0">
                  <a:pos x="6323" y="5336"/>
                </a:cxn>
                <a:cxn ang="0">
                  <a:pos x="6454" y="5336"/>
                </a:cxn>
                <a:cxn ang="0">
                  <a:pos x="6587" y="5336"/>
                </a:cxn>
                <a:cxn ang="0">
                  <a:pos x="6718" y="5337"/>
                </a:cxn>
                <a:cxn ang="0">
                  <a:pos x="6850" y="5337"/>
                </a:cxn>
                <a:cxn ang="0">
                  <a:pos x="6982" y="5337"/>
                </a:cxn>
                <a:cxn ang="0">
                  <a:pos x="7114" y="5338"/>
                </a:cxn>
                <a:cxn ang="0">
                  <a:pos x="7246" y="5338"/>
                </a:cxn>
                <a:cxn ang="0">
                  <a:pos x="7377" y="5338"/>
                </a:cxn>
                <a:cxn ang="0">
                  <a:pos x="7509" y="5338"/>
                </a:cxn>
                <a:cxn ang="0">
                  <a:pos x="7641" y="5338"/>
                </a:cxn>
                <a:cxn ang="0">
                  <a:pos x="7773" y="5338"/>
                </a:cxn>
                <a:cxn ang="0">
                  <a:pos x="7905" y="5338"/>
                </a:cxn>
                <a:cxn ang="0">
                  <a:pos x="8037" y="5338"/>
                </a:cxn>
                <a:cxn ang="0">
                  <a:pos x="8168" y="5340"/>
                </a:cxn>
                <a:cxn ang="0">
                  <a:pos x="8301" y="5340"/>
                </a:cxn>
              </a:cxnLst>
              <a:rect l="0" t="0" r="r" b="b"/>
              <a:pathLst>
                <a:path w="8421" h="5340">
                  <a:moveTo>
                    <a:pt x="0" y="0"/>
                  </a:moveTo>
                  <a:lnTo>
                    <a:pt x="6" y="111"/>
                  </a:lnTo>
                  <a:lnTo>
                    <a:pt x="12" y="217"/>
                  </a:lnTo>
                  <a:lnTo>
                    <a:pt x="18" y="317"/>
                  </a:lnTo>
                  <a:lnTo>
                    <a:pt x="23" y="415"/>
                  </a:lnTo>
                  <a:lnTo>
                    <a:pt x="29" y="508"/>
                  </a:lnTo>
                  <a:lnTo>
                    <a:pt x="35" y="597"/>
                  </a:lnTo>
                  <a:lnTo>
                    <a:pt x="41" y="683"/>
                  </a:lnTo>
                  <a:lnTo>
                    <a:pt x="47" y="766"/>
                  </a:lnTo>
                  <a:lnTo>
                    <a:pt x="52" y="846"/>
                  </a:lnTo>
                  <a:lnTo>
                    <a:pt x="58" y="924"/>
                  </a:lnTo>
                  <a:lnTo>
                    <a:pt x="63" y="998"/>
                  </a:lnTo>
                  <a:lnTo>
                    <a:pt x="70" y="1071"/>
                  </a:lnTo>
                  <a:lnTo>
                    <a:pt x="75" y="1140"/>
                  </a:lnTo>
                  <a:lnTo>
                    <a:pt x="81" y="1207"/>
                  </a:lnTo>
                  <a:lnTo>
                    <a:pt x="86" y="1274"/>
                  </a:lnTo>
                  <a:lnTo>
                    <a:pt x="92" y="1337"/>
                  </a:lnTo>
                  <a:lnTo>
                    <a:pt x="98" y="1399"/>
                  </a:lnTo>
                  <a:lnTo>
                    <a:pt x="104" y="1458"/>
                  </a:lnTo>
                  <a:lnTo>
                    <a:pt x="109" y="1517"/>
                  </a:lnTo>
                  <a:lnTo>
                    <a:pt x="115" y="1573"/>
                  </a:lnTo>
                  <a:lnTo>
                    <a:pt x="120" y="1628"/>
                  </a:lnTo>
                  <a:lnTo>
                    <a:pt x="127" y="1682"/>
                  </a:lnTo>
                  <a:lnTo>
                    <a:pt x="133" y="1734"/>
                  </a:lnTo>
                  <a:lnTo>
                    <a:pt x="138" y="1785"/>
                  </a:lnTo>
                  <a:lnTo>
                    <a:pt x="144" y="1834"/>
                  </a:lnTo>
                  <a:lnTo>
                    <a:pt x="149" y="1882"/>
                  </a:lnTo>
                  <a:lnTo>
                    <a:pt x="156" y="1930"/>
                  </a:lnTo>
                  <a:lnTo>
                    <a:pt x="161" y="1975"/>
                  </a:lnTo>
                  <a:lnTo>
                    <a:pt x="167" y="2020"/>
                  </a:lnTo>
                  <a:lnTo>
                    <a:pt x="172" y="2063"/>
                  </a:lnTo>
                  <a:lnTo>
                    <a:pt x="178" y="2107"/>
                  </a:lnTo>
                  <a:lnTo>
                    <a:pt x="184" y="2148"/>
                  </a:lnTo>
                  <a:lnTo>
                    <a:pt x="190" y="2189"/>
                  </a:lnTo>
                  <a:lnTo>
                    <a:pt x="195" y="2229"/>
                  </a:lnTo>
                  <a:lnTo>
                    <a:pt x="201" y="2268"/>
                  </a:lnTo>
                  <a:lnTo>
                    <a:pt x="206" y="2307"/>
                  </a:lnTo>
                  <a:lnTo>
                    <a:pt x="213" y="2344"/>
                  </a:lnTo>
                  <a:lnTo>
                    <a:pt x="219" y="2380"/>
                  </a:lnTo>
                  <a:lnTo>
                    <a:pt x="224" y="2417"/>
                  </a:lnTo>
                  <a:lnTo>
                    <a:pt x="230" y="2451"/>
                  </a:lnTo>
                  <a:lnTo>
                    <a:pt x="235" y="2486"/>
                  </a:lnTo>
                  <a:lnTo>
                    <a:pt x="242" y="2519"/>
                  </a:lnTo>
                  <a:lnTo>
                    <a:pt x="247" y="2552"/>
                  </a:lnTo>
                  <a:lnTo>
                    <a:pt x="253" y="2585"/>
                  </a:lnTo>
                  <a:lnTo>
                    <a:pt x="258" y="2617"/>
                  </a:lnTo>
                  <a:lnTo>
                    <a:pt x="264" y="2648"/>
                  </a:lnTo>
                  <a:lnTo>
                    <a:pt x="270" y="2679"/>
                  </a:lnTo>
                  <a:lnTo>
                    <a:pt x="276" y="2709"/>
                  </a:lnTo>
                  <a:lnTo>
                    <a:pt x="281" y="2739"/>
                  </a:lnTo>
                  <a:lnTo>
                    <a:pt x="287" y="2768"/>
                  </a:lnTo>
                  <a:lnTo>
                    <a:pt x="292" y="2796"/>
                  </a:lnTo>
                  <a:lnTo>
                    <a:pt x="299" y="2824"/>
                  </a:lnTo>
                  <a:lnTo>
                    <a:pt x="304" y="2852"/>
                  </a:lnTo>
                  <a:lnTo>
                    <a:pt x="310" y="2879"/>
                  </a:lnTo>
                  <a:lnTo>
                    <a:pt x="316" y="2905"/>
                  </a:lnTo>
                  <a:lnTo>
                    <a:pt x="321" y="2931"/>
                  </a:lnTo>
                  <a:lnTo>
                    <a:pt x="328" y="2956"/>
                  </a:lnTo>
                  <a:lnTo>
                    <a:pt x="333" y="2982"/>
                  </a:lnTo>
                  <a:lnTo>
                    <a:pt x="339" y="3007"/>
                  </a:lnTo>
                  <a:lnTo>
                    <a:pt x="344" y="3031"/>
                  </a:lnTo>
                  <a:lnTo>
                    <a:pt x="350" y="3055"/>
                  </a:lnTo>
                  <a:lnTo>
                    <a:pt x="356" y="3079"/>
                  </a:lnTo>
                  <a:lnTo>
                    <a:pt x="362" y="3103"/>
                  </a:lnTo>
                  <a:lnTo>
                    <a:pt x="367" y="3125"/>
                  </a:lnTo>
                  <a:lnTo>
                    <a:pt x="373" y="3147"/>
                  </a:lnTo>
                  <a:lnTo>
                    <a:pt x="378" y="3170"/>
                  </a:lnTo>
                  <a:lnTo>
                    <a:pt x="385" y="3192"/>
                  </a:lnTo>
                  <a:lnTo>
                    <a:pt x="390" y="3213"/>
                  </a:lnTo>
                  <a:lnTo>
                    <a:pt x="396" y="3234"/>
                  </a:lnTo>
                  <a:lnTo>
                    <a:pt x="402" y="3255"/>
                  </a:lnTo>
                  <a:lnTo>
                    <a:pt x="407" y="3276"/>
                  </a:lnTo>
                  <a:lnTo>
                    <a:pt x="414" y="3296"/>
                  </a:lnTo>
                  <a:lnTo>
                    <a:pt x="419" y="3316"/>
                  </a:lnTo>
                  <a:lnTo>
                    <a:pt x="425" y="3336"/>
                  </a:lnTo>
                  <a:lnTo>
                    <a:pt x="430" y="3355"/>
                  </a:lnTo>
                  <a:lnTo>
                    <a:pt x="436" y="3374"/>
                  </a:lnTo>
                  <a:lnTo>
                    <a:pt x="442" y="3394"/>
                  </a:lnTo>
                  <a:lnTo>
                    <a:pt x="448" y="3412"/>
                  </a:lnTo>
                  <a:lnTo>
                    <a:pt x="453" y="3430"/>
                  </a:lnTo>
                  <a:lnTo>
                    <a:pt x="459" y="3449"/>
                  </a:lnTo>
                  <a:lnTo>
                    <a:pt x="464" y="3466"/>
                  </a:lnTo>
                  <a:lnTo>
                    <a:pt x="471" y="3484"/>
                  </a:lnTo>
                  <a:lnTo>
                    <a:pt x="476" y="3501"/>
                  </a:lnTo>
                  <a:lnTo>
                    <a:pt x="482" y="3518"/>
                  </a:lnTo>
                  <a:lnTo>
                    <a:pt x="487" y="3536"/>
                  </a:lnTo>
                  <a:lnTo>
                    <a:pt x="493" y="3552"/>
                  </a:lnTo>
                  <a:lnTo>
                    <a:pt x="500" y="3569"/>
                  </a:lnTo>
                  <a:lnTo>
                    <a:pt x="505" y="3584"/>
                  </a:lnTo>
                  <a:lnTo>
                    <a:pt x="511" y="3601"/>
                  </a:lnTo>
                  <a:lnTo>
                    <a:pt x="516" y="3616"/>
                  </a:lnTo>
                  <a:lnTo>
                    <a:pt x="522" y="3632"/>
                  </a:lnTo>
                  <a:lnTo>
                    <a:pt x="528" y="3648"/>
                  </a:lnTo>
                  <a:lnTo>
                    <a:pt x="534" y="3663"/>
                  </a:lnTo>
                  <a:lnTo>
                    <a:pt x="539" y="3678"/>
                  </a:lnTo>
                  <a:lnTo>
                    <a:pt x="545" y="3693"/>
                  </a:lnTo>
                  <a:lnTo>
                    <a:pt x="550" y="3708"/>
                  </a:lnTo>
                  <a:lnTo>
                    <a:pt x="557" y="3722"/>
                  </a:lnTo>
                  <a:lnTo>
                    <a:pt x="562" y="3737"/>
                  </a:lnTo>
                  <a:lnTo>
                    <a:pt x="568" y="3750"/>
                  </a:lnTo>
                  <a:lnTo>
                    <a:pt x="573" y="3765"/>
                  </a:lnTo>
                  <a:lnTo>
                    <a:pt x="579" y="3778"/>
                  </a:lnTo>
                  <a:lnTo>
                    <a:pt x="585" y="3792"/>
                  </a:lnTo>
                  <a:lnTo>
                    <a:pt x="591" y="3805"/>
                  </a:lnTo>
                  <a:lnTo>
                    <a:pt x="597" y="3818"/>
                  </a:lnTo>
                  <a:lnTo>
                    <a:pt x="602" y="3832"/>
                  </a:lnTo>
                  <a:lnTo>
                    <a:pt x="608" y="3844"/>
                  </a:lnTo>
                  <a:lnTo>
                    <a:pt x="614" y="3858"/>
                  </a:lnTo>
                  <a:lnTo>
                    <a:pt x="620" y="3870"/>
                  </a:lnTo>
                  <a:lnTo>
                    <a:pt x="625" y="3883"/>
                  </a:lnTo>
                  <a:lnTo>
                    <a:pt x="631" y="3895"/>
                  </a:lnTo>
                  <a:lnTo>
                    <a:pt x="636" y="3908"/>
                  </a:lnTo>
                  <a:lnTo>
                    <a:pt x="643" y="3920"/>
                  </a:lnTo>
                  <a:lnTo>
                    <a:pt x="648" y="3931"/>
                  </a:lnTo>
                  <a:lnTo>
                    <a:pt x="654" y="3944"/>
                  </a:lnTo>
                  <a:lnTo>
                    <a:pt x="659" y="3955"/>
                  </a:lnTo>
                  <a:lnTo>
                    <a:pt x="665" y="3967"/>
                  </a:lnTo>
                  <a:lnTo>
                    <a:pt x="671" y="3978"/>
                  </a:lnTo>
                  <a:lnTo>
                    <a:pt x="677" y="3989"/>
                  </a:lnTo>
                  <a:lnTo>
                    <a:pt x="683" y="4001"/>
                  </a:lnTo>
                  <a:lnTo>
                    <a:pt x="688" y="4012"/>
                  </a:lnTo>
                  <a:lnTo>
                    <a:pt x="694" y="4023"/>
                  </a:lnTo>
                  <a:lnTo>
                    <a:pt x="700" y="4034"/>
                  </a:lnTo>
                  <a:lnTo>
                    <a:pt x="706" y="4044"/>
                  </a:lnTo>
                  <a:lnTo>
                    <a:pt x="711" y="4056"/>
                  </a:lnTo>
                  <a:lnTo>
                    <a:pt x="717" y="4066"/>
                  </a:lnTo>
                  <a:lnTo>
                    <a:pt x="722" y="4076"/>
                  </a:lnTo>
                  <a:lnTo>
                    <a:pt x="729" y="4087"/>
                  </a:lnTo>
                  <a:lnTo>
                    <a:pt x="734" y="4096"/>
                  </a:lnTo>
                  <a:lnTo>
                    <a:pt x="740" y="4107"/>
                  </a:lnTo>
                  <a:lnTo>
                    <a:pt x="745" y="4117"/>
                  </a:lnTo>
                  <a:lnTo>
                    <a:pt x="751" y="4126"/>
                  </a:lnTo>
                  <a:lnTo>
                    <a:pt x="757" y="4137"/>
                  </a:lnTo>
                  <a:lnTo>
                    <a:pt x="763" y="4146"/>
                  </a:lnTo>
                  <a:lnTo>
                    <a:pt x="768" y="4155"/>
                  </a:lnTo>
                  <a:lnTo>
                    <a:pt x="774" y="4165"/>
                  </a:lnTo>
                  <a:lnTo>
                    <a:pt x="780" y="4174"/>
                  </a:lnTo>
                  <a:lnTo>
                    <a:pt x="786" y="4183"/>
                  </a:lnTo>
                  <a:lnTo>
                    <a:pt x="792" y="4193"/>
                  </a:lnTo>
                  <a:lnTo>
                    <a:pt x="797" y="4202"/>
                  </a:lnTo>
                  <a:lnTo>
                    <a:pt x="803" y="4211"/>
                  </a:lnTo>
                  <a:lnTo>
                    <a:pt x="808" y="4219"/>
                  </a:lnTo>
                  <a:lnTo>
                    <a:pt x="815" y="4229"/>
                  </a:lnTo>
                  <a:lnTo>
                    <a:pt x="820" y="4237"/>
                  </a:lnTo>
                  <a:lnTo>
                    <a:pt x="826" y="4246"/>
                  </a:lnTo>
                  <a:lnTo>
                    <a:pt x="831" y="4255"/>
                  </a:lnTo>
                  <a:lnTo>
                    <a:pt x="837" y="4263"/>
                  </a:lnTo>
                  <a:lnTo>
                    <a:pt x="843" y="4271"/>
                  </a:lnTo>
                  <a:lnTo>
                    <a:pt x="849" y="4280"/>
                  </a:lnTo>
                  <a:lnTo>
                    <a:pt x="854" y="4288"/>
                  </a:lnTo>
                  <a:lnTo>
                    <a:pt x="860" y="4296"/>
                  </a:lnTo>
                  <a:lnTo>
                    <a:pt x="866" y="4304"/>
                  </a:lnTo>
                  <a:lnTo>
                    <a:pt x="872" y="4312"/>
                  </a:lnTo>
                  <a:lnTo>
                    <a:pt x="878" y="4320"/>
                  </a:lnTo>
                  <a:lnTo>
                    <a:pt x="883" y="4328"/>
                  </a:lnTo>
                  <a:lnTo>
                    <a:pt x="889" y="4336"/>
                  </a:lnTo>
                  <a:lnTo>
                    <a:pt x="894" y="4343"/>
                  </a:lnTo>
                  <a:lnTo>
                    <a:pt x="901" y="4351"/>
                  </a:lnTo>
                  <a:lnTo>
                    <a:pt x="906" y="4358"/>
                  </a:lnTo>
                  <a:lnTo>
                    <a:pt x="912" y="4366"/>
                  </a:lnTo>
                  <a:lnTo>
                    <a:pt x="917" y="4373"/>
                  </a:lnTo>
                  <a:lnTo>
                    <a:pt x="923" y="4380"/>
                  </a:lnTo>
                  <a:lnTo>
                    <a:pt x="929" y="4387"/>
                  </a:lnTo>
                  <a:lnTo>
                    <a:pt x="935" y="4395"/>
                  </a:lnTo>
                  <a:lnTo>
                    <a:pt x="940" y="4402"/>
                  </a:lnTo>
                  <a:lnTo>
                    <a:pt x="946" y="4409"/>
                  </a:lnTo>
                  <a:lnTo>
                    <a:pt x="951" y="4416"/>
                  </a:lnTo>
                  <a:lnTo>
                    <a:pt x="958" y="4424"/>
                  </a:lnTo>
                  <a:lnTo>
                    <a:pt x="964" y="4430"/>
                  </a:lnTo>
                  <a:lnTo>
                    <a:pt x="969" y="4437"/>
                  </a:lnTo>
                  <a:lnTo>
                    <a:pt x="975" y="4443"/>
                  </a:lnTo>
                  <a:lnTo>
                    <a:pt x="980" y="4451"/>
                  </a:lnTo>
                  <a:lnTo>
                    <a:pt x="987" y="4457"/>
                  </a:lnTo>
                  <a:lnTo>
                    <a:pt x="992" y="4463"/>
                  </a:lnTo>
                  <a:lnTo>
                    <a:pt x="998" y="4470"/>
                  </a:lnTo>
                  <a:lnTo>
                    <a:pt x="1003" y="4476"/>
                  </a:lnTo>
                  <a:lnTo>
                    <a:pt x="1009" y="4483"/>
                  </a:lnTo>
                  <a:lnTo>
                    <a:pt x="1015" y="4489"/>
                  </a:lnTo>
                  <a:lnTo>
                    <a:pt x="1021" y="4495"/>
                  </a:lnTo>
                  <a:lnTo>
                    <a:pt x="1026" y="4501"/>
                  </a:lnTo>
                  <a:lnTo>
                    <a:pt x="1032" y="4508"/>
                  </a:lnTo>
                  <a:lnTo>
                    <a:pt x="1037" y="4514"/>
                  </a:lnTo>
                  <a:lnTo>
                    <a:pt x="1044" y="4520"/>
                  </a:lnTo>
                  <a:lnTo>
                    <a:pt x="1050" y="4526"/>
                  </a:lnTo>
                  <a:lnTo>
                    <a:pt x="1055" y="4531"/>
                  </a:lnTo>
                  <a:lnTo>
                    <a:pt x="1061" y="4538"/>
                  </a:lnTo>
                  <a:lnTo>
                    <a:pt x="1066" y="4544"/>
                  </a:lnTo>
                  <a:lnTo>
                    <a:pt x="1073" y="4549"/>
                  </a:lnTo>
                  <a:lnTo>
                    <a:pt x="1078" y="4555"/>
                  </a:lnTo>
                  <a:lnTo>
                    <a:pt x="1084" y="4560"/>
                  </a:lnTo>
                  <a:lnTo>
                    <a:pt x="1089" y="4567"/>
                  </a:lnTo>
                  <a:lnTo>
                    <a:pt x="1095" y="4572"/>
                  </a:lnTo>
                  <a:lnTo>
                    <a:pt x="1101" y="4578"/>
                  </a:lnTo>
                  <a:lnTo>
                    <a:pt x="1107" y="4583"/>
                  </a:lnTo>
                  <a:lnTo>
                    <a:pt x="1112" y="4588"/>
                  </a:lnTo>
                  <a:lnTo>
                    <a:pt x="1118" y="4594"/>
                  </a:lnTo>
                  <a:lnTo>
                    <a:pt x="1123" y="4599"/>
                  </a:lnTo>
                  <a:lnTo>
                    <a:pt x="1130" y="4605"/>
                  </a:lnTo>
                  <a:lnTo>
                    <a:pt x="1135" y="4610"/>
                  </a:lnTo>
                  <a:lnTo>
                    <a:pt x="1141" y="4615"/>
                  </a:lnTo>
                  <a:lnTo>
                    <a:pt x="1147" y="4620"/>
                  </a:lnTo>
                  <a:lnTo>
                    <a:pt x="1152" y="4626"/>
                  </a:lnTo>
                  <a:lnTo>
                    <a:pt x="1159" y="4631"/>
                  </a:lnTo>
                  <a:lnTo>
                    <a:pt x="1164" y="4635"/>
                  </a:lnTo>
                  <a:lnTo>
                    <a:pt x="1170" y="4640"/>
                  </a:lnTo>
                  <a:lnTo>
                    <a:pt x="1175" y="4645"/>
                  </a:lnTo>
                  <a:lnTo>
                    <a:pt x="1181" y="4650"/>
                  </a:lnTo>
                  <a:lnTo>
                    <a:pt x="1187" y="4656"/>
                  </a:lnTo>
                  <a:lnTo>
                    <a:pt x="1193" y="4660"/>
                  </a:lnTo>
                  <a:lnTo>
                    <a:pt x="1198" y="4665"/>
                  </a:lnTo>
                  <a:lnTo>
                    <a:pt x="1204" y="4669"/>
                  </a:lnTo>
                  <a:lnTo>
                    <a:pt x="1209" y="4674"/>
                  </a:lnTo>
                  <a:lnTo>
                    <a:pt x="1216" y="4680"/>
                  </a:lnTo>
                  <a:lnTo>
                    <a:pt x="1221" y="4684"/>
                  </a:lnTo>
                  <a:lnTo>
                    <a:pt x="1227" y="4688"/>
                  </a:lnTo>
                  <a:lnTo>
                    <a:pt x="1233" y="4693"/>
                  </a:lnTo>
                  <a:lnTo>
                    <a:pt x="1238" y="4697"/>
                  </a:lnTo>
                  <a:lnTo>
                    <a:pt x="1245" y="4702"/>
                  </a:lnTo>
                  <a:lnTo>
                    <a:pt x="1250" y="4706"/>
                  </a:lnTo>
                  <a:lnTo>
                    <a:pt x="1256" y="4711"/>
                  </a:lnTo>
                  <a:lnTo>
                    <a:pt x="1261" y="4715"/>
                  </a:lnTo>
                  <a:lnTo>
                    <a:pt x="1267" y="4720"/>
                  </a:lnTo>
                  <a:lnTo>
                    <a:pt x="1273" y="4724"/>
                  </a:lnTo>
                  <a:lnTo>
                    <a:pt x="1279" y="4728"/>
                  </a:lnTo>
                  <a:lnTo>
                    <a:pt x="1284" y="4732"/>
                  </a:lnTo>
                  <a:lnTo>
                    <a:pt x="1290" y="4736"/>
                  </a:lnTo>
                  <a:lnTo>
                    <a:pt x="1295" y="4741"/>
                  </a:lnTo>
                  <a:lnTo>
                    <a:pt x="1302" y="4745"/>
                  </a:lnTo>
                  <a:lnTo>
                    <a:pt x="1307" y="4749"/>
                  </a:lnTo>
                  <a:lnTo>
                    <a:pt x="1313" y="4753"/>
                  </a:lnTo>
                  <a:lnTo>
                    <a:pt x="1318" y="4757"/>
                  </a:lnTo>
                  <a:lnTo>
                    <a:pt x="1324" y="4761"/>
                  </a:lnTo>
                  <a:lnTo>
                    <a:pt x="1331" y="4766"/>
                  </a:lnTo>
                  <a:lnTo>
                    <a:pt x="1336" y="4769"/>
                  </a:lnTo>
                  <a:lnTo>
                    <a:pt x="1342" y="4773"/>
                  </a:lnTo>
                  <a:lnTo>
                    <a:pt x="1347" y="4777"/>
                  </a:lnTo>
                  <a:lnTo>
                    <a:pt x="1354" y="4781"/>
                  </a:lnTo>
                  <a:lnTo>
                    <a:pt x="1359" y="4784"/>
                  </a:lnTo>
                  <a:lnTo>
                    <a:pt x="1365" y="4788"/>
                  </a:lnTo>
                  <a:lnTo>
                    <a:pt x="1370" y="4792"/>
                  </a:lnTo>
                  <a:lnTo>
                    <a:pt x="1376" y="4796"/>
                  </a:lnTo>
                  <a:lnTo>
                    <a:pt x="1381" y="4800"/>
                  </a:lnTo>
                  <a:lnTo>
                    <a:pt x="1388" y="4803"/>
                  </a:lnTo>
                  <a:lnTo>
                    <a:pt x="1393" y="4807"/>
                  </a:lnTo>
                  <a:lnTo>
                    <a:pt x="1399" y="4810"/>
                  </a:lnTo>
                  <a:lnTo>
                    <a:pt x="1404" y="4814"/>
                  </a:lnTo>
                  <a:lnTo>
                    <a:pt x="1411" y="4817"/>
                  </a:lnTo>
                  <a:lnTo>
                    <a:pt x="1417" y="4821"/>
                  </a:lnTo>
                  <a:lnTo>
                    <a:pt x="1422" y="4825"/>
                  </a:lnTo>
                  <a:lnTo>
                    <a:pt x="1428" y="4828"/>
                  </a:lnTo>
                  <a:lnTo>
                    <a:pt x="1433" y="4832"/>
                  </a:lnTo>
                  <a:lnTo>
                    <a:pt x="1440" y="4835"/>
                  </a:lnTo>
                  <a:lnTo>
                    <a:pt x="1445" y="4838"/>
                  </a:lnTo>
                  <a:lnTo>
                    <a:pt x="1451" y="4842"/>
                  </a:lnTo>
                  <a:lnTo>
                    <a:pt x="1456" y="4845"/>
                  </a:lnTo>
                  <a:lnTo>
                    <a:pt x="1462" y="4848"/>
                  </a:lnTo>
                  <a:lnTo>
                    <a:pt x="1468" y="4851"/>
                  </a:lnTo>
                  <a:lnTo>
                    <a:pt x="1474" y="4855"/>
                  </a:lnTo>
                  <a:lnTo>
                    <a:pt x="1479" y="4859"/>
                  </a:lnTo>
                  <a:lnTo>
                    <a:pt x="1485" y="4862"/>
                  </a:lnTo>
                  <a:lnTo>
                    <a:pt x="1490" y="4865"/>
                  </a:lnTo>
                  <a:lnTo>
                    <a:pt x="1497" y="4868"/>
                  </a:lnTo>
                  <a:lnTo>
                    <a:pt x="1502" y="4871"/>
                  </a:lnTo>
                  <a:lnTo>
                    <a:pt x="1508" y="4874"/>
                  </a:lnTo>
                  <a:lnTo>
                    <a:pt x="1514" y="4877"/>
                  </a:lnTo>
                  <a:lnTo>
                    <a:pt x="1519" y="4881"/>
                  </a:lnTo>
                  <a:lnTo>
                    <a:pt x="1526" y="4884"/>
                  </a:lnTo>
                  <a:lnTo>
                    <a:pt x="1531" y="4887"/>
                  </a:lnTo>
                  <a:lnTo>
                    <a:pt x="1537" y="4890"/>
                  </a:lnTo>
                  <a:lnTo>
                    <a:pt x="1542" y="4893"/>
                  </a:lnTo>
                  <a:lnTo>
                    <a:pt x="1548" y="4895"/>
                  </a:lnTo>
                  <a:lnTo>
                    <a:pt x="1554" y="4898"/>
                  </a:lnTo>
                  <a:lnTo>
                    <a:pt x="1560" y="4901"/>
                  </a:lnTo>
                  <a:lnTo>
                    <a:pt x="1565" y="4904"/>
                  </a:lnTo>
                  <a:lnTo>
                    <a:pt x="1571" y="4907"/>
                  </a:lnTo>
                  <a:lnTo>
                    <a:pt x="1576" y="4910"/>
                  </a:lnTo>
                  <a:lnTo>
                    <a:pt x="1583" y="4913"/>
                  </a:lnTo>
                  <a:lnTo>
                    <a:pt x="1588" y="4916"/>
                  </a:lnTo>
                  <a:lnTo>
                    <a:pt x="1594" y="4919"/>
                  </a:lnTo>
                  <a:lnTo>
                    <a:pt x="1600" y="4921"/>
                  </a:lnTo>
                  <a:lnTo>
                    <a:pt x="1605" y="4924"/>
                  </a:lnTo>
                  <a:lnTo>
                    <a:pt x="1612" y="4927"/>
                  </a:lnTo>
                  <a:lnTo>
                    <a:pt x="1617" y="4929"/>
                  </a:lnTo>
                  <a:lnTo>
                    <a:pt x="1623" y="4932"/>
                  </a:lnTo>
                  <a:lnTo>
                    <a:pt x="1628" y="4934"/>
                  </a:lnTo>
                  <a:lnTo>
                    <a:pt x="1634" y="4937"/>
                  </a:lnTo>
                  <a:lnTo>
                    <a:pt x="1640" y="4941"/>
                  </a:lnTo>
                  <a:lnTo>
                    <a:pt x="1646" y="4943"/>
                  </a:lnTo>
                  <a:lnTo>
                    <a:pt x="1651" y="4946"/>
                  </a:lnTo>
                  <a:lnTo>
                    <a:pt x="1657" y="4948"/>
                  </a:lnTo>
                  <a:lnTo>
                    <a:pt x="1662" y="4951"/>
                  </a:lnTo>
                  <a:lnTo>
                    <a:pt x="1669" y="4953"/>
                  </a:lnTo>
                  <a:lnTo>
                    <a:pt x="1674" y="4955"/>
                  </a:lnTo>
                  <a:lnTo>
                    <a:pt x="1680" y="4958"/>
                  </a:lnTo>
                  <a:lnTo>
                    <a:pt x="1685" y="4960"/>
                  </a:lnTo>
                  <a:lnTo>
                    <a:pt x="1691" y="4963"/>
                  </a:lnTo>
                  <a:lnTo>
                    <a:pt x="1698" y="4965"/>
                  </a:lnTo>
                  <a:lnTo>
                    <a:pt x="1703" y="4968"/>
                  </a:lnTo>
                  <a:lnTo>
                    <a:pt x="1709" y="4971"/>
                  </a:lnTo>
                  <a:lnTo>
                    <a:pt x="1714" y="4973"/>
                  </a:lnTo>
                  <a:lnTo>
                    <a:pt x="1720" y="4975"/>
                  </a:lnTo>
                  <a:lnTo>
                    <a:pt x="1726" y="4978"/>
                  </a:lnTo>
                  <a:lnTo>
                    <a:pt x="1732" y="4980"/>
                  </a:lnTo>
                  <a:lnTo>
                    <a:pt x="1737" y="4982"/>
                  </a:lnTo>
                  <a:lnTo>
                    <a:pt x="1743" y="4984"/>
                  </a:lnTo>
                  <a:lnTo>
                    <a:pt x="1748" y="4987"/>
                  </a:lnTo>
                  <a:lnTo>
                    <a:pt x="1755" y="4989"/>
                  </a:lnTo>
                  <a:lnTo>
                    <a:pt x="1760" y="4991"/>
                  </a:lnTo>
                  <a:lnTo>
                    <a:pt x="1766" y="4993"/>
                  </a:lnTo>
                  <a:lnTo>
                    <a:pt x="1771" y="4996"/>
                  </a:lnTo>
                  <a:lnTo>
                    <a:pt x="1777" y="4998"/>
                  </a:lnTo>
                  <a:lnTo>
                    <a:pt x="1784" y="5001"/>
                  </a:lnTo>
                  <a:lnTo>
                    <a:pt x="1789" y="5003"/>
                  </a:lnTo>
                  <a:lnTo>
                    <a:pt x="1795" y="5005"/>
                  </a:lnTo>
                  <a:lnTo>
                    <a:pt x="1800" y="5007"/>
                  </a:lnTo>
                  <a:lnTo>
                    <a:pt x="1806" y="5009"/>
                  </a:lnTo>
                  <a:lnTo>
                    <a:pt x="1812" y="5011"/>
                  </a:lnTo>
                  <a:lnTo>
                    <a:pt x="1818" y="5013"/>
                  </a:lnTo>
                  <a:lnTo>
                    <a:pt x="1823" y="5015"/>
                  </a:lnTo>
                  <a:lnTo>
                    <a:pt x="1829" y="5017"/>
                  </a:lnTo>
                  <a:lnTo>
                    <a:pt x="1834" y="5019"/>
                  </a:lnTo>
                  <a:lnTo>
                    <a:pt x="1841" y="5021"/>
                  </a:lnTo>
                  <a:lnTo>
                    <a:pt x="1846" y="5023"/>
                  </a:lnTo>
                  <a:lnTo>
                    <a:pt x="1852" y="5026"/>
                  </a:lnTo>
                  <a:lnTo>
                    <a:pt x="1857" y="5028"/>
                  </a:lnTo>
                  <a:lnTo>
                    <a:pt x="1863" y="5030"/>
                  </a:lnTo>
                  <a:lnTo>
                    <a:pt x="1869" y="5032"/>
                  </a:lnTo>
                  <a:lnTo>
                    <a:pt x="1875" y="5034"/>
                  </a:lnTo>
                  <a:lnTo>
                    <a:pt x="1881" y="5035"/>
                  </a:lnTo>
                  <a:lnTo>
                    <a:pt x="1886" y="5037"/>
                  </a:lnTo>
                  <a:lnTo>
                    <a:pt x="1892" y="5039"/>
                  </a:lnTo>
                  <a:lnTo>
                    <a:pt x="1898" y="5041"/>
                  </a:lnTo>
                  <a:lnTo>
                    <a:pt x="1904" y="5043"/>
                  </a:lnTo>
                  <a:lnTo>
                    <a:pt x="1909" y="5045"/>
                  </a:lnTo>
                  <a:lnTo>
                    <a:pt x="1915" y="5046"/>
                  </a:lnTo>
                  <a:lnTo>
                    <a:pt x="1920" y="5048"/>
                  </a:lnTo>
                  <a:lnTo>
                    <a:pt x="1927" y="5050"/>
                  </a:lnTo>
                  <a:lnTo>
                    <a:pt x="1932" y="5053"/>
                  </a:lnTo>
                  <a:lnTo>
                    <a:pt x="1938" y="5055"/>
                  </a:lnTo>
                  <a:lnTo>
                    <a:pt x="1943" y="5056"/>
                  </a:lnTo>
                  <a:lnTo>
                    <a:pt x="1949" y="5058"/>
                  </a:lnTo>
                  <a:lnTo>
                    <a:pt x="1955" y="5060"/>
                  </a:lnTo>
                  <a:lnTo>
                    <a:pt x="1961" y="5061"/>
                  </a:lnTo>
                  <a:lnTo>
                    <a:pt x="1967" y="5063"/>
                  </a:lnTo>
                  <a:lnTo>
                    <a:pt x="1972" y="5065"/>
                  </a:lnTo>
                  <a:lnTo>
                    <a:pt x="1978" y="5067"/>
                  </a:lnTo>
                  <a:lnTo>
                    <a:pt x="1984" y="5068"/>
                  </a:lnTo>
                  <a:lnTo>
                    <a:pt x="1990" y="5070"/>
                  </a:lnTo>
                  <a:lnTo>
                    <a:pt x="1995" y="5072"/>
                  </a:lnTo>
                  <a:lnTo>
                    <a:pt x="2001" y="5073"/>
                  </a:lnTo>
                  <a:lnTo>
                    <a:pt x="2006" y="5075"/>
                  </a:lnTo>
                  <a:lnTo>
                    <a:pt x="2013" y="5076"/>
                  </a:lnTo>
                  <a:lnTo>
                    <a:pt x="2018" y="5078"/>
                  </a:lnTo>
                  <a:lnTo>
                    <a:pt x="2024" y="5080"/>
                  </a:lnTo>
                  <a:lnTo>
                    <a:pt x="2029" y="5082"/>
                  </a:lnTo>
                  <a:lnTo>
                    <a:pt x="2035" y="5084"/>
                  </a:lnTo>
                  <a:lnTo>
                    <a:pt x="2041" y="5085"/>
                  </a:lnTo>
                  <a:lnTo>
                    <a:pt x="2047" y="5087"/>
                  </a:lnTo>
                  <a:lnTo>
                    <a:pt x="2052" y="5088"/>
                  </a:lnTo>
                  <a:lnTo>
                    <a:pt x="2058" y="5090"/>
                  </a:lnTo>
                  <a:lnTo>
                    <a:pt x="2064" y="5091"/>
                  </a:lnTo>
                  <a:lnTo>
                    <a:pt x="2070" y="5093"/>
                  </a:lnTo>
                  <a:lnTo>
                    <a:pt x="2076" y="5094"/>
                  </a:lnTo>
                  <a:lnTo>
                    <a:pt x="2081" y="5096"/>
                  </a:lnTo>
                  <a:lnTo>
                    <a:pt x="2087" y="5097"/>
                  </a:lnTo>
                  <a:lnTo>
                    <a:pt x="2092" y="5099"/>
                  </a:lnTo>
                  <a:lnTo>
                    <a:pt x="2099" y="5100"/>
                  </a:lnTo>
                  <a:lnTo>
                    <a:pt x="2104" y="5102"/>
                  </a:lnTo>
                  <a:lnTo>
                    <a:pt x="2110" y="5103"/>
                  </a:lnTo>
                  <a:lnTo>
                    <a:pt x="2115" y="5104"/>
                  </a:lnTo>
                  <a:lnTo>
                    <a:pt x="2121" y="5106"/>
                  </a:lnTo>
                  <a:lnTo>
                    <a:pt x="2127" y="5107"/>
                  </a:lnTo>
                  <a:lnTo>
                    <a:pt x="2133" y="5109"/>
                  </a:lnTo>
                  <a:lnTo>
                    <a:pt x="2138" y="5111"/>
                  </a:lnTo>
                  <a:lnTo>
                    <a:pt x="2144" y="5112"/>
                  </a:lnTo>
                  <a:lnTo>
                    <a:pt x="2150" y="5114"/>
                  </a:lnTo>
                  <a:lnTo>
                    <a:pt x="2156" y="5115"/>
                  </a:lnTo>
                  <a:lnTo>
                    <a:pt x="2162" y="5117"/>
                  </a:lnTo>
                  <a:lnTo>
                    <a:pt x="2167" y="5118"/>
                  </a:lnTo>
                  <a:lnTo>
                    <a:pt x="2173" y="5119"/>
                  </a:lnTo>
                  <a:lnTo>
                    <a:pt x="2178" y="5121"/>
                  </a:lnTo>
                  <a:lnTo>
                    <a:pt x="2185" y="5122"/>
                  </a:lnTo>
                  <a:lnTo>
                    <a:pt x="2190" y="5123"/>
                  </a:lnTo>
                  <a:lnTo>
                    <a:pt x="2196" y="5124"/>
                  </a:lnTo>
                  <a:lnTo>
                    <a:pt x="2201" y="5126"/>
                  </a:lnTo>
                  <a:lnTo>
                    <a:pt x="2207" y="5127"/>
                  </a:lnTo>
                  <a:lnTo>
                    <a:pt x="2213" y="5128"/>
                  </a:lnTo>
                  <a:lnTo>
                    <a:pt x="2219" y="5130"/>
                  </a:lnTo>
                  <a:lnTo>
                    <a:pt x="2224" y="5131"/>
                  </a:lnTo>
                  <a:lnTo>
                    <a:pt x="2230" y="5132"/>
                  </a:lnTo>
                  <a:lnTo>
                    <a:pt x="2235" y="5133"/>
                  </a:lnTo>
                  <a:lnTo>
                    <a:pt x="2242" y="5134"/>
                  </a:lnTo>
                  <a:lnTo>
                    <a:pt x="2248" y="5136"/>
                  </a:lnTo>
                  <a:lnTo>
                    <a:pt x="2253" y="5137"/>
                  </a:lnTo>
                  <a:lnTo>
                    <a:pt x="2259" y="5139"/>
                  </a:lnTo>
                  <a:lnTo>
                    <a:pt x="2264" y="5140"/>
                  </a:lnTo>
                  <a:lnTo>
                    <a:pt x="2271" y="5141"/>
                  </a:lnTo>
                  <a:lnTo>
                    <a:pt x="2276" y="5143"/>
                  </a:lnTo>
                  <a:lnTo>
                    <a:pt x="2282" y="5144"/>
                  </a:lnTo>
                  <a:lnTo>
                    <a:pt x="2287" y="5145"/>
                  </a:lnTo>
                  <a:lnTo>
                    <a:pt x="2293" y="5146"/>
                  </a:lnTo>
                  <a:lnTo>
                    <a:pt x="2299" y="5147"/>
                  </a:lnTo>
                  <a:lnTo>
                    <a:pt x="2305" y="5148"/>
                  </a:lnTo>
                  <a:lnTo>
                    <a:pt x="2310" y="5150"/>
                  </a:lnTo>
                  <a:lnTo>
                    <a:pt x="2316" y="5151"/>
                  </a:lnTo>
                  <a:lnTo>
                    <a:pt x="2321" y="5152"/>
                  </a:lnTo>
                  <a:lnTo>
                    <a:pt x="2328" y="5153"/>
                  </a:lnTo>
                  <a:lnTo>
                    <a:pt x="2334" y="5154"/>
                  </a:lnTo>
                  <a:lnTo>
                    <a:pt x="2339" y="5155"/>
                  </a:lnTo>
                  <a:lnTo>
                    <a:pt x="2345" y="5156"/>
                  </a:lnTo>
                  <a:lnTo>
                    <a:pt x="2350" y="5157"/>
                  </a:lnTo>
                  <a:lnTo>
                    <a:pt x="2357" y="5158"/>
                  </a:lnTo>
                  <a:lnTo>
                    <a:pt x="2362" y="5159"/>
                  </a:lnTo>
                  <a:lnTo>
                    <a:pt x="2368" y="5160"/>
                  </a:lnTo>
                  <a:lnTo>
                    <a:pt x="2373" y="5162"/>
                  </a:lnTo>
                  <a:lnTo>
                    <a:pt x="2379" y="5163"/>
                  </a:lnTo>
                  <a:lnTo>
                    <a:pt x="2385" y="5164"/>
                  </a:lnTo>
                  <a:lnTo>
                    <a:pt x="2391" y="5165"/>
                  </a:lnTo>
                  <a:lnTo>
                    <a:pt x="2396" y="5166"/>
                  </a:lnTo>
                  <a:lnTo>
                    <a:pt x="2402" y="5168"/>
                  </a:lnTo>
                  <a:lnTo>
                    <a:pt x="2407" y="5169"/>
                  </a:lnTo>
                  <a:lnTo>
                    <a:pt x="2414" y="5170"/>
                  </a:lnTo>
                  <a:lnTo>
                    <a:pt x="2419" y="5171"/>
                  </a:lnTo>
                  <a:lnTo>
                    <a:pt x="2425" y="5172"/>
                  </a:lnTo>
                  <a:lnTo>
                    <a:pt x="2431" y="5173"/>
                  </a:lnTo>
                  <a:lnTo>
                    <a:pt x="2436" y="5174"/>
                  </a:lnTo>
                  <a:lnTo>
                    <a:pt x="2443" y="5175"/>
                  </a:lnTo>
                  <a:lnTo>
                    <a:pt x="2448" y="5176"/>
                  </a:lnTo>
                  <a:lnTo>
                    <a:pt x="2454" y="5177"/>
                  </a:lnTo>
                  <a:lnTo>
                    <a:pt x="2459" y="5178"/>
                  </a:lnTo>
                  <a:lnTo>
                    <a:pt x="2465" y="5179"/>
                  </a:lnTo>
                  <a:lnTo>
                    <a:pt x="2471" y="5179"/>
                  </a:lnTo>
                  <a:lnTo>
                    <a:pt x="2477" y="5180"/>
                  </a:lnTo>
                  <a:lnTo>
                    <a:pt x="2482" y="5181"/>
                  </a:lnTo>
                  <a:lnTo>
                    <a:pt x="2488" y="5182"/>
                  </a:lnTo>
                  <a:lnTo>
                    <a:pt x="2493" y="5183"/>
                  </a:lnTo>
                  <a:lnTo>
                    <a:pt x="2500" y="5184"/>
                  </a:lnTo>
                  <a:lnTo>
                    <a:pt x="2505" y="5185"/>
                  </a:lnTo>
                  <a:lnTo>
                    <a:pt x="2511" y="5186"/>
                  </a:lnTo>
                  <a:lnTo>
                    <a:pt x="2517" y="5187"/>
                  </a:lnTo>
                  <a:lnTo>
                    <a:pt x="2522" y="5188"/>
                  </a:lnTo>
                  <a:lnTo>
                    <a:pt x="2529" y="5189"/>
                  </a:lnTo>
                  <a:lnTo>
                    <a:pt x="2534" y="5189"/>
                  </a:lnTo>
                  <a:lnTo>
                    <a:pt x="2540" y="5190"/>
                  </a:lnTo>
                  <a:lnTo>
                    <a:pt x="2545" y="5191"/>
                  </a:lnTo>
                  <a:lnTo>
                    <a:pt x="2551" y="5192"/>
                  </a:lnTo>
                  <a:lnTo>
                    <a:pt x="2557" y="5193"/>
                  </a:lnTo>
                  <a:lnTo>
                    <a:pt x="2563" y="5194"/>
                  </a:lnTo>
                  <a:lnTo>
                    <a:pt x="2568" y="5195"/>
                  </a:lnTo>
                  <a:lnTo>
                    <a:pt x="2574" y="5195"/>
                  </a:lnTo>
                  <a:lnTo>
                    <a:pt x="2579" y="5197"/>
                  </a:lnTo>
                  <a:lnTo>
                    <a:pt x="2586" y="5198"/>
                  </a:lnTo>
                  <a:lnTo>
                    <a:pt x="2591" y="5199"/>
                  </a:lnTo>
                  <a:lnTo>
                    <a:pt x="2597" y="5200"/>
                  </a:lnTo>
                  <a:lnTo>
                    <a:pt x="2602" y="5201"/>
                  </a:lnTo>
                  <a:lnTo>
                    <a:pt x="2608" y="5201"/>
                  </a:lnTo>
                  <a:lnTo>
                    <a:pt x="2615" y="5202"/>
                  </a:lnTo>
                  <a:lnTo>
                    <a:pt x="2620" y="5203"/>
                  </a:lnTo>
                  <a:lnTo>
                    <a:pt x="2626" y="5204"/>
                  </a:lnTo>
                  <a:lnTo>
                    <a:pt x="2631" y="5205"/>
                  </a:lnTo>
                  <a:lnTo>
                    <a:pt x="2637" y="5205"/>
                  </a:lnTo>
                  <a:lnTo>
                    <a:pt x="2643" y="5206"/>
                  </a:lnTo>
                  <a:lnTo>
                    <a:pt x="2649" y="5207"/>
                  </a:lnTo>
                  <a:lnTo>
                    <a:pt x="2654" y="5208"/>
                  </a:lnTo>
                  <a:lnTo>
                    <a:pt x="2660" y="5208"/>
                  </a:lnTo>
                  <a:lnTo>
                    <a:pt x="2665" y="5209"/>
                  </a:lnTo>
                  <a:lnTo>
                    <a:pt x="2672" y="5210"/>
                  </a:lnTo>
                  <a:lnTo>
                    <a:pt x="2677" y="5211"/>
                  </a:lnTo>
                  <a:lnTo>
                    <a:pt x="2683" y="5211"/>
                  </a:lnTo>
                  <a:lnTo>
                    <a:pt x="2688" y="5212"/>
                  </a:lnTo>
                  <a:lnTo>
                    <a:pt x="2694" y="5213"/>
                  </a:lnTo>
                  <a:lnTo>
                    <a:pt x="2701" y="5214"/>
                  </a:lnTo>
                  <a:lnTo>
                    <a:pt x="2706" y="5214"/>
                  </a:lnTo>
                  <a:lnTo>
                    <a:pt x="2712" y="5215"/>
                  </a:lnTo>
                  <a:lnTo>
                    <a:pt x="2717" y="5216"/>
                  </a:lnTo>
                  <a:lnTo>
                    <a:pt x="2723" y="5217"/>
                  </a:lnTo>
                  <a:lnTo>
                    <a:pt x="2729" y="5217"/>
                  </a:lnTo>
                  <a:lnTo>
                    <a:pt x="2735" y="5218"/>
                  </a:lnTo>
                  <a:lnTo>
                    <a:pt x="2740" y="5219"/>
                  </a:lnTo>
                  <a:lnTo>
                    <a:pt x="2746" y="5219"/>
                  </a:lnTo>
                  <a:lnTo>
                    <a:pt x="2751" y="5220"/>
                  </a:lnTo>
                  <a:lnTo>
                    <a:pt x="2758" y="5221"/>
                  </a:lnTo>
                  <a:lnTo>
                    <a:pt x="2763" y="5221"/>
                  </a:lnTo>
                  <a:lnTo>
                    <a:pt x="2769" y="5222"/>
                  </a:lnTo>
                  <a:lnTo>
                    <a:pt x="2774" y="5223"/>
                  </a:lnTo>
                  <a:lnTo>
                    <a:pt x="2780" y="5223"/>
                  </a:lnTo>
                  <a:lnTo>
                    <a:pt x="2786" y="5225"/>
                  </a:lnTo>
                  <a:lnTo>
                    <a:pt x="2792" y="5226"/>
                  </a:lnTo>
                  <a:lnTo>
                    <a:pt x="2798" y="5226"/>
                  </a:lnTo>
                  <a:lnTo>
                    <a:pt x="2803" y="5227"/>
                  </a:lnTo>
                  <a:lnTo>
                    <a:pt x="2809" y="5228"/>
                  </a:lnTo>
                  <a:lnTo>
                    <a:pt x="2815" y="5228"/>
                  </a:lnTo>
                  <a:lnTo>
                    <a:pt x="2821" y="5229"/>
                  </a:lnTo>
                  <a:lnTo>
                    <a:pt x="2826" y="5230"/>
                  </a:lnTo>
                  <a:lnTo>
                    <a:pt x="2832" y="5230"/>
                  </a:lnTo>
                  <a:lnTo>
                    <a:pt x="2837" y="5231"/>
                  </a:lnTo>
                  <a:lnTo>
                    <a:pt x="2844" y="5232"/>
                  </a:lnTo>
                  <a:lnTo>
                    <a:pt x="2849" y="5232"/>
                  </a:lnTo>
                  <a:lnTo>
                    <a:pt x="2855" y="5233"/>
                  </a:lnTo>
                  <a:lnTo>
                    <a:pt x="2860" y="5233"/>
                  </a:lnTo>
                  <a:lnTo>
                    <a:pt x="2866" y="5234"/>
                  </a:lnTo>
                  <a:lnTo>
                    <a:pt x="2872" y="5235"/>
                  </a:lnTo>
                  <a:lnTo>
                    <a:pt x="2878" y="5235"/>
                  </a:lnTo>
                  <a:lnTo>
                    <a:pt x="2884" y="5236"/>
                  </a:lnTo>
                  <a:lnTo>
                    <a:pt x="2889" y="5236"/>
                  </a:lnTo>
                  <a:lnTo>
                    <a:pt x="2896" y="5237"/>
                  </a:lnTo>
                  <a:lnTo>
                    <a:pt x="2901" y="5238"/>
                  </a:lnTo>
                  <a:lnTo>
                    <a:pt x="2907" y="5238"/>
                  </a:lnTo>
                  <a:lnTo>
                    <a:pt x="2912" y="5239"/>
                  </a:lnTo>
                  <a:lnTo>
                    <a:pt x="2918" y="5239"/>
                  </a:lnTo>
                  <a:lnTo>
                    <a:pt x="2923" y="5240"/>
                  </a:lnTo>
                  <a:lnTo>
                    <a:pt x="2930" y="5240"/>
                  </a:lnTo>
                  <a:lnTo>
                    <a:pt x="2935" y="5241"/>
                  </a:lnTo>
                  <a:lnTo>
                    <a:pt x="2941" y="5242"/>
                  </a:lnTo>
                  <a:lnTo>
                    <a:pt x="2946" y="5242"/>
                  </a:lnTo>
                  <a:lnTo>
                    <a:pt x="2953" y="5243"/>
                  </a:lnTo>
                  <a:lnTo>
                    <a:pt x="2958" y="5243"/>
                  </a:lnTo>
                  <a:lnTo>
                    <a:pt x="2964" y="5244"/>
                  </a:lnTo>
                  <a:lnTo>
                    <a:pt x="2969" y="5244"/>
                  </a:lnTo>
                  <a:lnTo>
                    <a:pt x="2975" y="5245"/>
                  </a:lnTo>
                  <a:lnTo>
                    <a:pt x="2982" y="5245"/>
                  </a:lnTo>
                  <a:lnTo>
                    <a:pt x="2987" y="5246"/>
                  </a:lnTo>
                  <a:lnTo>
                    <a:pt x="2993" y="5246"/>
                  </a:lnTo>
                  <a:lnTo>
                    <a:pt x="2998" y="5247"/>
                  </a:lnTo>
                  <a:lnTo>
                    <a:pt x="3004" y="5248"/>
                  </a:lnTo>
                  <a:lnTo>
                    <a:pt x="3009" y="5248"/>
                  </a:lnTo>
                  <a:lnTo>
                    <a:pt x="3016" y="5249"/>
                  </a:lnTo>
                  <a:lnTo>
                    <a:pt x="3021" y="5249"/>
                  </a:lnTo>
                  <a:lnTo>
                    <a:pt x="3027" y="5250"/>
                  </a:lnTo>
                  <a:lnTo>
                    <a:pt x="3032" y="5250"/>
                  </a:lnTo>
                  <a:lnTo>
                    <a:pt x="3039" y="5251"/>
                  </a:lnTo>
                  <a:lnTo>
                    <a:pt x="3044" y="5251"/>
                  </a:lnTo>
                  <a:lnTo>
                    <a:pt x="3050" y="5252"/>
                  </a:lnTo>
                  <a:lnTo>
                    <a:pt x="3055" y="5252"/>
                  </a:lnTo>
                  <a:lnTo>
                    <a:pt x="3061" y="5254"/>
                  </a:lnTo>
                  <a:lnTo>
                    <a:pt x="3068" y="5254"/>
                  </a:lnTo>
                  <a:lnTo>
                    <a:pt x="3073" y="5255"/>
                  </a:lnTo>
                  <a:lnTo>
                    <a:pt x="3079" y="5255"/>
                  </a:lnTo>
                  <a:lnTo>
                    <a:pt x="3084" y="5256"/>
                  </a:lnTo>
                  <a:lnTo>
                    <a:pt x="3090" y="5256"/>
                  </a:lnTo>
                  <a:lnTo>
                    <a:pt x="3096" y="5256"/>
                  </a:lnTo>
                  <a:lnTo>
                    <a:pt x="3102" y="5257"/>
                  </a:lnTo>
                  <a:lnTo>
                    <a:pt x="3107" y="5257"/>
                  </a:lnTo>
                  <a:lnTo>
                    <a:pt x="3113" y="5258"/>
                  </a:lnTo>
                  <a:lnTo>
                    <a:pt x="3118" y="5258"/>
                  </a:lnTo>
                  <a:lnTo>
                    <a:pt x="3125" y="5259"/>
                  </a:lnTo>
                  <a:lnTo>
                    <a:pt x="3130" y="5259"/>
                  </a:lnTo>
                  <a:lnTo>
                    <a:pt x="3136" y="5260"/>
                  </a:lnTo>
                  <a:lnTo>
                    <a:pt x="3141" y="5260"/>
                  </a:lnTo>
                  <a:lnTo>
                    <a:pt x="3147" y="5261"/>
                  </a:lnTo>
                  <a:lnTo>
                    <a:pt x="3153" y="5261"/>
                  </a:lnTo>
                  <a:lnTo>
                    <a:pt x="3159" y="5262"/>
                  </a:lnTo>
                  <a:lnTo>
                    <a:pt x="3165" y="5262"/>
                  </a:lnTo>
                  <a:lnTo>
                    <a:pt x="3170" y="5262"/>
                  </a:lnTo>
                  <a:lnTo>
                    <a:pt x="3176" y="5263"/>
                  </a:lnTo>
                  <a:lnTo>
                    <a:pt x="3182" y="5263"/>
                  </a:lnTo>
                  <a:lnTo>
                    <a:pt x="3188" y="5264"/>
                  </a:lnTo>
                  <a:lnTo>
                    <a:pt x="3193" y="5264"/>
                  </a:lnTo>
                  <a:lnTo>
                    <a:pt x="3199" y="5265"/>
                  </a:lnTo>
                  <a:lnTo>
                    <a:pt x="3204" y="5265"/>
                  </a:lnTo>
                  <a:lnTo>
                    <a:pt x="3211" y="5265"/>
                  </a:lnTo>
                  <a:lnTo>
                    <a:pt x="3216" y="5266"/>
                  </a:lnTo>
                  <a:lnTo>
                    <a:pt x="3222" y="5266"/>
                  </a:lnTo>
                  <a:lnTo>
                    <a:pt x="3227" y="5267"/>
                  </a:lnTo>
                  <a:lnTo>
                    <a:pt x="3233" y="5267"/>
                  </a:lnTo>
                  <a:lnTo>
                    <a:pt x="3239" y="5267"/>
                  </a:lnTo>
                  <a:lnTo>
                    <a:pt x="3245" y="5268"/>
                  </a:lnTo>
                  <a:lnTo>
                    <a:pt x="3251" y="5268"/>
                  </a:lnTo>
                  <a:lnTo>
                    <a:pt x="3256" y="5269"/>
                  </a:lnTo>
                  <a:lnTo>
                    <a:pt x="3262" y="5269"/>
                  </a:lnTo>
                  <a:lnTo>
                    <a:pt x="3268" y="5269"/>
                  </a:lnTo>
                  <a:lnTo>
                    <a:pt x="3274" y="5270"/>
                  </a:lnTo>
                  <a:lnTo>
                    <a:pt x="3279" y="5270"/>
                  </a:lnTo>
                  <a:lnTo>
                    <a:pt x="3285" y="5271"/>
                  </a:lnTo>
                  <a:lnTo>
                    <a:pt x="3290" y="5271"/>
                  </a:lnTo>
                  <a:lnTo>
                    <a:pt x="3297" y="5271"/>
                  </a:lnTo>
                  <a:lnTo>
                    <a:pt x="3302" y="5272"/>
                  </a:lnTo>
                  <a:lnTo>
                    <a:pt x="3308" y="5272"/>
                  </a:lnTo>
                  <a:lnTo>
                    <a:pt x="3313" y="5273"/>
                  </a:lnTo>
                  <a:lnTo>
                    <a:pt x="3319" y="5273"/>
                  </a:lnTo>
                  <a:lnTo>
                    <a:pt x="3325" y="5273"/>
                  </a:lnTo>
                  <a:lnTo>
                    <a:pt x="3331" y="5274"/>
                  </a:lnTo>
                  <a:lnTo>
                    <a:pt x="3336" y="5274"/>
                  </a:lnTo>
                  <a:lnTo>
                    <a:pt x="3342" y="5274"/>
                  </a:lnTo>
                  <a:lnTo>
                    <a:pt x="3348" y="5275"/>
                  </a:lnTo>
                  <a:lnTo>
                    <a:pt x="3354" y="5275"/>
                  </a:lnTo>
                  <a:lnTo>
                    <a:pt x="3360" y="5275"/>
                  </a:lnTo>
                  <a:lnTo>
                    <a:pt x="3365" y="5276"/>
                  </a:lnTo>
                  <a:lnTo>
                    <a:pt x="3371" y="5276"/>
                  </a:lnTo>
                  <a:lnTo>
                    <a:pt x="3376" y="5277"/>
                  </a:lnTo>
                  <a:lnTo>
                    <a:pt x="3383" y="5277"/>
                  </a:lnTo>
                  <a:lnTo>
                    <a:pt x="3388" y="5277"/>
                  </a:lnTo>
                  <a:lnTo>
                    <a:pt x="3394" y="5278"/>
                  </a:lnTo>
                  <a:lnTo>
                    <a:pt x="3399" y="5278"/>
                  </a:lnTo>
                  <a:lnTo>
                    <a:pt x="3405" y="5278"/>
                  </a:lnTo>
                  <a:lnTo>
                    <a:pt x="3411" y="5279"/>
                  </a:lnTo>
                  <a:lnTo>
                    <a:pt x="3417" y="5279"/>
                  </a:lnTo>
                  <a:lnTo>
                    <a:pt x="3422" y="5279"/>
                  </a:lnTo>
                  <a:lnTo>
                    <a:pt x="3428" y="5280"/>
                  </a:lnTo>
                  <a:lnTo>
                    <a:pt x="3434" y="5280"/>
                  </a:lnTo>
                  <a:lnTo>
                    <a:pt x="3440" y="5280"/>
                  </a:lnTo>
                  <a:lnTo>
                    <a:pt x="3446" y="5281"/>
                  </a:lnTo>
                  <a:lnTo>
                    <a:pt x="3451" y="5281"/>
                  </a:lnTo>
                  <a:lnTo>
                    <a:pt x="3457" y="5281"/>
                  </a:lnTo>
                  <a:lnTo>
                    <a:pt x="3462" y="5283"/>
                  </a:lnTo>
                  <a:lnTo>
                    <a:pt x="3469" y="5283"/>
                  </a:lnTo>
                  <a:lnTo>
                    <a:pt x="3474" y="5283"/>
                  </a:lnTo>
                  <a:lnTo>
                    <a:pt x="3480" y="5284"/>
                  </a:lnTo>
                  <a:lnTo>
                    <a:pt x="3485" y="5284"/>
                  </a:lnTo>
                  <a:lnTo>
                    <a:pt x="3491" y="5284"/>
                  </a:lnTo>
                  <a:lnTo>
                    <a:pt x="3497" y="5285"/>
                  </a:lnTo>
                  <a:lnTo>
                    <a:pt x="3503" y="5285"/>
                  </a:lnTo>
                  <a:lnTo>
                    <a:pt x="3508" y="5285"/>
                  </a:lnTo>
                  <a:lnTo>
                    <a:pt x="3514" y="5285"/>
                  </a:lnTo>
                  <a:lnTo>
                    <a:pt x="3519" y="5286"/>
                  </a:lnTo>
                  <a:lnTo>
                    <a:pt x="3526" y="5286"/>
                  </a:lnTo>
                  <a:lnTo>
                    <a:pt x="3532" y="5286"/>
                  </a:lnTo>
                  <a:lnTo>
                    <a:pt x="3537" y="5287"/>
                  </a:lnTo>
                  <a:lnTo>
                    <a:pt x="3543" y="5287"/>
                  </a:lnTo>
                  <a:lnTo>
                    <a:pt x="3548" y="5287"/>
                  </a:lnTo>
                  <a:lnTo>
                    <a:pt x="3555" y="5288"/>
                  </a:lnTo>
                  <a:lnTo>
                    <a:pt x="3560" y="5288"/>
                  </a:lnTo>
                  <a:lnTo>
                    <a:pt x="3566" y="5288"/>
                  </a:lnTo>
                  <a:lnTo>
                    <a:pt x="3571" y="5288"/>
                  </a:lnTo>
                  <a:lnTo>
                    <a:pt x="3577" y="5289"/>
                  </a:lnTo>
                  <a:lnTo>
                    <a:pt x="3583" y="5289"/>
                  </a:lnTo>
                  <a:lnTo>
                    <a:pt x="3589" y="5289"/>
                  </a:lnTo>
                  <a:lnTo>
                    <a:pt x="3594" y="5290"/>
                  </a:lnTo>
                  <a:lnTo>
                    <a:pt x="3600" y="5290"/>
                  </a:lnTo>
                  <a:lnTo>
                    <a:pt x="3605" y="5290"/>
                  </a:lnTo>
                  <a:lnTo>
                    <a:pt x="3612" y="5290"/>
                  </a:lnTo>
                  <a:lnTo>
                    <a:pt x="3618" y="5291"/>
                  </a:lnTo>
                  <a:lnTo>
                    <a:pt x="3623" y="5291"/>
                  </a:lnTo>
                  <a:lnTo>
                    <a:pt x="3629" y="5291"/>
                  </a:lnTo>
                  <a:lnTo>
                    <a:pt x="3634" y="5291"/>
                  </a:lnTo>
                  <a:lnTo>
                    <a:pt x="3641" y="5292"/>
                  </a:lnTo>
                  <a:lnTo>
                    <a:pt x="3646" y="5292"/>
                  </a:lnTo>
                  <a:lnTo>
                    <a:pt x="3652" y="5292"/>
                  </a:lnTo>
                  <a:lnTo>
                    <a:pt x="3657" y="5292"/>
                  </a:lnTo>
                  <a:lnTo>
                    <a:pt x="3663" y="5293"/>
                  </a:lnTo>
                  <a:lnTo>
                    <a:pt x="3669" y="5293"/>
                  </a:lnTo>
                  <a:lnTo>
                    <a:pt x="3675" y="5293"/>
                  </a:lnTo>
                  <a:lnTo>
                    <a:pt x="3680" y="5294"/>
                  </a:lnTo>
                  <a:lnTo>
                    <a:pt x="3686" y="5294"/>
                  </a:lnTo>
                  <a:lnTo>
                    <a:pt x="3691" y="5294"/>
                  </a:lnTo>
                  <a:lnTo>
                    <a:pt x="3698" y="5294"/>
                  </a:lnTo>
                  <a:lnTo>
                    <a:pt x="3703" y="5295"/>
                  </a:lnTo>
                  <a:lnTo>
                    <a:pt x="3709" y="5295"/>
                  </a:lnTo>
                  <a:lnTo>
                    <a:pt x="3715" y="5295"/>
                  </a:lnTo>
                  <a:lnTo>
                    <a:pt x="3720" y="5295"/>
                  </a:lnTo>
                  <a:lnTo>
                    <a:pt x="3727" y="5296"/>
                  </a:lnTo>
                  <a:lnTo>
                    <a:pt x="3732" y="5296"/>
                  </a:lnTo>
                  <a:lnTo>
                    <a:pt x="3738" y="5296"/>
                  </a:lnTo>
                  <a:lnTo>
                    <a:pt x="3743" y="5296"/>
                  </a:lnTo>
                  <a:lnTo>
                    <a:pt x="3749" y="5297"/>
                  </a:lnTo>
                  <a:lnTo>
                    <a:pt x="3755" y="5297"/>
                  </a:lnTo>
                  <a:lnTo>
                    <a:pt x="3761" y="5297"/>
                  </a:lnTo>
                  <a:lnTo>
                    <a:pt x="3766" y="5297"/>
                  </a:lnTo>
                  <a:lnTo>
                    <a:pt x="3772" y="5297"/>
                  </a:lnTo>
                  <a:lnTo>
                    <a:pt x="3777" y="5298"/>
                  </a:lnTo>
                  <a:lnTo>
                    <a:pt x="3784" y="5298"/>
                  </a:lnTo>
                  <a:lnTo>
                    <a:pt x="3789" y="5298"/>
                  </a:lnTo>
                  <a:lnTo>
                    <a:pt x="3795" y="5298"/>
                  </a:lnTo>
                  <a:lnTo>
                    <a:pt x="3801" y="5299"/>
                  </a:lnTo>
                  <a:lnTo>
                    <a:pt x="3806" y="5299"/>
                  </a:lnTo>
                  <a:lnTo>
                    <a:pt x="3813" y="5299"/>
                  </a:lnTo>
                  <a:lnTo>
                    <a:pt x="3818" y="5299"/>
                  </a:lnTo>
                  <a:lnTo>
                    <a:pt x="3824" y="5299"/>
                  </a:lnTo>
                  <a:lnTo>
                    <a:pt x="3829" y="5300"/>
                  </a:lnTo>
                  <a:lnTo>
                    <a:pt x="3835" y="5300"/>
                  </a:lnTo>
                  <a:lnTo>
                    <a:pt x="3841" y="5300"/>
                  </a:lnTo>
                  <a:lnTo>
                    <a:pt x="3847" y="5300"/>
                  </a:lnTo>
                  <a:lnTo>
                    <a:pt x="3852" y="5301"/>
                  </a:lnTo>
                  <a:lnTo>
                    <a:pt x="3858" y="5301"/>
                  </a:lnTo>
                  <a:lnTo>
                    <a:pt x="3863" y="5301"/>
                  </a:lnTo>
                  <a:lnTo>
                    <a:pt x="3870" y="5301"/>
                  </a:lnTo>
                  <a:lnTo>
                    <a:pt x="3875" y="5301"/>
                  </a:lnTo>
                  <a:lnTo>
                    <a:pt x="3881" y="5302"/>
                  </a:lnTo>
                  <a:lnTo>
                    <a:pt x="3886" y="5302"/>
                  </a:lnTo>
                  <a:lnTo>
                    <a:pt x="3892" y="5302"/>
                  </a:lnTo>
                  <a:lnTo>
                    <a:pt x="3899" y="5302"/>
                  </a:lnTo>
                  <a:lnTo>
                    <a:pt x="3904" y="5302"/>
                  </a:lnTo>
                  <a:lnTo>
                    <a:pt x="3910" y="5303"/>
                  </a:lnTo>
                  <a:lnTo>
                    <a:pt x="3915" y="5303"/>
                  </a:lnTo>
                  <a:lnTo>
                    <a:pt x="3921" y="5303"/>
                  </a:lnTo>
                  <a:lnTo>
                    <a:pt x="3927" y="5303"/>
                  </a:lnTo>
                  <a:lnTo>
                    <a:pt x="3933" y="5303"/>
                  </a:lnTo>
                  <a:lnTo>
                    <a:pt x="3938" y="5304"/>
                  </a:lnTo>
                  <a:lnTo>
                    <a:pt x="3944" y="5304"/>
                  </a:lnTo>
                  <a:lnTo>
                    <a:pt x="3949" y="5304"/>
                  </a:lnTo>
                  <a:lnTo>
                    <a:pt x="3956" y="5304"/>
                  </a:lnTo>
                  <a:lnTo>
                    <a:pt x="3961" y="5304"/>
                  </a:lnTo>
                  <a:lnTo>
                    <a:pt x="3967" y="5305"/>
                  </a:lnTo>
                  <a:lnTo>
                    <a:pt x="3972" y="5305"/>
                  </a:lnTo>
                  <a:lnTo>
                    <a:pt x="3978" y="5305"/>
                  </a:lnTo>
                  <a:lnTo>
                    <a:pt x="3985" y="5305"/>
                  </a:lnTo>
                  <a:lnTo>
                    <a:pt x="3990" y="5305"/>
                  </a:lnTo>
                  <a:lnTo>
                    <a:pt x="3996" y="5306"/>
                  </a:lnTo>
                  <a:lnTo>
                    <a:pt x="4001" y="5306"/>
                  </a:lnTo>
                  <a:lnTo>
                    <a:pt x="4007" y="5306"/>
                  </a:lnTo>
                  <a:lnTo>
                    <a:pt x="4013" y="5306"/>
                  </a:lnTo>
                  <a:lnTo>
                    <a:pt x="4019" y="5306"/>
                  </a:lnTo>
                  <a:lnTo>
                    <a:pt x="4024" y="5306"/>
                  </a:lnTo>
                  <a:lnTo>
                    <a:pt x="4030" y="5307"/>
                  </a:lnTo>
                  <a:lnTo>
                    <a:pt x="4035" y="5307"/>
                  </a:lnTo>
                  <a:lnTo>
                    <a:pt x="4042" y="5307"/>
                  </a:lnTo>
                  <a:lnTo>
                    <a:pt x="4047" y="5307"/>
                  </a:lnTo>
                  <a:lnTo>
                    <a:pt x="4053" y="5307"/>
                  </a:lnTo>
                  <a:lnTo>
                    <a:pt x="4058" y="5308"/>
                  </a:lnTo>
                  <a:lnTo>
                    <a:pt x="4064" y="5308"/>
                  </a:lnTo>
                  <a:lnTo>
                    <a:pt x="4070" y="5308"/>
                  </a:lnTo>
                  <a:lnTo>
                    <a:pt x="4076" y="5308"/>
                  </a:lnTo>
                  <a:lnTo>
                    <a:pt x="4082" y="5308"/>
                  </a:lnTo>
                  <a:lnTo>
                    <a:pt x="4087" y="5308"/>
                  </a:lnTo>
                  <a:lnTo>
                    <a:pt x="4093" y="5309"/>
                  </a:lnTo>
                  <a:lnTo>
                    <a:pt x="4099" y="5309"/>
                  </a:lnTo>
                  <a:lnTo>
                    <a:pt x="4105" y="5309"/>
                  </a:lnTo>
                  <a:lnTo>
                    <a:pt x="4110" y="5309"/>
                  </a:lnTo>
                  <a:lnTo>
                    <a:pt x="4116" y="5309"/>
                  </a:lnTo>
                  <a:lnTo>
                    <a:pt x="4121" y="5309"/>
                  </a:lnTo>
                  <a:lnTo>
                    <a:pt x="4128" y="5311"/>
                  </a:lnTo>
                  <a:lnTo>
                    <a:pt x="4133" y="5311"/>
                  </a:lnTo>
                  <a:lnTo>
                    <a:pt x="4139" y="5311"/>
                  </a:lnTo>
                  <a:lnTo>
                    <a:pt x="4144" y="5311"/>
                  </a:lnTo>
                  <a:lnTo>
                    <a:pt x="4150" y="5311"/>
                  </a:lnTo>
                  <a:lnTo>
                    <a:pt x="4156" y="5311"/>
                  </a:lnTo>
                  <a:lnTo>
                    <a:pt x="4162" y="5312"/>
                  </a:lnTo>
                  <a:lnTo>
                    <a:pt x="4168" y="5312"/>
                  </a:lnTo>
                  <a:lnTo>
                    <a:pt x="4173" y="5312"/>
                  </a:lnTo>
                  <a:lnTo>
                    <a:pt x="4179" y="5312"/>
                  </a:lnTo>
                  <a:lnTo>
                    <a:pt x="4185" y="5312"/>
                  </a:lnTo>
                  <a:lnTo>
                    <a:pt x="4191" y="5312"/>
                  </a:lnTo>
                  <a:lnTo>
                    <a:pt x="4196" y="5312"/>
                  </a:lnTo>
                  <a:lnTo>
                    <a:pt x="4202" y="5313"/>
                  </a:lnTo>
                  <a:lnTo>
                    <a:pt x="4207" y="5313"/>
                  </a:lnTo>
                  <a:lnTo>
                    <a:pt x="4214" y="5313"/>
                  </a:lnTo>
                  <a:lnTo>
                    <a:pt x="4219" y="5313"/>
                  </a:lnTo>
                  <a:lnTo>
                    <a:pt x="4225" y="5313"/>
                  </a:lnTo>
                  <a:lnTo>
                    <a:pt x="4230" y="5313"/>
                  </a:lnTo>
                  <a:lnTo>
                    <a:pt x="4236" y="5313"/>
                  </a:lnTo>
                  <a:lnTo>
                    <a:pt x="4242" y="5314"/>
                  </a:lnTo>
                  <a:lnTo>
                    <a:pt x="4248" y="5314"/>
                  </a:lnTo>
                  <a:lnTo>
                    <a:pt x="4253" y="5314"/>
                  </a:lnTo>
                  <a:lnTo>
                    <a:pt x="4259" y="5314"/>
                  </a:lnTo>
                  <a:lnTo>
                    <a:pt x="4265" y="5314"/>
                  </a:lnTo>
                  <a:lnTo>
                    <a:pt x="4271" y="5314"/>
                  </a:lnTo>
                  <a:lnTo>
                    <a:pt x="4277" y="5314"/>
                  </a:lnTo>
                  <a:lnTo>
                    <a:pt x="4282" y="5315"/>
                  </a:lnTo>
                  <a:lnTo>
                    <a:pt x="4288" y="5315"/>
                  </a:lnTo>
                  <a:lnTo>
                    <a:pt x="4293" y="5315"/>
                  </a:lnTo>
                  <a:lnTo>
                    <a:pt x="4300" y="5315"/>
                  </a:lnTo>
                  <a:lnTo>
                    <a:pt x="4305" y="5315"/>
                  </a:lnTo>
                  <a:lnTo>
                    <a:pt x="4311" y="5315"/>
                  </a:lnTo>
                  <a:lnTo>
                    <a:pt x="4316" y="5315"/>
                  </a:lnTo>
                  <a:lnTo>
                    <a:pt x="4322" y="5316"/>
                  </a:lnTo>
                  <a:lnTo>
                    <a:pt x="4328" y="5316"/>
                  </a:lnTo>
                  <a:lnTo>
                    <a:pt x="4334" y="5316"/>
                  </a:lnTo>
                  <a:lnTo>
                    <a:pt x="4339" y="5316"/>
                  </a:lnTo>
                  <a:lnTo>
                    <a:pt x="4345" y="5316"/>
                  </a:lnTo>
                  <a:lnTo>
                    <a:pt x="4351" y="5316"/>
                  </a:lnTo>
                  <a:lnTo>
                    <a:pt x="4357" y="5316"/>
                  </a:lnTo>
                  <a:lnTo>
                    <a:pt x="4363" y="5316"/>
                  </a:lnTo>
                  <a:lnTo>
                    <a:pt x="4368" y="5317"/>
                  </a:lnTo>
                  <a:lnTo>
                    <a:pt x="4374" y="5317"/>
                  </a:lnTo>
                  <a:lnTo>
                    <a:pt x="4379" y="5317"/>
                  </a:lnTo>
                  <a:lnTo>
                    <a:pt x="4386" y="5317"/>
                  </a:lnTo>
                  <a:lnTo>
                    <a:pt x="4391" y="5317"/>
                  </a:lnTo>
                  <a:lnTo>
                    <a:pt x="4397" y="5317"/>
                  </a:lnTo>
                  <a:lnTo>
                    <a:pt x="4402" y="5317"/>
                  </a:lnTo>
                  <a:lnTo>
                    <a:pt x="4408" y="5317"/>
                  </a:lnTo>
                  <a:lnTo>
                    <a:pt x="4414" y="5318"/>
                  </a:lnTo>
                  <a:lnTo>
                    <a:pt x="4420" y="5318"/>
                  </a:lnTo>
                  <a:lnTo>
                    <a:pt x="4425" y="5318"/>
                  </a:lnTo>
                  <a:lnTo>
                    <a:pt x="4431" y="5318"/>
                  </a:lnTo>
                  <a:lnTo>
                    <a:pt x="4436" y="5318"/>
                  </a:lnTo>
                  <a:lnTo>
                    <a:pt x="4443" y="5318"/>
                  </a:lnTo>
                  <a:lnTo>
                    <a:pt x="4449" y="5318"/>
                  </a:lnTo>
                  <a:lnTo>
                    <a:pt x="4454" y="5318"/>
                  </a:lnTo>
                  <a:lnTo>
                    <a:pt x="4460" y="5319"/>
                  </a:lnTo>
                  <a:lnTo>
                    <a:pt x="4465" y="5319"/>
                  </a:lnTo>
                  <a:lnTo>
                    <a:pt x="4472" y="5319"/>
                  </a:lnTo>
                  <a:lnTo>
                    <a:pt x="4477" y="5319"/>
                  </a:lnTo>
                  <a:lnTo>
                    <a:pt x="4483" y="5319"/>
                  </a:lnTo>
                  <a:lnTo>
                    <a:pt x="4488" y="5319"/>
                  </a:lnTo>
                  <a:lnTo>
                    <a:pt x="4494" y="5319"/>
                  </a:lnTo>
                  <a:lnTo>
                    <a:pt x="4500" y="5319"/>
                  </a:lnTo>
                  <a:lnTo>
                    <a:pt x="4506" y="5319"/>
                  </a:lnTo>
                  <a:lnTo>
                    <a:pt x="4511" y="5320"/>
                  </a:lnTo>
                  <a:lnTo>
                    <a:pt x="4517" y="5320"/>
                  </a:lnTo>
                  <a:lnTo>
                    <a:pt x="4522" y="5320"/>
                  </a:lnTo>
                  <a:lnTo>
                    <a:pt x="4529" y="5320"/>
                  </a:lnTo>
                  <a:lnTo>
                    <a:pt x="4535" y="5320"/>
                  </a:lnTo>
                  <a:lnTo>
                    <a:pt x="4540" y="5320"/>
                  </a:lnTo>
                  <a:lnTo>
                    <a:pt x="4546" y="5320"/>
                  </a:lnTo>
                  <a:lnTo>
                    <a:pt x="4551" y="5320"/>
                  </a:lnTo>
                  <a:lnTo>
                    <a:pt x="4558" y="5320"/>
                  </a:lnTo>
                  <a:lnTo>
                    <a:pt x="4563" y="5321"/>
                  </a:lnTo>
                  <a:lnTo>
                    <a:pt x="4569" y="5321"/>
                  </a:lnTo>
                  <a:lnTo>
                    <a:pt x="4574" y="5321"/>
                  </a:lnTo>
                  <a:lnTo>
                    <a:pt x="4581" y="5321"/>
                  </a:lnTo>
                  <a:lnTo>
                    <a:pt x="4586" y="5321"/>
                  </a:lnTo>
                  <a:lnTo>
                    <a:pt x="4592" y="5321"/>
                  </a:lnTo>
                  <a:lnTo>
                    <a:pt x="4597" y="5321"/>
                  </a:lnTo>
                  <a:lnTo>
                    <a:pt x="4603" y="5321"/>
                  </a:lnTo>
                  <a:lnTo>
                    <a:pt x="4608" y="5321"/>
                  </a:lnTo>
                  <a:lnTo>
                    <a:pt x="4615" y="5321"/>
                  </a:lnTo>
                  <a:lnTo>
                    <a:pt x="4620" y="5322"/>
                  </a:lnTo>
                  <a:lnTo>
                    <a:pt x="4626" y="5322"/>
                  </a:lnTo>
                  <a:lnTo>
                    <a:pt x="4632" y="5322"/>
                  </a:lnTo>
                  <a:lnTo>
                    <a:pt x="4638" y="5322"/>
                  </a:lnTo>
                  <a:lnTo>
                    <a:pt x="4644" y="5322"/>
                  </a:lnTo>
                  <a:lnTo>
                    <a:pt x="4649" y="5322"/>
                  </a:lnTo>
                  <a:lnTo>
                    <a:pt x="4655" y="5322"/>
                  </a:lnTo>
                  <a:lnTo>
                    <a:pt x="4660" y="5322"/>
                  </a:lnTo>
                  <a:lnTo>
                    <a:pt x="4667" y="5322"/>
                  </a:lnTo>
                  <a:lnTo>
                    <a:pt x="4672" y="5322"/>
                  </a:lnTo>
                  <a:lnTo>
                    <a:pt x="4678" y="5322"/>
                  </a:lnTo>
                  <a:lnTo>
                    <a:pt x="4683" y="5323"/>
                  </a:lnTo>
                  <a:lnTo>
                    <a:pt x="4689" y="5323"/>
                  </a:lnTo>
                  <a:lnTo>
                    <a:pt x="4694" y="5323"/>
                  </a:lnTo>
                  <a:lnTo>
                    <a:pt x="4701" y="5323"/>
                  </a:lnTo>
                  <a:lnTo>
                    <a:pt x="4706" y="5323"/>
                  </a:lnTo>
                  <a:lnTo>
                    <a:pt x="4712" y="5323"/>
                  </a:lnTo>
                  <a:lnTo>
                    <a:pt x="4718" y="5323"/>
                  </a:lnTo>
                  <a:lnTo>
                    <a:pt x="4724" y="5323"/>
                  </a:lnTo>
                  <a:lnTo>
                    <a:pt x="4730" y="5323"/>
                  </a:lnTo>
                  <a:lnTo>
                    <a:pt x="4735" y="5323"/>
                  </a:lnTo>
                  <a:lnTo>
                    <a:pt x="4741" y="5323"/>
                  </a:lnTo>
                  <a:lnTo>
                    <a:pt x="4746" y="5324"/>
                  </a:lnTo>
                  <a:lnTo>
                    <a:pt x="4753" y="5324"/>
                  </a:lnTo>
                  <a:lnTo>
                    <a:pt x="4758" y="5324"/>
                  </a:lnTo>
                  <a:lnTo>
                    <a:pt x="4764" y="5324"/>
                  </a:lnTo>
                  <a:lnTo>
                    <a:pt x="4769" y="5324"/>
                  </a:lnTo>
                  <a:lnTo>
                    <a:pt x="4775" y="5324"/>
                  </a:lnTo>
                  <a:lnTo>
                    <a:pt x="4781" y="5324"/>
                  </a:lnTo>
                  <a:lnTo>
                    <a:pt x="4787" y="5324"/>
                  </a:lnTo>
                  <a:lnTo>
                    <a:pt x="4792" y="5324"/>
                  </a:lnTo>
                  <a:lnTo>
                    <a:pt x="4798" y="5324"/>
                  </a:lnTo>
                  <a:lnTo>
                    <a:pt x="4803" y="5324"/>
                  </a:lnTo>
                  <a:lnTo>
                    <a:pt x="4810" y="5325"/>
                  </a:lnTo>
                  <a:lnTo>
                    <a:pt x="4816" y="5325"/>
                  </a:lnTo>
                  <a:lnTo>
                    <a:pt x="4821" y="5325"/>
                  </a:lnTo>
                  <a:lnTo>
                    <a:pt x="4827" y="5325"/>
                  </a:lnTo>
                  <a:lnTo>
                    <a:pt x="4832" y="5325"/>
                  </a:lnTo>
                  <a:lnTo>
                    <a:pt x="4839" y="5325"/>
                  </a:lnTo>
                  <a:lnTo>
                    <a:pt x="4844" y="5325"/>
                  </a:lnTo>
                  <a:lnTo>
                    <a:pt x="4850" y="5325"/>
                  </a:lnTo>
                  <a:lnTo>
                    <a:pt x="4855" y="5325"/>
                  </a:lnTo>
                  <a:lnTo>
                    <a:pt x="4861" y="5325"/>
                  </a:lnTo>
                  <a:lnTo>
                    <a:pt x="4867" y="5325"/>
                  </a:lnTo>
                  <a:lnTo>
                    <a:pt x="4873" y="5325"/>
                  </a:lnTo>
                  <a:lnTo>
                    <a:pt x="4878" y="5325"/>
                  </a:lnTo>
                  <a:lnTo>
                    <a:pt x="4884" y="5326"/>
                  </a:lnTo>
                  <a:lnTo>
                    <a:pt x="4889" y="5326"/>
                  </a:lnTo>
                  <a:lnTo>
                    <a:pt x="4896" y="5326"/>
                  </a:lnTo>
                  <a:lnTo>
                    <a:pt x="4902" y="5326"/>
                  </a:lnTo>
                  <a:lnTo>
                    <a:pt x="4907" y="5326"/>
                  </a:lnTo>
                  <a:lnTo>
                    <a:pt x="4913" y="5326"/>
                  </a:lnTo>
                  <a:lnTo>
                    <a:pt x="4918" y="5326"/>
                  </a:lnTo>
                  <a:lnTo>
                    <a:pt x="4925" y="5326"/>
                  </a:lnTo>
                  <a:lnTo>
                    <a:pt x="4930" y="5326"/>
                  </a:lnTo>
                  <a:lnTo>
                    <a:pt x="4936" y="5326"/>
                  </a:lnTo>
                  <a:lnTo>
                    <a:pt x="4941" y="5326"/>
                  </a:lnTo>
                  <a:lnTo>
                    <a:pt x="4947" y="5326"/>
                  </a:lnTo>
                  <a:lnTo>
                    <a:pt x="4953" y="5326"/>
                  </a:lnTo>
                  <a:lnTo>
                    <a:pt x="4959" y="5326"/>
                  </a:lnTo>
                  <a:lnTo>
                    <a:pt x="4964" y="5327"/>
                  </a:lnTo>
                  <a:lnTo>
                    <a:pt x="4970" y="5327"/>
                  </a:lnTo>
                  <a:lnTo>
                    <a:pt x="4975" y="5327"/>
                  </a:lnTo>
                  <a:lnTo>
                    <a:pt x="4982" y="5327"/>
                  </a:lnTo>
                  <a:lnTo>
                    <a:pt x="4987" y="5327"/>
                  </a:lnTo>
                  <a:lnTo>
                    <a:pt x="4993" y="5327"/>
                  </a:lnTo>
                  <a:lnTo>
                    <a:pt x="4999" y="5327"/>
                  </a:lnTo>
                  <a:lnTo>
                    <a:pt x="5004" y="5327"/>
                  </a:lnTo>
                  <a:lnTo>
                    <a:pt x="5011" y="5327"/>
                  </a:lnTo>
                  <a:lnTo>
                    <a:pt x="5016" y="5327"/>
                  </a:lnTo>
                  <a:lnTo>
                    <a:pt x="5022" y="5327"/>
                  </a:lnTo>
                  <a:lnTo>
                    <a:pt x="5027" y="5327"/>
                  </a:lnTo>
                  <a:lnTo>
                    <a:pt x="5033" y="5327"/>
                  </a:lnTo>
                  <a:lnTo>
                    <a:pt x="5039" y="5327"/>
                  </a:lnTo>
                  <a:lnTo>
                    <a:pt x="5045" y="5327"/>
                  </a:lnTo>
                  <a:lnTo>
                    <a:pt x="5050" y="5328"/>
                  </a:lnTo>
                  <a:lnTo>
                    <a:pt x="5056" y="5328"/>
                  </a:lnTo>
                  <a:lnTo>
                    <a:pt x="5061" y="5328"/>
                  </a:lnTo>
                  <a:lnTo>
                    <a:pt x="5068" y="5328"/>
                  </a:lnTo>
                  <a:lnTo>
                    <a:pt x="5073" y="5328"/>
                  </a:lnTo>
                  <a:lnTo>
                    <a:pt x="5079" y="5328"/>
                  </a:lnTo>
                  <a:lnTo>
                    <a:pt x="5085" y="5328"/>
                  </a:lnTo>
                  <a:lnTo>
                    <a:pt x="5090" y="5328"/>
                  </a:lnTo>
                  <a:lnTo>
                    <a:pt x="5097" y="5328"/>
                  </a:lnTo>
                  <a:lnTo>
                    <a:pt x="5102" y="5328"/>
                  </a:lnTo>
                  <a:lnTo>
                    <a:pt x="5108" y="5328"/>
                  </a:lnTo>
                  <a:lnTo>
                    <a:pt x="5113" y="5328"/>
                  </a:lnTo>
                  <a:lnTo>
                    <a:pt x="5119" y="5328"/>
                  </a:lnTo>
                  <a:lnTo>
                    <a:pt x="5125" y="5328"/>
                  </a:lnTo>
                  <a:lnTo>
                    <a:pt x="5131" y="5328"/>
                  </a:lnTo>
                  <a:lnTo>
                    <a:pt x="5136" y="5328"/>
                  </a:lnTo>
                  <a:lnTo>
                    <a:pt x="5142" y="5329"/>
                  </a:lnTo>
                  <a:lnTo>
                    <a:pt x="5147" y="5329"/>
                  </a:lnTo>
                  <a:lnTo>
                    <a:pt x="5154" y="5329"/>
                  </a:lnTo>
                  <a:lnTo>
                    <a:pt x="5159" y="5329"/>
                  </a:lnTo>
                  <a:lnTo>
                    <a:pt x="5165" y="5329"/>
                  </a:lnTo>
                  <a:lnTo>
                    <a:pt x="5170" y="5329"/>
                  </a:lnTo>
                  <a:lnTo>
                    <a:pt x="5176" y="5329"/>
                  </a:lnTo>
                  <a:lnTo>
                    <a:pt x="5183" y="5329"/>
                  </a:lnTo>
                  <a:lnTo>
                    <a:pt x="5188" y="5329"/>
                  </a:lnTo>
                  <a:lnTo>
                    <a:pt x="5194" y="5329"/>
                  </a:lnTo>
                  <a:lnTo>
                    <a:pt x="5199" y="5329"/>
                  </a:lnTo>
                  <a:lnTo>
                    <a:pt x="5205" y="5329"/>
                  </a:lnTo>
                  <a:lnTo>
                    <a:pt x="5211" y="5329"/>
                  </a:lnTo>
                  <a:lnTo>
                    <a:pt x="5217" y="5329"/>
                  </a:lnTo>
                  <a:lnTo>
                    <a:pt x="5222" y="5329"/>
                  </a:lnTo>
                  <a:lnTo>
                    <a:pt x="5228" y="5329"/>
                  </a:lnTo>
                  <a:lnTo>
                    <a:pt x="5233" y="5329"/>
                  </a:lnTo>
                  <a:lnTo>
                    <a:pt x="5240" y="5329"/>
                  </a:lnTo>
                  <a:lnTo>
                    <a:pt x="5245" y="5330"/>
                  </a:lnTo>
                  <a:lnTo>
                    <a:pt x="5251" y="5330"/>
                  </a:lnTo>
                  <a:lnTo>
                    <a:pt x="5256" y="5330"/>
                  </a:lnTo>
                  <a:lnTo>
                    <a:pt x="5262" y="5330"/>
                  </a:lnTo>
                  <a:lnTo>
                    <a:pt x="5269" y="5330"/>
                  </a:lnTo>
                  <a:lnTo>
                    <a:pt x="5274" y="5330"/>
                  </a:lnTo>
                  <a:lnTo>
                    <a:pt x="5280" y="5330"/>
                  </a:lnTo>
                  <a:lnTo>
                    <a:pt x="5285" y="5330"/>
                  </a:lnTo>
                  <a:lnTo>
                    <a:pt x="5291" y="5330"/>
                  </a:lnTo>
                  <a:lnTo>
                    <a:pt x="5297" y="5330"/>
                  </a:lnTo>
                  <a:lnTo>
                    <a:pt x="5303" y="5330"/>
                  </a:lnTo>
                  <a:lnTo>
                    <a:pt x="5308" y="5330"/>
                  </a:lnTo>
                  <a:lnTo>
                    <a:pt x="5314" y="5330"/>
                  </a:lnTo>
                  <a:lnTo>
                    <a:pt x="5319" y="5330"/>
                  </a:lnTo>
                  <a:lnTo>
                    <a:pt x="5326" y="5330"/>
                  </a:lnTo>
                  <a:lnTo>
                    <a:pt x="5331" y="5330"/>
                  </a:lnTo>
                  <a:lnTo>
                    <a:pt x="5337" y="5330"/>
                  </a:lnTo>
                  <a:lnTo>
                    <a:pt x="5342" y="5330"/>
                  </a:lnTo>
                  <a:lnTo>
                    <a:pt x="5348" y="5330"/>
                  </a:lnTo>
                  <a:lnTo>
                    <a:pt x="5354" y="5331"/>
                  </a:lnTo>
                  <a:lnTo>
                    <a:pt x="5360" y="5331"/>
                  </a:lnTo>
                  <a:lnTo>
                    <a:pt x="5366" y="5331"/>
                  </a:lnTo>
                  <a:lnTo>
                    <a:pt x="5371" y="5331"/>
                  </a:lnTo>
                  <a:lnTo>
                    <a:pt x="5377" y="5331"/>
                  </a:lnTo>
                  <a:lnTo>
                    <a:pt x="5383" y="5331"/>
                  </a:lnTo>
                  <a:lnTo>
                    <a:pt x="5389" y="5331"/>
                  </a:lnTo>
                  <a:lnTo>
                    <a:pt x="5394" y="5331"/>
                  </a:lnTo>
                  <a:lnTo>
                    <a:pt x="5400" y="5331"/>
                  </a:lnTo>
                  <a:lnTo>
                    <a:pt x="5405" y="5331"/>
                  </a:lnTo>
                  <a:lnTo>
                    <a:pt x="5412" y="5331"/>
                  </a:lnTo>
                  <a:lnTo>
                    <a:pt x="5417" y="5331"/>
                  </a:lnTo>
                  <a:lnTo>
                    <a:pt x="5423" y="5331"/>
                  </a:lnTo>
                  <a:lnTo>
                    <a:pt x="5428" y="5331"/>
                  </a:lnTo>
                  <a:lnTo>
                    <a:pt x="5434" y="5331"/>
                  </a:lnTo>
                  <a:lnTo>
                    <a:pt x="5440" y="5331"/>
                  </a:lnTo>
                  <a:lnTo>
                    <a:pt x="5446" y="5331"/>
                  </a:lnTo>
                  <a:lnTo>
                    <a:pt x="5452" y="5331"/>
                  </a:lnTo>
                  <a:lnTo>
                    <a:pt x="5457" y="5331"/>
                  </a:lnTo>
                  <a:lnTo>
                    <a:pt x="5463" y="5331"/>
                  </a:lnTo>
                  <a:lnTo>
                    <a:pt x="5469" y="5331"/>
                  </a:lnTo>
                  <a:lnTo>
                    <a:pt x="5475" y="5331"/>
                  </a:lnTo>
                  <a:lnTo>
                    <a:pt x="5480" y="5331"/>
                  </a:lnTo>
                  <a:lnTo>
                    <a:pt x="5486" y="5332"/>
                  </a:lnTo>
                  <a:lnTo>
                    <a:pt x="5491" y="5332"/>
                  </a:lnTo>
                  <a:lnTo>
                    <a:pt x="5498" y="5332"/>
                  </a:lnTo>
                  <a:lnTo>
                    <a:pt x="5503" y="5332"/>
                  </a:lnTo>
                  <a:lnTo>
                    <a:pt x="5509" y="5332"/>
                  </a:lnTo>
                  <a:lnTo>
                    <a:pt x="5514" y="5332"/>
                  </a:lnTo>
                  <a:lnTo>
                    <a:pt x="5520" y="5332"/>
                  </a:lnTo>
                  <a:lnTo>
                    <a:pt x="5526" y="5332"/>
                  </a:lnTo>
                  <a:lnTo>
                    <a:pt x="5532" y="5332"/>
                  </a:lnTo>
                  <a:lnTo>
                    <a:pt x="5537" y="5332"/>
                  </a:lnTo>
                  <a:lnTo>
                    <a:pt x="5543" y="5332"/>
                  </a:lnTo>
                  <a:lnTo>
                    <a:pt x="5549" y="5332"/>
                  </a:lnTo>
                  <a:lnTo>
                    <a:pt x="5555" y="5332"/>
                  </a:lnTo>
                  <a:lnTo>
                    <a:pt x="5561" y="5332"/>
                  </a:lnTo>
                  <a:lnTo>
                    <a:pt x="5566" y="5332"/>
                  </a:lnTo>
                  <a:lnTo>
                    <a:pt x="5572" y="5332"/>
                  </a:lnTo>
                  <a:lnTo>
                    <a:pt x="5577" y="5332"/>
                  </a:lnTo>
                  <a:lnTo>
                    <a:pt x="5584" y="5332"/>
                  </a:lnTo>
                  <a:lnTo>
                    <a:pt x="5589" y="5332"/>
                  </a:lnTo>
                  <a:lnTo>
                    <a:pt x="5595" y="5332"/>
                  </a:lnTo>
                  <a:lnTo>
                    <a:pt x="5600" y="5332"/>
                  </a:lnTo>
                  <a:lnTo>
                    <a:pt x="5606" y="5332"/>
                  </a:lnTo>
                  <a:lnTo>
                    <a:pt x="5612" y="5332"/>
                  </a:lnTo>
                  <a:lnTo>
                    <a:pt x="5618" y="5332"/>
                  </a:lnTo>
                  <a:lnTo>
                    <a:pt x="5623" y="5332"/>
                  </a:lnTo>
                  <a:lnTo>
                    <a:pt x="5629" y="5333"/>
                  </a:lnTo>
                  <a:lnTo>
                    <a:pt x="5635" y="5333"/>
                  </a:lnTo>
                  <a:lnTo>
                    <a:pt x="5641" y="5333"/>
                  </a:lnTo>
                  <a:lnTo>
                    <a:pt x="5647" y="5333"/>
                  </a:lnTo>
                  <a:lnTo>
                    <a:pt x="5652" y="5333"/>
                  </a:lnTo>
                  <a:lnTo>
                    <a:pt x="5658" y="5333"/>
                  </a:lnTo>
                  <a:lnTo>
                    <a:pt x="5663" y="5333"/>
                  </a:lnTo>
                  <a:lnTo>
                    <a:pt x="5670" y="5333"/>
                  </a:lnTo>
                  <a:lnTo>
                    <a:pt x="5675" y="5333"/>
                  </a:lnTo>
                  <a:lnTo>
                    <a:pt x="5681" y="5333"/>
                  </a:lnTo>
                  <a:lnTo>
                    <a:pt x="5686" y="5333"/>
                  </a:lnTo>
                  <a:lnTo>
                    <a:pt x="5692" y="5333"/>
                  </a:lnTo>
                  <a:lnTo>
                    <a:pt x="5698" y="5333"/>
                  </a:lnTo>
                  <a:lnTo>
                    <a:pt x="5704" y="5333"/>
                  </a:lnTo>
                  <a:lnTo>
                    <a:pt x="5709" y="5333"/>
                  </a:lnTo>
                  <a:lnTo>
                    <a:pt x="5715" y="5333"/>
                  </a:lnTo>
                  <a:lnTo>
                    <a:pt x="5720" y="5333"/>
                  </a:lnTo>
                  <a:lnTo>
                    <a:pt x="5727" y="5333"/>
                  </a:lnTo>
                  <a:lnTo>
                    <a:pt x="5733" y="5333"/>
                  </a:lnTo>
                  <a:lnTo>
                    <a:pt x="5738" y="5333"/>
                  </a:lnTo>
                  <a:lnTo>
                    <a:pt x="5744" y="5333"/>
                  </a:lnTo>
                  <a:lnTo>
                    <a:pt x="5749" y="5333"/>
                  </a:lnTo>
                  <a:lnTo>
                    <a:pt x="5756" y="5333"/>
                  </a:lnTo>
                  <a:lnTo>
                    <a:pt x="5761" y="5333"/>
                  </a:lnTo>
                  <a:lnTo>
                    <a:pt x="5767" y="5333"/>
                  </a:lnTo>
                  <a:lnTo>
                    <a:pt x="5772" y="5333"/>
                  </a:lnTo>
                  <a:lnTo>
                    <a:pt x="5778" y="5333"/>
                  </a:lnTo>
                  <a:lnTo>
                    <a:pt x="5784" y="5333"/>
                  </a:lnTo>
                  <a:lnTo>
                    <a:pt x="5790" y="5333"/>
                  </a:lnTo>
                  <a:lnTo>
                    <a:pt x="5795" y="5333"/>
                  </a:lnTo>
                  <a:lnTo>
                    <a:pt x="5801" y="5334"/>
                  </a:lnTo>
                  <a:lnTo>
                    <a:pt x="5806" y="5334"/>
                  </a:lnTo>
                  <a:lnTo>
                    <a:pt x="5813" y="5334"/>
                  </a:lnTo>
                  <a:lnTo>
                    <a:pt x="5819" y="5334"/>
                  </a:lnTo>
                  <a:lnTo>
                    <a:pt x="5824" y="5334"/>
                  </a:lnTo>
                  <a:lnTo>
                    <a:pt x="5830" y="5334"/>
                  </a:lnTo>
                  <a:lnTo>
                    <a:pt x="5835" y="5334"/>
                  </a:lnTo>
                  <a:lnTo>
                    <a:pt x="5842" y="5334"/>
                  </a:lnTo>
                  <a:lnTo>
                    <a:pt x="5847" y="5334"/>
                  </a:lnTo>
                  <a:lnTo>
                    <a:pt x="5853" y="5334"/>
                  </a:lnTo>
                  <a:lnTo>
                    <a:pt x="5858" y="5334"/>
                  </a:lnTo>
                  <a:lnTo>
                    <a:pt x="5864" y="5334"/>
                  </a:lnTo>
                  <a:lnTo>
                    <a:pt x="5870" y="5334"/>
                  </a:lnTo>
                  <a:lnTo>
                    <a:pt x="5876" y="5334"/>
                  </a:lnTo>
                  <a:lnTo>
                    <a:pt x="5881" y="5334"/>
                  </a:lnTo>
                  <a:lnTo>
                    <a:pt x="5887" y="5334"/>
                  </a:lnTo>
                  <a:lnTo>
                    <a:pt x="5892" y="5334"/>
                  </a:lnTo>
                  <a:lnTo>
                    <a:pt x="5899" y="5334"/>
                  </a:lnTo>
                  <a:lnTo>
                    <a:pt x="5904" y="5334"/>
                  </a:lnTo>
                  <a:lnTo>
                    <a:pt x="5910" y="5334"/>
                  </a:lnTo>
                  <a:lnTo>
                    <a:pt x="5916" y="5334"/>
                  </a:lnTo>
                  <a:lnTo>
                    <a:pt x="5921" y="5334"/>
                  </a:lnTo>
                  <a:lnTo>
                    <a:pt x="5928" y="5334"/>
                  </a:lnTo>
                  <a:lnTo>
                    <a:pt x="5933" y="5334"/>
                  </a:lnTo>
                  <a:lnTo>
                    <a:pt x="5939" y="5334"/>
                  </a:lnTo>
                  <a:lnTo>
                    <a:pt x="5944" y="5334"/>
                  </a:lnTo>
                  <a:lnTo>
                    <a:pt x="5950" y="5334"/>
                  </a:lnTo>
                  <a:lnTo>
                    <a:pt x="5956" y="5334"/>
                  </a:lnTo>
                  <a:lnTo>
                    <a:pt x="5962" y="5334"/>
                  </a:lnTo>
                  <a:lnTo>
                    <a:pt x="5967" y="5334"/>
                  </a:lnTo>
                  <a:lnTo>
                    <a:pt x="5973" y="5334"/>
                  </a:lnTo>
                  <a:lnTo>
                    <a:pt x="5978" y="5334"/>
                  </a:lnTo>
                  <a:lnTo>
                    <a:pt x="5985" y="5334"/>
                  </a:lnTo>
                  <a:lnTo>
                    <a:pt x="5990" y="5334"/>
                  </a:lnTo>
                  <a:lnTo>
                    <a:pt x="5996" y="5334"/>
                  </a:lnTo>
                  <a:lnTo>
                    <a:pt x="6002" y="5335"/>
                  </a:lnTo>
                  <a:lnTo>
                    <a:pt x="6007" y="5335"/>
                  </a:lnTo>
                  <a:lnTo>
                    <a:pt x="6014" y="5335"/>
                  </a:lnTo>
                  <a:lnTo>
                    <a:pt x="6019" y="5335"/>
                  </a:lnTo>
                  <a:lnTo>
                    <a:pt x="6025" y="5335"/>
                  </a:lnTo>
                  <a:lnTo>
                    <a:pt x="6030" y="5335"/>
                  </a:lnTo>
                  <a:lnTo>
                    <a:pt x="6036" y="5335"/>
                  </a:lnTo>
                  <a:lnTo>
                    <a:pt x="6042" y="5335"/>
                  </a:lnTo>
                  <a:lnTo>
                    <a:pt x="6048" y="5335"/>
                  </a:lnTo>
                  <a:lnTo>
                    <a:pt x="6053" y="5335"/>
                  </a:lnTo>
                  <a:lnTo>
                    <a:pt x="6059" y="5335"/>
                  </a:lnTo>
                  <a:lnTo>
                    <a:pt x="6064" y="5335"/>
                  </a:lnTo>
                  <a:lnTo>
                    <a:pt x="6071" y="5335"/>
                  </a:lnTo>
                  <a:lnTo>
                    <a:pt x="6076" y="5335"/>
                  </a:lnTo>
                  <a:lnTo>
                    <a:pt x="6082" y="5335"/>
                  </a:lnTo>
                  <a:lnTo>
                    <a:pt x="6087" y="5335"/>
                  </a:lnTo>
                  <a:lnTo>
                    <a:pt x="6093" y="5335"/>
                  </a:lnTo>
                  <a:lnTo>
                    <a:pt x="6100" y="5335"/>
                  </a:lnTo>
                  <a:lnTo>
                    <a:pt x="6105" y="5335"/>
                  </a:lnTo>
                  <a:lnTo>
                    <a:pt x="6111" y="5335"/>
                  </a:lnTo>
                  <a:lnTo>
                    <a:pt x="6116" y="5335"/>
                  </a:lnTo>
                  <a:lnTo>
                    <a:pt x="6122" y="5335"/>
                  </a:lnTo>
                  <a:lnTo>
                    <a:pt x="6128" y="5335"/>
                  </a:lnTo>
                  <a:lnTo>
                    <a:pt x="6134" y="5335"/>
                  </a:lnTo>
                  <a:lnTo>
                    <a:pt x="6139" y="5335"/>
                  </a:lnTo>
                  <a:lnTo>
                    <a:pt x="6145" y="5335"/>
                  </a:lnTo>
                  <a:lnTo>
                    <a:pt x="6150" y="5335"/>
                  </a:lnTo>
                  <a:lnTo>
                    <a:pt x="6157" y="5335"/>
                  </a:lnTo>
                  <a:lnTo>
                    <a:pt x="6162" y="5335"/>
                  </a:lnTo>
                  <a:lnTo>
                    <a:pt x="6168" y="5335"/>
                  </a:lnTo>
                  <a:lnTo>
                    <a:pt x="6173" y="5335"/>
                  </a:lnTo>
                  <a:lnTo>
                    <a:pt x="6179" y="5335"/>
                  </a:lnTo>
                  <a:lnTo>
                    <a:pt x="6186" y="5335"/>
                  </a:lnTo>
                  <a:lnTo>
                    <a:pt x="6191" y="5335"/>
                  </a:lnTo>
                  <a:lnTo>
                    <a:pt x="6197" y="5335"/>
                  </a:lnTo>
                  <a:lnTo>
                    <a:pt x="6202" y="5335"/>
                  </a:lnTo>
                  <a:lnTo>
                    <a:pt x="6209" y="5335"/>
                  </a:lnTo>
                  <a:lnTo>
                    <a:pt x="6214" y="5335"/>
                  </a:lnTo>
                  <a:lnTo>
                    <a:pt x="6220" y="5335"/>
                  </a:lnTo>
                  <a:lnTo>
                    <a:pt x="6225" y="5335"/>
                  </a:lnTo>
                  <a:lnTo>
                    <a:pt x="6231" y="5335"/>
                  </a:lnTo>
                  <a:lnTo>
                    <a:pt x="6236" y="5335"/>
                  </a:lnTo>
                  <a:lnTo>
                    <a:pt x="6243" y="5335"/>
                  </a:lnTo>
                  <a:lnTo>
                    <a:pt x="6248" y="5335"/>
                  </a:lnTo>
                  <a:lnTo>
                    <a:pt x="6254" y="5336"/>
                  </a:lnTo>
                  <a:lnTo>
                    <a:pt x="6259" y="5336"/>
                  </a:lnTo>
                  <a:lnTo>
                    <a:pt x="6266" y="5336"/>
                  </a:lnTo>
                  <a:lnTo>
                    <a:pt x="6271" y="5336"/>
                  </a:lnTo>
                  <a:lnTo>
                    <a:pt x="6277" y="5336"/>
                  </a:lnTo>
                  <a:lnTo>
                    <a:pt x="6283" y="5336"/>
                  </a:lnTo>
                  <a:lnTo>
                    <a:pt x="6288" y="5336"/>
                  </a:lnTo>
                  <a:lnTo>
                    <a:pt x="6295" y="5336"/>
                  </a:lnTo>
                  <a:lnTo>
                    <a:pt x="6300" y="5336"/>
                  </a:lnTo>
                  <a:lnTo>
                    <a:pt x="6306" y="5336"/>
                  </a:lnTo>
                  <a:lnTo>
                    <a:pt x="6311" y="5336"/>
                  </a:lnTo>
                  <a:lnTo>
                    <a:pt x="6317" y="5336"/>
                  </a:lnTo>
                  <a:lnTo>
                    <a:pt x="6323" y="5336"/>
                  </a:lnTo>
                  <a:lnTo>
                    <a:pt x="6329" y="5336"/>
                  </a:lnTo>
                  <a:lnTo>
                    <a:pt x="6334" y="5336"/>
                  </a:lnTo>
                  <a:lnTo>
                    <a:pt x="6340" y="5336"/>
                  </a:lnTo>
                  <a:lnTo>
                    <a:pt x="6345" y="5336"/>
                  </a:lnTo>
                  <a:lnTo>
                    <a:pt x="6352" y="5336"/>
                  </a:lnTo>
                  <a:lnTo>
                    <a:pt x="6357" y="5336"/>
                  </a:lnTo>
                  <a:lnTo>
                    <a:pt x="6363" y="5336"/>
                  </a:lnTo>
                  <a:lnTo>
                    <a:pt x="6369" y="5336"/>
                  </a:lnTo>
                  <a:lnTo>
                    <a:pt x="6374" y="5336"/>
                  </a:lnTo>
                  <a:lnTo>
                    <a:pt x="6381" y="5336"/>
                  </a:lnTo>
                  <a:lnTo>
                    <a:pt x="6386" y="5336"/>
                  </a:lnTo>
                  <a:lnTo>
                    <a:pt x="6392" y="5336"/>
                  </a:lnTo>
                  <a:lnTo>
                    <a:pt x="6397" y="5336"/>
                  </a:lnTo>
                  <a:lnTo>
                    <a:pt x="6403" y="5336"/>
                  </a:lnTo>
                  <a:lnTo>
                    <a:pt x="6409" y="5336"/>
                  </a:lnTo>
                  <a:lnTo>
                    <a:pt x="6415" y="5336"/>
                  </a:lnTo>
                  <a:lnTo>
                    <a:pt x="6420" y="5336"/>
                  </a:lnTo>
                  <a:lnTo>
                    <a:pt x="6426" y="5336"/>
                  </a:lnTo>
                  <a:lnTo>
                    <a:pt x="6431" y="5336"/>
                  </a:lnTo>
                  <a:lnTo>
                    <a:pt x="6438" y="5336"/>
                  </a:lnTo>
                  <a:lnTo>
                    <a:pt x="6443" y="5336"/>
                  </a:lnTo>
                  <a:lnTo>
                    <a:pt x="6449" y="5336"/>
                  </a:lnTo>
                  <a:lnTo>
                    <a:pt x="6454" y="5336"/>
                  </a:lnTo>
                  <a:lnTo>
                    <a:pt x="6460" y="5336"/>
                  </a:lnTo>
                  <a:lnTo>
                    <a:pt x="6467" y="5336"/>
                  </a:lnTo>
                  <a:lnTo>
                    <a:pt x="6472" y="5336"/>
                  </a:lnTo>
                  <a:lnTo>
                    <a:pt x="6478" y="5336"/>
                  </a:lnTo>
                  <a:lnTo>
                    <a:pt x="6483" y="5336"/>
                  </a:lnTo>
                  <a:lnTo>
                    <a:pt x="6489" y="5336"/>
                  </a:lnTo>
                  <a:lnTo>
                    <a:pt x="6495" y="5336"/>
                  </a:lnTo>
                  <a:lnTo>
                    <a:pt x="6501" y="5336"/>
                  </a:lnTo>
                  <a:lnTo>
                    <a:pt x="6506" y="5336"/>
                  </a:lnTo>
                  <a:lnTo>
                    <a:pt x="6512" y="5336"/>
                  </a:lnTo>
                  <a:lnTo>
                    <a:pt x="6517" y="5336"/>
                  </a:lnTo>
                  <a:lnTo>
                    <a:pt x="6524" y="5336"/>
                  </a:lnTo>
                  <a:lnTo>
                    <a:pt x="6529" y="5336"/>
                  </a:lnTo>
                  <a:lnTo>
                    <a:pt x="6535" y="5336"/>
                  </a:lnTo>
                  <a:lnTo>
                    <a:pt x="6540" y="5336"/>
                  </a:lnTo>
                  <a:lnTo>
                    <a:pt x="6546" y="5336"/>
                  </a:lnTo>
                  <a:lnTo>
                    <a:pt x="6553" y="5336"/>
                  </a:lnTo>
                  <a:lnTo>
                    <a:pt x="6558" y="5336"/>
                  </a:lnTo>
                  <a:lnTo>
                    <a:pt x="6564" y="5336"/>
                  </a:lnTo>
                  <a:lnTo>
                    <a:pt x="6569" y="5336"/>
                  </a:lnTo>
                  <a:lnTo>
                    <a:pt x="6575" y="5336"/>
                  </a:lnTo>
                  <a:lnTo>
                    <a:pt x="6581" y="5336"/>
                  </a:lnTo>
                  <a:lnTo>
                    <a:pt x="6587" y="5336"/>
                  </a:lnTo>
                  <a:lnTo>
                    <a:pt x="6592" y="5337"/>
                  </a:lnTo>
                  <a:lnTo>
                    <a:pt x="6598" y="5337"/>
                  </a:lnTo>
                  <a:lnTo>
                    <a:pt x="6603" y="5337"/>
                  </a:lnTo>
                  <a:lnTo>
                    <a:pt x="6610" y="5337"/>
                  </a:lnTo>
                  <a:lnTo>
                    <a:pt x="6615" y="5337"/>
                  </a:lnTo>
                  <a:lnTo>
                    <a:pt x="6621" y="5337"/>
                  </a:lnTo>
                  <a:lnTo>
                    <a:pt x="6626" y="5337"/>
                  </a:lnTo>
                  <a:lnTo>
                    <a:pt x="6632" y="5337"/>
                  </a:lnTo>
                  <a:lnTo>
                    <a:pt x="6638" y="5337"/>
                  </a:lnTo>
                  <a:lnTo>
                    <a:pt x="6644" y="5337"/>
                  </a:lnTo>
                  <a:lnTo>
                    <a:pt x="6650" y="5337"/>
                  </a:lnTo>
                  <a:lnTo>
                    <a:pt x="6655" y="5337"/>
                  </a:lnTo>
                  <a:lnTo>
                    <a:pt x="6661" y="5337"/>
                  </a:lnTo>
                  <a:lnTo>
                    <a:pt x="6667" y="5337"/>
                  </a:lnTo>
                  <a:lnTo>
                    <a:pt x="6673" y="5337"/>
                  </a:lnTo>
                  <a:lnTo>
                    <a:pt x="6678" y="5337"/>
                  </a:lnTo>
                  <a:lnTo>
                    <a:pt x="6684" y="5337"/>
                  </a:lnTo>
                  <a:lnTo>
                    <a:pt x="6689" y="5337"/>
                  </a:lnTo>
                  <a:lnTo>
                    <a:pt x="6696" y="5337"/>
                  </a:lnTo>
                  <a:lnTo>
                    <a:pt x="6701" y="5337"/>
                  </a:lnTo>
                  <a:lnTo>
                    <a:pt x="6707" y="5337"/>
                  </a:lnTo>
                  <a:lnTo>
                    <a:pt x="6712" y="5337"/>
                  </a:lnTo>
                  <a:lnTo>
                    <a:pt x="6718" y="5337"/>
                  </a:lnTo>
                  <a:lnTo>
                    <a:pt x="6724" y="5337"/>
                  </a:lnTo>
                  <a:lnTo>
                    <a:pt x="6730" y="5337"/>
                  </a:lnTo>
                  <a:lnTo>
                    <a:pt x="6736" y="5337"/>
                  </a:lnTo>
                  <a:lnTo>
                    <a:pt x="6741" y="5337"/>
                  </a:lnTo>
                  <a:lnTo>
                    <a:pt x="6747" y="5337"/>
                  </a:lnTo>
                  <a:lnTo>
                    <a:pt x="6753" y="5337"/>
                  </a:lnTo>
                  <a:lnTo>
                    <a:pt x="6759" y="5337"/>
                  </a:lnTo>
                  <a:lnTo>
                    <a:pt x="6764" y="5337"/>
                  </a:lnTo>
                  <a:lnTo>
                    <a:pt x="6770" y="5337"/>
                  </a:lnTo>
                  <a:lnTo>
                    <a:pt x="6775" y="5337"/>
                  </a:lnTo>
                  <a:lnTo>
                    <a:pt x="6782" y="5337"/>
                  </a:lnTo>
                  <a:lnTo>
                    <a:pt x="6787" y="5337"/>
                  </a:lnTo>
                  <a:lnTo>
                    <a:pt x="6793" y="5337"/>
                  </a:lnTo>
                  <a:lnTo>
                    <a:pt x="6798" y="5337"/>
                  </a:lnTo>
                  <a:lnTo>
                    <a:pt x="6804" y="5337"/>
                  </a:lnTo>
                  <a:lnTo>
                    <a:pt x="6810" y="5337"/>
                  </a:lnTo>
                  <a:lnTo>
                    <a:pt x="6816" y="5337"/>
                  </a:lnTo>
                  <a:lnTo>
                    <a:pt x="6821" y="5337"/>
                  </a:lnTo>
                  <a:lnTo>
                    <a:pt x="6827" y="5337"/>
                  </a:lnTo>
                  <a:lnTo>
                    <a:pt x="6833" y="5337"/>
                  </a:lnTo>
                  <a:lnTo>
                    <a:pt x="6839" y="5337"/>
                  </a:lnTo>
                  <a:lnTo>
                    <a:pt x="6845" y="5337"/>
                  </a:lnTo>
                  <a:lnTo>
                    <a:pt x="6850" y="5337"/>
                  </a:lnTo>
                  <a:lnTo>
                    <a:pt x="6856" y="5337"/>
                  </a:lnTo>
                  <a:lnTo>
                    <a:pt x="6861" y="5337"/>
                  </a:lnTo>
                  <a:lnTo>
                    <a:pt x="6868" y="5337"/>
                  </a:lnTo>
                  <a:lnTo>
                    <a:pt x="6873" y="5337"/>
                  </a:lnTo>
                  <a:lnTo>
                    <a:pt x="6879" y="5337"/>
                  </a:lnTo>
                  <a:lnTo>
                    <a:pt x="6884" y="5337"/>
                  </a:lnTo>
                  <a:lnTo>
                    <a:pt x="6890" y="5337"/>
                  </a:lnTo>
                  <a:lnTo>
                    <a:pt x="6896" y="5337"/>
                  </a:lnTo>
                  <a:lnTo>
                    <a:pt x="6902" y="5337"/>
                  </a:lnTo>
                  <a:lnTo>
                    <a:pt x="6907" y="5337"/>
                  </a:lnTo>
                  <a:lnTo>
                    <a:pt x="6913" y="5337"/>
                  </a:lnTo>
                  <a:lnTo>
                    <a:pt x="6919" y="5337"/>
                  </a:lnTo>
                  <a:lnTo>
                    <a:pt x="6925" y="5337"/>
                  </a:lnTo>
                  <a:lnTo>
                    <a:pt x="6931" y="5337"/>
                  </a:lnTo>
                  <a:lnTo>
                    <a:pt x="6936" y="5337"/>
                  </a:lnTo>
                  <a:lnTo>
                    <a:pt x="6942" y="5337"/>
                  </a:lnTo>
                  <a:lnTo>
                    <a:pt x="6947" y="5337"/>
                  </a:lnTo>
                  <a:lnTo>
                    <a:pt x="6954" y="5337"/>
                  </a:lnTo>
                  <a:lnTo>
                    <a:pt x="6959" y="5337"/>
                  </a:lnTo>
                  <a:lnTo>
                    <a:pt x="6965" y="5337"/>
                  </a:lnTo>
                  <a:lnTo>
                    <a:pt x="6970" y="5337"/>
                  </a:lnTo>
                  <a:lnTo>
                    <a:pt x="6976" y="5337"/>
                  </a:lnTo>
                  <a:lnTo>
                    <a:pt x="6982" y="5337"/>
                  </a:lnTo>
                  <a:lnTo>
                    <a:pt x="6988" y="5337"/>
                  </a:lnTo>
                  <a:lnTo>
                    <a:pt x="6993" y="5337"/>
                  </a:lnTo>
                  <a:lnTo>
                    <a:pt x="6999" y="5337"/>
                  </a:lnTo>
                  <a:lnTo>
                    <a:pt x="7004" y="5337"/>
                  </a:lnTo>
                  <a:lnTo>
                    <a:pt x="7011" y="5337"/>
                  </a:lnTo>
                  <a:lnTo>
                    <a:pt x="7017" y="5337"/>
                  </a:lnTo>
                  <a:lnTo>
                    <a:pt x="7022" y="5337"/>
                  </a:lnTo>
                  <a:lnTo>
                    <a:pt x="7028" y="5337"/>
                  </a:lnTo>
                  <a:lnTo>
                    <a:pt x="7033" y="5337"/>
                  </a:lnTo>
                  <a:lnTo>
                    <a:pt x="7040" y="5337"/>
                  </a:lnTo>
                  <a:lnTo>
                    <a:pt x="7045" y="5337"/>
                  </a:lnTo>
                  <a:lnTo>
                    <a:pt x="7051" y="5337"/>
                  </a:lnTo>
                  <a:lnTo>
                    <a:pt x="7056" y="5337"/>
                  </a:lnTo>
                  <a:lnTo>
                    <a:pt x="7062" y="5337"/>
                  </a:lnTo>
                  <a:lnTo>
                    <a:pt x="7068" y="5337"/>
                  </a:lnTo>
                  <a:lnTo>
                    <a:pt x="7074" y="5337"/>
                  </a:lnTo>
                  <a:lnTo>
                    <a:pt x="7079" y="5337"/>
                  </a:lnTo>
                  <a:lnTo>
                    <a:pt x="7085" y="5337"/>
                  </a:lnTo>
                  <a:lnTo>
                    <a:pt x="7090" y="5338"/>
                  </a:lnTo>
                  <a:lnTo>
                    <a:pt x="7097" y="5338"/>
                  </a:lnTo>
                  <a:lnTo>
                    <a:pt x="7103" y="5338"/>
                  </a:lnTo>
                  <a:lnTo>
                    <a:pt x="7108" y="5338"/>
                  </a:lnTo>
                  <a:lnTo>
                    <a:pt x="7114" y="5338"/>
                  </a:lnTo>
                  <a:lnTo>
                    <a:pt x="7119" y="5338"/>
                  </a:lnTo>
                  <a:lnTo>
                    <a:pt x="7126" y="5338"/>
                  </a:lnTo>
                  <a:lnTo>
                    <a:pt x="7131" y="5338"/>
                  </a:lnTo>
                  <a:lnTo>
                    <a:pt x="7137" y="5338"/>
                  </a:lnTo>
                  <a:lnTo>
                    <a:pt x="7142" y="5338"/>
                  </a:lnTo>
                  <a:lnTo>
                    <a:pt x="7148" y="5338"/>
                  </a:lnTo>
                  <a:lnTo>
                    <a:pt x="7154" y="5338"/>
                  </a:lnTo>
                  <a:lnTo>
                    <a:pt x="7160" y="5338"/>
                  </a:lnTo>
                  <a:lnTo>
                    <a:pt x="7165" y="5338"/>
                  </a:lnTo>
                  <a:lnTo>
                    <a:pt x="7171" y="5338"/>
                  </a:lnTo>
                  <a:lnTo>
                    <a:pt x="7176" y="5338"/>
                  </a:lnTo>
                  <a:lnTo>
                    <a:pt x="7183" y="5338"/>
                  </a:lnTo>
                  <a:lnTo>
                    <a:pt x="7188" y="5338"/>
                  </a:lnTo>
                  <a:lnTo>
                    <a:pt x="7194" y="5338"/>
                  </a:lnTo>
                  <a:lnTo>
                    <a:pt x="7200" y="5338"/>
                  </a:lnTo>
                  <a:lnTo>
                    <a:pt x="7205" y="5338"/>
                  </a:lnTo>
                  <a:lnTo>
                    <a:pt x="7212" y="5338"/>
                  </a:lnTo>
                  <a:lnTo>
                    <a:pt x="7217" y="5338"/>
                  </a:lnTo>
                  <a:lnTo>
                    <a:pt x="7223" y="5338"/>
                  </a:lnTo>
                  <a:lnTo>
                    <a:pt x="7228" y="5338"/>
                  </a:lnTo>
                  <a:lnTo>
                    <a:pt x="7234" y="5338"/>
                  </a:lnTo>
                  <a:lnTo>
                    <a:pt x="7240" y="5338"/>
                  </a:lnTo>
                  <a:lnTo>
                    <a:pt x="7246" y="5338"/>
                  </a:lnTo>
                  <a:lnTo>
                    <a:pt x="7251" y="5338"/>
                  </a:lnTo>
                  <a:lnTo>
                    <a:pt x="7257" y="5338"/>
                  </a:lnTo>
                  <a:lnTo>
                    <a:pt x="7262" y="5338"/>
                  </a:lnTo>
                  <a:lnTo>
                    <a:pt x="7269" y="5338"/>
                  </a:lnTo>
                  <a:lnTo>
                    <a:pt x="7274" y="5338"/>
                  </a:lnTo>
                  <a:lnTo>
                    <a:pt x="7280" y="5338"/>
                  </a:lnTo>
                  <a:lnTo>
                    <a:pt x="7286" y="5338"/>
                  </a:lnTo>
                  <a:lnTo>
                    <a:pt x="7291" y="5338"/>
                  </a:lnTo>
                  <a:lnTo>
                    <a:pt x="7298" y="5338"/>
                  </a:lnTo>
                  <a:lnTo>
                    <a:pt x="7303" y="5338"/>
                  </a:lnTo>
                  <a:lnTo>
                    <a:pt x="7309" y="5338"/>
                  </a:lnTo>
                  <a:lnTo>
                    <a:pt x="7314" y="5338"/>
                  </a:lnTo>
                  <a:lnTo>
                    <a:pt x="7320" y="5338"/>
                  </a:lnTo>
                  <a:lnTo>
                    <a:pt x="7326" y="5338"/>
                  </a:lnTo>
                  <a:lnTo>
                    <a:pt x="7332" y="5338"/>
                  </a:lnTo>
                  <a:lnTo>
                    <a:pt x="7337" y="5338"/>
                  </a:lnTo>
                  <a:lnTo>
                    <a:pt x="7343" y="5338"/>
                  </a:lnTo>
                  <a:lnTo>
                    <a:pt x="7348" y="5338"/>
                  </a:lnTo>
                  <a:lnTo>
                    <a:pt x="7355" y="5338"/>
                  </a:lnTo>
                  <a:lnTo>
                    <a:pt x="7360" y="5338"/>
                  </a:lnTo>
                  <a:lnTo>
                    <a:pt x="7366" y="5338"/>
                  </a:lnTo>
                  <a:lnTo>
                    <a:pt x="7371" y="5338"/>
                  </a:lnTo>
                  <a:lnTo>
                    <a:pt x="7377" y="5338"/>
                  </a:lnTo>
                  <a:lnTo>
                    <a:pt x="7384" y="5338"/>
                  </a:lnTo>
                  <a:lnTo>
                    <a:pt x="7389" y="5338"/>
                  </a:lnTo>
                  <a:lnTo>
                    <a:pt x="7395" y="5338"/>
                  </a:lnTo>
                  <a:lnTo>
                    <a:pt x="7400" y="5338"/>
                  </a:lnTo>
                  <a:lnTo>
                    <a:pt x="7406" y="5338"/>
                  </a:lnTo>
                  <a:lnTo>
                    <a:pt x="7412" y="5338"/>
                  </a:lnTo>
                  <a:lnTo>
                    <a:pt x="7418" y="5338"/>
                  </a:lnTo>
                  <a:lnTo>
                    <a:pt x="7423" y="5338"/>
                  </a:lnTo>
                  <a:lnTo>
                    <a:pt x="7429" y="5338"/>
                  </a:lnTo>
                  <a:lnTo>
                    <a:pt x="7434" y="5338"/>
                  </a:lnTo>
                  <a:lnTo>
                    <a:pt x="7441" y="5338"/>
                  </a:lnTo>
                  <a:lnTo>
                    <a:pt x="7446" y="5338"/>
                  </a:lnTo>
                  <a:lnTo>
                    <a:pt x="7452" y="5338"/>
                  </a:lnTo>
                  <a:lnTo>
                    <a:pt x="7457" y="5338"/>
                  </a:lnTo>
                  <a:lnTo>
                    <a:pt x="7463" y="5338"/>
                  </a:lnTo>
                  <a:lnTo>
                    <a:pt x="7470" y="5338"/>
                  </a:lnTo>
                  <a:lnTo>
                    <a:pt x="7475" y="5338"/>
                  </a:lnTo>
                  <a:lnTo>
                    <a:pt x="7481" y="5338"/>
                  </a:lnTo>
                  <a:lnTo>
                    <a:pt x="7486" y="5338"/>
                  </a:lnTo>
                  <a:lnTo>
                    <a:pt x="7492" y="5338"/>
                  </a:lnTo>
                  <a:lnTo>
                    <a:pt x="7498" y="5338"/>
                  </a:lnTo>
                  <a:lnTo>
                    <a:pt x="7504" y="5338"/>
                  </a:lnTo>
                  <a:lnTo>
                    <a:pt x="7509" y="5338"/>
                  </a:lnTo>
                  <a:lnTo>
                    <a:pt x="7515" y="5338"/>
                  </a:lnTo>
                  <a:lnTo>
                    <a:pt x="7520" y="5338"/>
                  </a:lnTo>
                  <a:lnTo>
                    <a:pt x="7527" y="5338"/>
                  </a:lnTo>
                  <a:lnTo>
                    <a:pt x="7532" y="5338"/>
                  </a:lnTo>
                  <a:lnTo>
                    <a:pt x="7538" y="5338"/>
                  </a:lnTo>
                  <a:lnTo>
                    <a:pt x="7543" y="5338"/>
                  </a:lnTo>
                  <a:lnTo>
                    <a:pt x="7549" y="5338"/>
                  </a:lnTo>
                  <a:lnTo>
                    <a:pt x="7555" y="5338"/>
                  </a:lnTo>
                  <a:lnTo>
                    <a:pt x="7561" y="5338"/>
                  </a:lnTo>
                  <a:lnTo>
                    <a:pt x="7567" y="5338"/>
                  </a:lnTo>
                  <a:lnTo>
                    <a:pt x="7572" y="5338"/>
                  </a:lnTo>
                  <a:lnTo>
                    <a:pt x="7578" y="5338"/>
                  </a:lnTo>
                  <a:lnTo>
                    <a:pt x="7584" y="5338"/>
                  </a:lnTo>
                  <a:lnTo>
                    <a:pt x="7590" y="5338"/>
                  </a:lnTo>
                  <a:lnTo>
                    <a:pt x="7595" y="5338"/>
                  </a:lnTo>
                  <a:lnTo>
                    <a:pt x="7601" y="5338"/>
                  </a:lnTo>
                  <a:lnTo>
                    <a:pt x="7606" y="5338"/>
                  </a:lnTo>
                  <a:lnTo>
                    <a:pt x="7613" y="5338"/>
                  </a:lnTo>
                  <a:lnTo>
                    <a:pt x="7618" y="5338"/>
                  </a:lnTo>
                  <a:lnTo>
                    <a:pt x="7624" y="5338"/>
                  </a:lnTo>
                  <a:lnTo>
                    <a:pt x="7629" y="5338"/>
                  </a:lnTo>
                  <a:lnTo>
                    <a:pt x="7635" y="5338"/>
                  </a:lnTo>
                  <a:lnTo>
                    <a:pt x="7641" y="5338"/>
                  </a:lnTo>
                  <a:lnTo>
                    <a:pt x="7647" y="5338"/>
                  </a:lnTo>
                  <a:lnTo>
                    <a:pt x="7653" y="5338"/>
                  </a:lnTo>
                  <a:lnTo>
                    <a:pt x="7658" y="5338"/>
                  </a:lnTo>
                  <a:lnTo>
                    <a:pt x="7664" y="5338"/>
                  </a:lnTo>
                  <a:lnTo>
                    <a:pt x="7670" y="5338"/>
                  </a:lnTo>
                  <a:lnTo>
                    <a:pt x="7676" y="5338"/>
                  </a:lnTo>
                  <a:lnTo>
                    <a:pt x="7681" y="5338"/>
                  </a:lnTo>
                  <a:lnTo>
                    <a:pt x="7687" y="5338"/>
                  </a:lnTo>
                  <a:lnTo>
                    <a:pt x="7692" y="5338"/>
                  </a:lnTo>
                  <a:lnTo>
                    <a:pt x="7699" y="5338"/>
                  </a:lnTo>
                  <a:lnTo>
                    <a:pt x="7704" y="5338"/>
                  </a:lnTo>
                  <a:lnTo>
                    <a:pt x="7710" y="5338"/>
                  </a:lnTo>
                  <a:lnTo>
                    <a:pt x="7715" y="5338"/>
                  </a:lnTo>
                  <a:lnTo>
                    <a:pt x="7721" y="5338"/>
                  </a:lnTo>
                  <a:lnTo>
                    <a:pt x="7727" y="5338"/>
                  </a:lnTo>
                  <a:lnTo>
                    <a:pt x="7733" y="5338"/>
                  </a:lnTo>
                  <a:lnTo>
                    <a:pt x="7738" y="5338"/>
                  </a:lnTo>
                  <a:lnTo>
                    <a:pt x="7744" y="5338"/>
                  </a:lnTo>
                  <a:lnTo>
                    <a:pt x="7751" y="5338"/>
                  </a:lnTo>
                  <a:lnTo>
                    <a:pt x="7756" y="5338"/>
                  </a:lnTo>
                  <a:lnTo>
                    <a:pt x="7762" y="5338"/>
                  </a:lnTo>
                  <a:lnTo>
                    <a:pt x="7767" y="5338"/>
                  </a:lnTo>
                  <a:lnTo>
                    <a:pt x="7773" y="5338"/>
                  </a:lnTo>
                  <a:lnTo>
                    <a:pt x="7778" y="5338"/>
                  </a:lnTo>
                  <a:lnTo>
                    <a:pt x="7785" y="5338"/>
                  </a:lnTo>
                  <a:lnTo>
                    <a:pt x="7790" y="5338"/>
                  </a:lnTo>
                  <a:lnTo>
                    <a:pt x="7796" y="5338"/>
                  </a:lnTo>
                  <a:lnTo>
                    <a:pt x="7801" y="5338"/>
                  </a:lnTo>
                  <a:lnTo>
                    <a:pt x="7807" y="5338"/>
                  </a:lnTo>
                  <a:lnTo>
                    <a:pt x="7813" y="5338"/>
                  </a:lnTo>
                  <a:lnTo>
                    <a:pt x="7819" y="5338"/>
                  </a:lnTo>
                  <a:lnTo>
                    <a:pt x="7824" y="5338"/>
                  </a:lnTo>
                  <a:lnTo>
                    <a:pt x="7830" y="5338"/>
                  </a:lnTo>
                  <a:lnTo>
                    <a:pt x="7835" y="5338"/>
                  </a:lnTo>
                  <a:lnTo>
                    <a:pt x="7842" y="5338"/>
                  </a:lnTo>
                  <a:lnTo>
                    <a:pt x="7848" y="5338"/>
                  </a:lnTo>
                  <a:lnTo>
                    <a:pt x="7853" y="5338"/>
                  </a:lnTo>
                  <a:lnTo>
                    <a:pt x="7859" y="5338"/>
                  </a:lnTo>
                  <a:lnTo>
                    <a:pt x="7864" y="5338"/>
                  </a:lnTo>
                  <a:lnTo>
                    <a:pt x="7871" y="5338"/>
                  </a:lnTo>
                  <a:lnTo>
                    <a:pt x="7876" y="5338"/>
                  </a:lnTo>
                  <a:lnTo>
                    <a:pt x="7882" y="5338"/>
                  </a:lnTo>
                  <a:lnTo>
                    <a:pt x="7887" y="5338"/>
                  </a:lnTo>
                  <a:lnTo>
                    <a:pt x="7894" y="5338"/>
                  </a:lnTo>
                  <a:lnTo>
                    <a:pt x="7899" y="5338"/>
                  </a:lnTo>
                  <a:lnTo>
                    <a:pt x="7905" y="5338"/>
                  </a:lnTo>
                  <a:lnTo>
                    <a:pt x="7910" y="5338"/>
                  </a:lnTo>
                  <a:lnTo>
                    <a:pt x="7916" y="5338"/>
                  </a:lnTo>
                  <a:lnTo>
                    <a:pt x="7921" y="5338"/>
                  </a:lnTo>
                  <a:lnTo>
                    <a:pt x="7928" y="5338"/>
                  </a:lnTo>
                  <a:lnTo>
                    <a:pt x="7934" y="5338"/>
                  </a:lnTo>
                  <a:lnTo>
                    <a:pt x="7939" y="5338"/>
                  </a:lnTo>
                  <a:lnTo>
                    <a:pt x="7945" y="5338"/>
                  </a:lnTo>
                  <a:lnTo>
                    <a:pt x="7951" y="5338"/>
                  </a:lnTo>
                  <a:lnTo>
                    <a:pt x="7957" y="5338"/>
                  </a:lnTo>
                  <a:lnTo>
                    <a:pt x="7962" y="5338"/>
                  </a:lnTo>
                  <a:lnTo>
                    <a:pt x="7968" y="5338"/>
                  </a:lnTo>
                  <a:lnTo>
                    <a:pt x="7973" y="5338"/>
                  </a:lnTo>
                  <a:lnTo>
                    <a:pt x="7980" y="5338"/>
                  </a:lnTo>
                  <a:lnTo>
                    <a:pt x="7985" y="5338"/>
                  </a:lnTo>
                  <a:lnTo>
                    <a:pt x="7991" y="5338"/>
                  </a:lnTo>
                  <a:lnTo>
                    <a:pt x="7996" y="5338"/>
                  </a:lnTo>
                  <a:lnTo>
                    <a:pt x="8002" y="5338"/>
                  </a:lnTo>
                  <a:lnTo>
                    <a:pt x="8008" y="5338"/>
                  </a:lnTo>
                  <a:lnTo>
                    <a:pt x="8014" y="5338"/>
                  </a:lnTo>
                  <a:lnTo>
                    <a:pt x="8019" y="5338"/>
                  </a:lnTo>
                  <a:lnTo>
                    <a:pt x="8025" y="5338"/>
                  </a:lnTo>
                  <a:lnTo>
                    <a:pt x="8031" y="5338"/>
                  </a:lnTo>
                  <a:lnTo>
                    <a:pt x="8037" y="5338"/>
                  </a:lnTo>
                  <a:lnTo>
                    <a:pt x="8043" y="5338"/>
                  </a:lnTo>
                  <a:lnTo>
                    <a:pt x="8048" y="5338"/>
                  </a:lnTo>
                  <a:lnTo>
                    <a:pt x="8054" y="5338"/>
                  </a:lnTo>
                  <a:lnTo>
                    <a:pt x="8059" y="5338"/>
                  </a:lnTo>
                  <a:lnTo>
                    <a:pt x="8066" y="5340"/>
                  </a:lnTo>
                  <a:lnTo>
                    <a:pt x="8071" y="5340"/>
                  </a:lnTo>
                  <a:lnTo>
                    <a:pt x="8077" y="5340"/>
                  </a:lnTo>
                  <a:lnTo>
                    <a:pt x="8082" y="5340"/>
                  </a:lnTo>
                  <a:lnTo>
                    <a:pt x="8088" y="5340"/>
                  </a:lnTo>
                  <a:lnTo>
                    <a:pt x="8094" y="5340"/>
                  </a:lnTo>
                  <a:lnTo>
                    <a:pt x="8100" y="5340"/>
                  </a:lnTo>
                  <a:lnTo>
                    <a:pt x="8105" y="5340"/>
                  </a:lnTo>
                  <a:lnTo>
                    <a:pt x="8111" y="5340"/>
                  </a:lnTo>
                  <a:lnTo>
                    <a:pt x="8117" y="5340"/>
                  </a:lnTo>
                  <a:lnTo>
                    <a:pt x="8123" y="5340"/>
                  </a:lnTo>
                  <a:lnTo>
                    <a:pt x="8129" y="5340"/>
                  </a:lnTo>
                  <a:lnTo>
                    <a:pt x="8134" y="5340"/>
                  </a:lnTo>
                  <a:lnTo>
                    <a:pt x="8140" y="5340"/>
                  </a:lnTo>
                  <a:lnTo>
                    <a:pt x="8145" y="5340"/>
                  </a:lnTo>
                  <a:lnTo>
                    <a:pt x="8152" y="5340"/>
                  </a:lnTo>
                  <a:lnTo>
                    <a:pt x="8157" y="5340"/>
                  </a:lnTo>
                  <a:lnTo>
                    <a:pt x="8163" y="5340"/>
                  </a:lnTo>
                  <a:lnTo>
                    <a:pt x="8168" y="5340"/>
                  </a:lnTo>
                  <a:lnTo>
                    <a:pt x="8174" y="5340"/>
                  </a:lnTo>
                  <a:lnTo>
                    <a:pt x="8180" y="5340"/>
                  </a:lnTo>
                  <a:lnTo>
                    <a:pt x="8186" y="5340"/>
                  </a:lnTo>
                  <a:lnTo>
                    <a:pt x="8191" y="5340"/>
                  </a:lnTo>
                  <a:lnTo>
                    <a:pt x="8197" y="5340"/>
                  </a:lnTo>
                  <a:lnTo>
                    <a:pt x="8202" y="5340"/>
                  </a:lnTo>
                  <a:lnTo>
                    <a:pt x="8209" y="5340"/>
                  </a:lnTo>
                  <a:lnTo>
                    <a:pt x="8215" y="5340"/>
                  </a:lnTo>
                  <a:lnTo>
                    <a:pt x="8220" y="5340"/>
                  </a:lnTo>
                  <a:lnTo>
                    <a:pt x="8226" y="5340"/>
                  </a:lnTo>
                  <a:lnTo>
                    <a:pt x="8231" y="5340"/>
                  </a:lnTo>
                  <a:lnTo>
                    <a:pt x="8238" y="5340"/>
                  </a:lnTo>
                  <a:lnTo>
                    <a:pt x="8243" y="5340"/>
                  </a:lnTo>
                  <a:lnTo>
                    <a:pt x="8249" y="5340"/>
                  </a:lnTo>
                  <a:lnTo>
                    <a:pt x="8254" y="5340"/>
                  </a:lnTo>
                  <a:lnTo>
                    <a:pt x="8260" y="5340"/>
                  </a:lnTo>
                  <a:lnTo>
                    <a:pt x="8266" y="5340"/>
                  </a:lnTo>
                  <a:lnTo>
                    <a:pt x="8272" y="5340"/>
                  </a:lnTo>
                  <a:lnTo>
                    <a:pt x="8277" y="5340"/>
                  </a:lnTo>
                  <a:lnTo>
                    <a:pt x="8283" y="5340"/>
                  </a:lnTo>
                  <a:lnTo>
                    <a:pt x="8288" y="5340"/>
                  </a:lnTo>
                  <a:lnTo>
                    <a:pt x="8295" y="5340"/>
                  </a:lnTo>
                  <a:lnTo>
                    <a:pt x="8301" y="5340"/>
                  </a:lnTo>
                  <a:lnTo>
                    <a:pt x="8306" y="5340"/>
                  </a:lnTo>
                  <a:lnTo>
                    <a:pt x="8312" y="5340"/>
                  </a:lnTo>
                  <a:lnTo>
                    <a:pt x="8317" y="5340"/>
                  </a:lnTo>
                  <a:lnTo>
                    <a:pt x="8324" y="5340"/>
                  </a:lnTo>
                  <a:lnTo>
                    <a:pt x="8329" y="5340"/>
                  </a:lnTo>
                  <a:lnTo>
                    <a:pt x="8335" y="5340"/>
                  </a:lnTo>
                  <a:lnTo>
                    <a:pt x="8340" y="5340"/>
                  </a:lnTo>
                  <a:lnTo>
                    <a:pt x="8346" y="5340"/>
                  </a:lnTo>
                  <a:lnTo>
                    <a:pt x="8352" y="5340"/>
                  </a:lnTo>
                  <a:lnTo>
                    <a:pt x="8358" y="5340"/>
                  </a:lnTo>
                  <a:lnTo>
                    <a:pt x="8363" y="5340"/>
                  </a:lnTo>
                  <a:lnTo>
                    <a:pt x="8369" y="5340"/>
                  </a:lnTo>
                  <a:lnTo>
                    <a:pt x="8374" y="5340"/>
                  </a:lnTo>
                  <a:lnTo>
                    <a:pt x="8381" y="5340"/>
                  </a:lnTo>
                  <a:lnTo>
                    <a:pt x="8386" y="5340"/>
                  </a:lnTo>
                  <a:lnTo>
                    <a:pt x="8392" y="5340"/>
                  </a:lnTo>
                  <a:lnTo>
                    <a:pt x="8398" y="5340"/>
                  </a:lnTo>
                  <a:lnTo>
                    <a:pt x="8403" y="5340"/>
                  </a:lnTo>
                  <a:lnTo>
                    <a:pt x="8410" y="5340"/>
                  </a:lnTo>
                  <a:lnTo>
                    <a:pt x="8415" y="5340"/>
                  </a:lnTo>
                  <a:lnTo>
                    <a:pt x="8421" y="5340"/>
                  </a:lnTo>
                </a:path>
              </a:pathLst>
            </a:custGeom>
            <a:solidFill>
              <a:srgbClr val="FFEBD7">
                <a:alpha val="0"/>
              </a:srgbClr>
            </a:solidFill>
            <a:ln w="1588">
              <a:solidFill>
                <a:srgbClr val="008000"/>
              </a:solidFill>
              <a:prstDash val="solid"/>
              <a:round/>
              <a:headEnd/>
              <a:tailEnd/>
            </a:ln>
          </p:spPr>
          <p:txBody>
            <a:bodyPr/>
            <a:lstStyle/>
            <a:p>
              <a:endParaRPr lang="en-US" dirty="0"/>
            </a:p>
          </p:txBody>
        </p:sp>
        <p:sp>
          <p:nvSpPr>
            <p:cNvPr id="114733" name="Rectangle 45"/>
            <p:cNvSpPr>
              <a:spLocks noChangeArrowheads="1"/>
            </p:cNvSpPr>
            <p:nvPr/>
          </p:nvSpPr>
          <p:spPr bwMode="auto">
            <a:xfrm>
              <a:off x="4080" y="1004"/>
              <a:ext cx="29"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x</a:t>
              </a:r>
              <a:endParaRPr lang="en-US" dirty="0"/>
            </a:p>
          </p:txBody>
        </p:sp>
        <p:sp>
          <p:nvSpPr>
            <p:cNvPr id="114734" name="Rectangle 46"/>
            <p:cNvSpPr>
              <a:spLocks noChangeArrowheads="1"/>
            </p:cNvSpPr>
            <p:nvPr/>
          </p:nvSpPr>
          <p:spPr bwMode="auto">
            <a:xfrm rot="5400000">
              <a:off x="3473" y="567"/>
              <a:ext cx="21"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 </a:t>
              </a:r>
              <a:endParaRPr lang="en-US" dirty="0"/>
            </a:p>
          </p:txBody>
        </p:sp>
        <p:sp>
          <p:nvSpPr>
            <p:cNvPr id="114735" name="Line 47"/>
            <p:cNvSpPr>
              <a:spLocks noChangeShapeType="1"/>
            </p:cNvSpPr>
            <p:nvPr/>
          </p:nvSpPr>
          <p:spPr bwMode="auto">
            <a:xfrm>
              <a:off x="3605" y="902"/>
              <a:ext cx="1" cy="12"/>
            </a:xfrm>
            <a:prstGeom prst="line">
              <a:avLst/>
            </a:prstGeom>
            <a:noFill/>
            <a:ln w="1588">
              <a:solidFill>
                <a:srgbClr val="008000"/>
              </a:solidFill>
              <a:round/>
              <a:headEnd/>
              <a:tailEnd/>
            </a:ln>
          </p:spPr>
          <p:txBody>
            <a:bodyPr/>
            <a:lstStyle/>
            <a:p>
              <a:endParaRPr lang="en-US" dirty="0"/>
            </a:p>
          </p:txBody>
        </p:sp>
        <p:sp>
          <p:nvSpPr>
            <p:cNvPr id="114736" name="Line 48"/>
            <p:cNvSpPr>
              <a:spLocks noChangeShapeType="1"/>
            </p:cNvSpPr>
            <p:nvPr/>
          </p:nvSpPr>
          <p:spPr bwMode="auto">
            <a:xfrm>
              <a:off x="3923" y="902"/>
              <a:ext cx="1" cy="12"/>
            </a:xfrm>
            <a:prstGeom prst="line">
              <a:avLst/>
            </a:prstGeom>
            <a:noFill/>
            <a:ln w="1588">
              <a:solidFill>
                <a:srgbClr val="008000"/>
              </a:solidFill>
              <a:round/>
              <a:headEnd/>
              <a:tailEnd/>
            </a:ln>
          </p:spPr>
          <p:txBody>
            <a:bodyPr/>
            <a:lstStyle/>
            <a:p>
              <a:endParaRPr lang="en-US" dirty="0"/>
            </a:p>
          </p:txBody>
        </p:sp>
        <p:sp>
          <p:nvSpPr>
            <p:cNvPr id="114737" name="Line 49"/>
            <p:cNvSpPr>
              <a:spLocks noChangeShapeType="1"/>
            </p:cNvSpPr>
            <p:nvPr/>
          </p:nvSpPr>
          <p:spPr bwMode="auto">
            <a:xfrm>
              <a:off x="4242" y="902"/>
              <a:ext cx="1" cy="12"/>
            </a:xfrm>
            <a:prstGeom prst="line">
              <a:avLst/>
            </a:prstGeom>
            <a:noFill/>
            <a:ln w="1588">
              <a:solidFill>
                <a:srgbClr val="008000"/>
              </a:solidFill>
              <a:round/>
              <a:headEnd/>
              <a:tailEnd/>
            </a:ln>
          </p:spPr>
          <p:txBody>
            <a:bodyPr/>
            <a:lstStyle/>
            <a:p>
              <a:endParaRPr lang="en-US" dirty="0"/>
            </a:p>
          </p:txBody>
        </p:sp>
        <p:sp>
          <p:nvSpPr>
            <p:cNvPr id="114738" name="Line 50"/>
            <p:cNvSpPr>
              <a:spLocks noChangeShapeType="1"/>
            </p:cNvSpPr>
            <p:nvPr/>
          </p:nvSpPr>
          <p:spPr bwMode="auto">
            <a:xfrm>
              <a:off x="4560" y="902"/>
              <a:ext cx="1" cy="12"/>
            </a:xfrm>
            <a:prstGeom prst="line">
              <a:avLst/>
            </a:prstGeom>
            <a:noFill/>
            <a:ln w="1588">
              <a:solidFill>
                <a:srgbClr val="008000"/>
              </a:solidFill>
              <a:round/>
              <a:headEnd/>
              <a:tailEnd/>
            </a:ln>
          </p:spPr>
          <p:txBody>
            <a:bodyPr/>
            <a:lstStyle/>
            <a:p>
              <a:endParaRPr lang="en-US" dirty="0"/>
            </a:p>
          </p:txBody>
        </p:sp>
        <p:sp>
          <p:nvSpPr>
            <p:cNvPr id="114739" name="Line 51"/>
            <p:cNvSpPr>
              <a:spLocks noChangeShapeType="1"/>
            </p:cNvSpPr>
            <p:nvPr/>
          </p:nvSpPr>
          <p:spPr bwMode="auto">
            <a:xfrm>
              <a:off x="3605" y="902"/>
              <a:ext cx="955" cy="1"/>
            </a:xfrm>
            <a:prstGeom prst="line">
              <a:avLst/>
            </a:prstGeom>
            <a:noFill/>
            <a:ln w="1588">
              <a:solidFill>
                <a:srgbClr val="008000"/>
              </a:solidFill>
              <a:round/>
              <a:headEnd/>
              <a:tailEnd/>
            </a:ln>
          </p:spPr>
          <p:txBody>
            <a:bodyPr/>
            <a:lstStyle/>
            <a:p>
              <a:endParaRPr lang="en-US" dirty="0"/>
            </a:p>
          </p:txBody>
        </p:sp>
        <p:sp>
          <p:nvSpPr>
            <p:cNvPr id="114740" name="Rectangle 52"/>
            <p:cNvSpPr>
              <a:spLocks noChangeArrowheads="1"/>
            </p:cNvSpPr>
            <p:nvPr/>
          </p:nvSpPr>
          <p:spPr bwMode="auto">
            <a:xfrm>
              <a:off x="3591" y="939"/>
              <a:ext cx="30"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0</a:t>
              </a:r>
              <a:endParaRPr lang="en-US" dirty="0"/>
            </a:p>
          </p:txBody>
        </p:sp>
        <p:sp>
          <p:nvSpPr>
            <p:cNvPr id="114741" name="Rectangle 53"/>
            <p:cNvSpPr>
              <a:spLocks noChangeArrowheads="1"/>
            </p:cNvSpPr>
            <p:nvPr/>
          </p:nvSpPr>
          <p:spPr bwMode="auto">
            <a:xfrm>
              <a:off x="3910" y="939"/>
              <a:ext cx="30"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5</a:t>
              </a:r>
              <a:endParaRPr lang="en-US" dirty="0"/>
            </a:p>
          </p:txBody>
        </p:sp>
        <p:sp>
          <p:nvSpPr>
            <p:cNvPr id="114742" name="Rectangle 54"/>
            <p:cNvSpPr>
              <a:spLocks noChangeArrowheads="1"/>
            </p:cNvSpPr>
            <p:nvPr/>
          </p:nvSpPr>
          <p:spPr bwMode="auto">
            <a:xfrm>
              <a:off x="4219" y="939"/>
              <a:ext cx="52"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10</a:t>
              </a:r>
              <a:endParaRPr lang="en-US" dirty="0"/>
            </a:p>
          </p:txBody>
        </p:sp>
        <p:sp>
          <p:nvSpPr>
            <p:cNvPr id="114743" name="Rectangle 55"/>
            <p:cNvSpPr>
              <a:spLocks noChangeArrowheads="1"/>
            </p:cNvSpPr>
            <p:nvPr/>
          </p:nvSpPr>
          <p:spPr bwMode="auto">
            <a:xfrm>
              <a:off x="4537" y="939"/>
              <a:ext cx="51"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15</a:t>
              </a:r>
              <a:endParaRPr lang="en-US" dirty="0"/>
            </a:p>
          </p:txBody>
        </p:sp>
        <p:sp>
          <p:nvSpPr>
            <p:cNvPr id="114744" name="Line 56"/>
            <p:cNvSpPr>
              <a:spLocks noChangeShapeType="1"/>
            </p:cNvSpPr>
            <p:nvPr/>
          </p:nvSpPr>
          <p:spPr bwMode="auto">
            <a:xfrm flipH="1">
              <a:off x="3575" y="879"/>
              <a:ext cx="12" cy="1"/>
            </a:xfrm>
            <a:prstGeom prst="line">
              <a:avLst/>
            </a:prstGeom>
            <a:noFill/>
            <a:ln w="1588">
              <a:solidFill>
                <a:srgbClr val="008000"/>
              </a:solidFill>
              <a:round/>
              <a:headEnd/>
              <a:tailEnd/>
            </a:ln>
          </p:spPr>
          <p:txBody>
            <a:bodyPr/>
            <a:lstStyle/>
            <a:p>
              <a:endParaRPr lang="en-US" dirty="0"/>
            </a:p>
          </p:txBody>
        </p:sp>
        <p:sp>
          <p:nvSpPr>
            <p:cNvPr id="114745" name="Line 57"/>
            <p:cNvSpPr>
              <a:spLocks noChangeShapeType="1"/>
            </p:cNvSpPr>
            <p:nvPr/>
          </p:nvSpPr>
          <p:spPr bwMode="auto">
            <a:xfrm flipH="1">
              <a:off x="3575" y="782"/>
              <a:ext cx="12" cy="1"/>
            </a:xfrm>
            <a:prstGeom prst="line">
              <a:avLst/>
            </a:prstGeom>
            <a:noFill/>
            <a:ln w="1588">
              <a:solidFill>
                <a:srgbClr val="008000"/>
              </a:solidFill>
              <a:round/>
              <a:headEnd/>
              <a:tailEnd/>
            </a:ln>
          </p:spPr>
          <p:txBody>
            <a:bodyPr/>
            <a:lstStyle/>
            <a:p>
              <a:endParaRPr lang="en-US" dirty="0"/>
            </a:p>
          </p:txBody>
        </p:sp>
        <p:sp>
          <p:nvSpPr>
            <p:cNvPr id="114746" name="Line 58"/>
            <p:cNvSpPr>
              <a:spLocks noChangeShapeType="1"/>
            </p:cNvSpPr>
            <p:nvPr/>
          </p:nvSpPr>
          <p:spPr bwMode="auto">
            <a:xfrm flipH="1">
              <a:off x="3575" y="685"/>
              <a:ext cx="12" cy="1"/>
            </a:xfrm>
            <a:prstGeom prst="line">
              <a:avLst/>
            </a:prstGeom>
            <a:noFill/>
            <a:ln w="1588">
              <a:solidFill>
                <a:srgbClr val="008000"/>
              </a:solidFill>
              <a:round/>
              <a:headEnd/>
              <a:tailEnd/>
            </a:ln>
          </p:spPr>
          <p:txBody>
            <a:bodyPr/>
            <a:lstStyle/>
            <a:p>
              <a:endParaRPr lang="en-US" dirty="0"/>
            </a:p>
          </p:txBody>
        </p:sp>
        <p:sp>
          <p:nvSpPr>
            <p:cNvPr id="114747" name="Line 59"/>
            <p:cNvSpPr>
              <a:spLocks noChangeShapeType="1"/>
            </p:cNvSpPr>
            <p:nvPr/>
          </p:nvSpPr>
          <p:spPr bwMode="auto">
            <a:xfrm flipH="1">
              <a:off x="3575" y="589"/>
              <a:ext cx="12" cy="1"/>
            </a:xfrm>
            <a:prstGeom prst="line">
              <a:avLst/>
            </a:prstGeom>
            <a:noFill/>
            <a:ln w="1588">
              <a:solidFill>
                <a:srgbClr val="008000"/>
              </a:solidFill>
              <a:round/>
              <a:headEnd/>
              <a:tailEnd/>
            </a:ln>
          </p:spPr>
          <p:txBody>
            <a:bodyPr/>
            <a:lstStyle/>
            <a:p>
              <a:endParaRPr lang="en-US" dirty="0"/>
            </a:p>
          </p:txBody>
        </p:sp>
        <p:sp>
          <p:nvSpPr>
            <p:cNvPr id="114748" name="Line 60"/>
            <p:cNvSpPr>
              <a:spLocks noChangeShapeType="1"/>
            </p:cNvSpPr>
            <p:nvPr/>
          </p:nvSpPr>
          <p:spPr bwMode="auto">
            <a:xfrm flipH="1">
              <a:off x="3575" y="492"/>
              <a:ext cx="12" cy="1"/>
            </a:xfrm>
            <a:prstGeom prst="line">
              <a:avLst/>
            </a:prstGeom>
            <a:noFill/>
            <a:ln w="1588">
              <a:solidFill>
                <a:srgbClr val="008000"/>
              </a:solidFill>
              <a:round/>
              <a:headEnd/>
              <a:tailEnd/>
            </a:ln>
          </p:spPr>
          <p:txBody>
            <a:bodyPr/>
            <a:lstStyle/>
            <a:p>
              <a:endParaRPr lang="en-US" dirty="0"/>
            </a:p>
          </p:txBody>
        </p:sp>
        <p:sp>
          <p:nvSpPr>
            <p:cNvPr id="114749" name="Line 61"/>
            <p:cNvSpPr>
              <a:spLocks noChangeShapeType="1"/>
            </p:cNvSpPr>
            <p:nvPr/>
          </p:nvSpPr>
          <p:spPr bwMode="auto">
            <a:xfrm flipH="1">
              <a:off x="3575" y="395"/>
              <a:ext cx="12" cy="1"/>
            </a:xfrm>
            <a:prstGeom prst="line">
              <a:avLst/>
            </a:prstGeom>
            <a:noFill/>
            <a:ln w="1588">
              <a:solidFill>
                <a:srgbClr val="008000"/>
              </a:solidFill>
              <a:round/>
              <a:headEnd/>
              <a:tailEnd/>
            </a:ln>
          </p:spPr>
          <p:txBody>
            <a:bodyPr/>
            <a:lstStyle/>
            <a:p>
              <a:endParaRPr lang="en-US" dirty="0"/>
            </a:p>
          </p:txBody>
        </p:sp>
        <p:sp>
          <p:nvSpPr>
            <p:cNvPr id="114750" name="Line 62"/>
            <p:cNvSpPr>
              <a:spLocks noChangeShapeType="1"/>
            </p:cNvSpPr>
            <p:nvPr/>
          </p:nvSpPr>
          <p:spPr bwMode="auto">
            <a:xfrm flipH="1">
              <a:off x="3575" y="299"/>
              <a:ext cx="12" cy="1"/>
            </a:xfrm>
            <a:prstGeom prst="line">
              <a:avLst/>
            </a:prstGeom>
            <a:noFill/>
            <a:ln w="1588">
              <a:solidFill>
                <a:srgbClr val="008000"/>
              </a:solidFill>
              <a:round/>
              <a:headEnd/>
              <a:tailEnd/>
            </a:ln>
          </p:spPr>
          <p:txBody>
            <a:bodyPr/>
            <a:lstStyle/>
            <a:p>
              <a:endParaRPr lang="en-US" dirty="0"/>
            </a:p>
          </p:txBody>
        </p:sp>
        <p:sp>
          <p:nvSpPr>
            <p:cNvPr id="114751" name="Line 63"/>
            <p:cNvSpPr>
              <a:spLocks noChangeShapeType="1"/>
            </p:cNvSpPr>
            <p:nvPr/>
          </p:nvSpPr>
          <p:spPr bwMode="auto">
            <a:xfrm flipV="1">
              <a:off x="3587" y="299"/>
              <a:ext cx="1" cy="580"/>
            </a:xfrm>
            <a:prstGeom prst="line">
              <a:avLst/>
            </a:prstGeom>
            <a:noFill/>
            <a:ln w="1588">
              <a:solidFill>
                <a:srgbClr val="008000"/>
              </a:solidFill>
              <a:round/>
              <a:headEnd/>
              <a:tailEnd/>
            </a:ln>
          </p:spPr>
          <p:txBody>
            <a:bodyPr/>
            <a:lstStyle/>
            <a:p>
              <a:endParaRPr lang="en-US" dirty="0"/>
            </a:p>
          </p:txBody>
        </p:sp>
        <p:sp>
          <p:nvSpPr>
            <p:cNvPr id="114752" name="Rectangle 64"/>
            <p:cNvSpPr>
              <a:spLocks noChangeArrowheads="1"/>
            </p:cNvSpPr>
            <p:nvPr/>
          </p:nvSpPr>
          <p:spPr bwMode="auto">
            <a:xfrm rot="5400000">
              <a:off x="3516" y="857"/>
              <a:ext cx="62"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0.0</a:t>
              </a:r>
              <a:endParaRPr lang="en-US" dirty="0"/>
            </a:p>
          </p:txBody>
        </p:sp>
        <p:sp>
          <p:nvSpPr>
            <p:cNvPr id="114753" name="Rectangle 65"/>
            <p:cNvSpPr>
              <a:spLocks noChangeArrowheads="1"/>
            </p:cNvSpPr>
            <p:nvPr/>
          </p:nvSpPr>
          <p:spPr bwMode="auto">
            <a:xfrm rot="5400000">
              <a:off x="3516" y="766"/>
              <a:ext cx="62"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0.1</a:t>
              </a:r>
              <a:endParaRPr lang="en-US" dirty="0"/>
            </a:p>
          </p:txBody>
        </p:sp>
        <p:sp>
          <p:nvSpPr>
            <p:cNvPr id="114754" name="Rectangle 66"/>
            <p:cNvSpPr>
              <a:spLocks noChangeArrowheads="1"/>
            </p:cNvSpPr>
            <p:nvPr/>
          </p:nvSpPr>
          <p:spPr bwMode="auto">
            <a:xfrm rot="5400000">
              <a:off x="3516" y="665"/>
              <a:ext cx="62"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0.2</a:t>
              </a:r>
              <a:endParaRPr lang="en-US" dirty="0"/>
            </a:p>
          </p:txBody>
        </p:sp>
        <p:sp>
          <p:nvSpPr>
            <p:cNvPr id="114755" name="Rectangle 67"/>
            <p:cNvSpPr>
              <a:spLocks noChangeArrowheads="1"/>
            </p:cNvSpPr>
            <p:nvPr/>
          </p:nvSpPr>
          <p:spPr bwMode="auto">
            <a:xfrm rot="5400000">
              <a:off x="3515" y="573"/>
              <a:ext cx="63"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0.3</a:t>
              </a:r>
              <a:endParaRPr lang="en-US" dirty="0"/>
            </a:p>
          </p:txBody>
        </p:sp>
        <p:sp>
          <p:nvSpPr>
            <p:cNvPr id="114756" name="Rectangle 68"/>
            <p:cNvSpPr>
              <a:spLocks noChangeArrowheads="1"/>
            </p:cNvSpPr>
            <p:nvPr/>
          </p:nvSpPr>
          <p:spPr bwMode="auto">
            <a:xfrm rot="5400000">
              <a:off x="3515" y="474"/>
              <a:ext cx="63"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0.4</a:t>
              </a:r>
              <a:endParaRPr lang="en-US" dirty="0"/>
            </a:p>
          </p:txBody>
        </p:sp>
        <p:sp>
          <p:nvSpPr>
            <p:cNvPr id="114757" name="Rectangle 69"/>
            <p:cNvSpPr>
              <a:spLocks noChangeArrowheads="1"/>
            </p:cNvSpPr>
            <p:nvPr/>
          </p:nvSpPr>
          <p:spPr bwMode="auto">
            <a:xfrm rot="5400000">
              <a:off x="3516" y="374"/>
              <a:ext cx="62"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0.5</a:t>
              </a:r>
              <a:endParaRPr lang="en-US" dirty="0"/>
            </a:p>
          </p:txBody>
        </p:sp>
        <p:sp>
          <p:nvSpPr>
            <p:cNvPr id="114758" name="Rectangle 70"/>
            <p:cNvSpPr>
              <a:spLocks noChangeArrowheads="1"/>
            </p:cNvSpPr>
            <p:nvPr/>
          </p:nvSpPr>
          <p:spPr bwMode="auto">
            <a:xfrm rot="5400000">
              <a:off x="3516" y="278"/>
              <a:ext cx="62"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0.6</a:t>
              </a:r>
              <a:endParaRPr lang="en-US" dirty="0"/>
            </a:p>
          </p:txBody>
        </p:sp>
        <p:sp>
          <p:nvSpPr>
            <p:cNvPr id="114759" name="Rectangle 71"/>
            <p:cNvSpPr>
              <a:spLocks noChangeArrowheads="1"/>
            </p:cNvSpPr>
            <p:nvPr/>
          </p:nvSpPr>
          <p:spPr bwMode="auto">
            <a:xfrm>
              <a:off x="3587" y="275"/>
              <a:ext cx="1011" cy="627"/>
            </a:xfrm>
            <a:prstGeom prst="rect">
              <a:avLst/>
            </a:prstGeom>
            <a:solidFill>
              <a:srgbClr val="FFEBD7">
                <a:alpha val="0"/>
              </a:srgbClr>
            </a:solidFill>
            <a:ln w="1588">
              <a:solidFill>
                <a:srgbClr val="008000"/>
              </a:solidFill>
              <a:miter lim="800000"/>
              <a:headEnd/>
              <a:tailEnd/>
            </a:ln>
          </p:spPr>
          <p:txBody>
            <a:bodyPr/>
            <a:lstStyle/>
            <a:p>
              <a:endParaRPr lang="en-US" dirty="0"/>
            </a:p>
          </p:txBody>
        </p:sp>
        <p:sp>
          <p:nvSpPr>
            <p:cNvPr id="114760" name="Freeform 72"/>
            <p:cNvSpPr>
              <a:spLocks/>
            </p:cNvSpPr>
            <p:nvPr/>
          </p:nvSpPr>
          <p:spPr bwMode="auto">
            <a:xfrm>
              <a:off x="3605" y="398"/>
              <a:ext cx="955" cy="480"/>
            </a:xfrm>
            <a:custGeom>
              <a:avLst/>
              <a:gdLst/>
              <a:ahLst/>
              <a:cxnLst>
                <a:cxn ang="0">
                  <a:pos x="133" y="470"/>
                </a:cxn>
                <a:cxn ang="0">
                  <a:pos x="270" y="906"/>
                </a:cxn>
                <a:cxn ang="0">
                  <a:pos x="407" y="1294"/>
                </a:cxn>
                <a:cxn ang="0">
                  <a:pos x="545" y="1637"/>
                </a:cxn>
                <a:cxn ang="0">
                  <a:pos x="683" y="1941"/>
                </a:cxn>
                <a:cxn ang="0">
                  <a:pos x="820" y="2211"/>
                </a:cxn>
                <a:cxn ang="0">
                  <a:pos x="958" y="2451"/>
                </a:cxn>
                <a:cxn ang="0">
                  <a:pos x="1095" y="2663"/>
                </a:cxn>
                <a:cxn ang="0">
                  <a:pos x="1233" y="2851"/>
                </a:cxn>
                <a:cxn ang="0">
                  <a:pos x="1370" y="3019"/>
                </a:cxn>
                <a:cxn ang="0">
                  <a:pos x="1508" y="3167"/>
                </a:cxn>
                <a:cxn ang="0">
                  <a:pos x="1646" y="3298"/>
                </a:cxn>
                <a:cxn ang="0">
                  <a:pos x="1784" y="3415"/>
                </a:cxn>
                <a:cxn ang="0">
                  <a:pos x="1920" y="3518"/>
                </a:cxn>
                <a:cxn ang="0">
                  <a:pos x="2058" y="3609"/>
                </a:cxn>
                <a:cxn ang="0">
                  <a:pos x="2196" y="3691"/>
                </a:cxn>
                <a:cxn ang="0">
                  <a:pos x="2334" y="3763"/>
                </a:cxn>
                <a:cxn ang="0">
                  <a:pos x="2471" y="3827"/>
                </a:cxn>
                <a:cxn ang="0">
                  <a:pos x="2608" y="3884"/>
                </a:cxn>
                <a:cxn ang="0">
                  <a:pos x="2746" y="3934"/>
                </a:cxn>
                <a:cxn ang="0">
                  <a:pos x="2884" y="3978"/>
                </a:cxn>
                <a:cxn ang="0">
                  <a:pos x="3021" y="4019"/>
                </a:cxn>
                <a:cxn ang="0">
                  <a:pos x="3159" y="4053"/>
                </a:cxn>
                <a:cxn ang="0">
                  <a:pos x="3297" y="4084"/>
                </a:cxn>
                <a:cxn ang="0">
                  <a:pos x="3434" y="4112"/>
                </a:cxn>
                <a:cxn ang="0">
                  <a:pos x="3571" y="4137"/>
                </a:cxn>
                <a:cxn ang="0">
                  <a:pos x="3709" y="4159"/>
                </a:cxn>
                <a:cxn ang="0">
                  <a:pos x="3847" y="4177"/>
                </a:cxn>
                <a:cxn ang="0">
                  <a:pos x="3985" y="4195"/>
                </a:cxn>
                <a:cxn ang="0">
                  <a:pos x="4121" y="4209"/>
                </a:cxn>
                <a:cxn ang="0">
                  <a:pos x="4259" y="4223"/>
                </a:cxn>
                <a:cxn ang="0">
                  <a:pos x="4397" y="4235"/>
                </a:cxn>
                <a:cxn ang="0">
                  <a:pos x="4535" y="4246"/>
                </a:cxn>
                <a:cxn ang="0">
                  <a:pos x="4672" y="4255"/>
                </a:cxn>
                <a:cxn ang="0">
                  <a:pos x="4810" y="4263"/>
                </a:cxn>
                <a:cxn ang="0">
                  <a:pos x="4947" y="4270"/>
                </a:cxn>
                <a:cxn ang="0">
                  <a:pos x="5085" y="4278"/>
                </a:cxn>
                <a:cxn ang="0">
                  <a:pos x="5222" y="4283"/>
                </a:cxn>
                <a:cxn ang="0">
                  <a:pos x="5360" y="4288"/>
                </a:cxn>
                <a:cxn ang="0">
                  <a:pos x="5498" y="4293"/>
                </a:cxn>
                <a:cxn ang="0">
                  <a:pos x="5635" y="4297"/>
                </a:cxn>
                <a:cxn ang="0">
                  <a:pos x="5772" y="4301"/>
                </a:cxn>
                <a:cxn ang="0">
                  <a:pos x="5910" y="4304"/>
                </a:cxn>
                <a:cxn ang="0">
                  <a:pos x="6048" y="4307"/>
                </a:cxn>
                <a:cxn ang="0">
                  <a:pos x="6186" y="4309"/>
                </a:cxn>
                <a:cxn ang="0">
                  <a:pos x="6322" y="4311"/>
                </a:cxn>
                <a:cxn ang="0">
                  <a:pos x="6460" y="4313"/>
                </a:cxn>
                <a:cxn ang="0">
                  <a:pos x="6598" y="4315"/>
                </a:cxn>
                <a:cxn ang="0">
                  <a:pos x="6736" y="4316"/>
                </a:cxn>
                <a:cxn ang="0">
                  <a:pos x="6873" y="4318"/>
                </a:cxn>
                <a:cxn ang="0">
                  <a:pos x="7011" y="4319"/>
                </a:cxn>
                <a:cxn ang="0">
                  <a:pos x="7148" y="4320"/>
                </a:cxn>
                <a:cxn ang="0">
                  <a:pos x="7286" y="4321"/>
                </a:cxn>
                <a:cxn ang="0">
                  <a:pos x="7423" y="4322"/>
                </a:cxn>
                <a:cxn ang="0">
                  <a:pos x="7561" y="4322"/>
                </a:cxn>
                <a:cxn ang="0">
                  <a:pos x="7699" y="4323"/>
                </a:cxn>
                <a:cxn ang="0">
                  <a:pos x="7836" y="4324"/>
                </a:cxn>
                <a:cxn ang="0">
                  <a:pos x="7973" y="4324"/>
                </a:cxn>
                <a:cxn ang="0">
                  <a:pos x="8111" y="4325"/>
                </a:cxn>
                <a:cxn ang="0">
                  <a:pos x="8249" y="4325"/>
                </a:cxn>
                <a:cxn ang="0">
                  <a:pos x="8387" y="4325"/>
                </a:cxn>
                <a:cxn ang="0">
                  <a:pos x="8524" y="4326"/>
                </a:cxn>
              </a:cxnLst>
              <a:rect l="0" t="0" r="r" b="b"/>
              <a:pathLst>
                <a:path w="8593" h="4326">
                  <a:moveTo>
                    <a:pt x="0" y="0"/>
                  </a:moveTo>
                  <a:lnTo>
                    <a:pt x="6" y="21"/>
                  </a:lnTo>
                  <a:lnTo>
                    <a:pt x="11" y="43"/>
                  </a:lnTo>
                  <a:lnTo>
                    <a:pt x="18" y="65"/>
                  </a:lnTo>
                  <a:lnTo>
                    <a:pt x="24" y="86"/>
                  </a:lnTo>
                  <a:lnTo>
                    <a:pt x="29" y="107"/>
                  </a:lnTo>
                  <a:lnTo>
                    <a:pt x="35" y="128"/>
                  </a:lnTo>
                  <a:lnTo>
                    <a:pt x="41" y="149"/>
                  </a:lnTo>
                  <a:lnTo>
                    <a:pt x="47" y="170"/>
                  </a:lnTo>
                  <a:lnTo>
                    <a:pt x="52" y="190"/>
                  </a:lnTo>
                  <a:lnTo>
                    <a:pt x="58" y="211"/>
                  </a:lnTo>
                  <a:lnTo>
                    <a:pt x="63" y="232"/>
                  </a:lnTo>
                  <a:lnTo>
                    <a:pt x="70" y="252"/>
                  </a:lnTo>
                  <a:lnTo>
                    <a:pt x="75" y="272"/>
                  </a:lnTo>
                  <a:lnTo>
                    <a:pt x="81" y="293"/>
                  </a:lnTo>
                  <a:lnTo>
                    <a:pt x="86" y="312"/>
                  </a:lnTo>
                  <a:lnTo>
                    <a:pt x="92" y="333"/>
                  </a:lnTo>
                  <a:lnTo>
                    <a:pt x="98" y="353"/>
                  </a:lnTo>
                  <a:lnTo>
                    <a:pt x="104" y="373"/>
                  </a:lnTo>
                  <a:lnTo>
                    <a:pt x="109" y="392"/>
                  </a:lnTo>
                  <a:lnTo>
                    <a:pt x="115" y="412"/>
                  </a:lnTo>
                  <a:lnTo>
                    <a:pt x="121" y="432"/>
                  </a:lnTo>
                  <a:lnTo>
                    <a:pt x="127" y="451"/>
                  </a:lnTo>
                  <a:lnTo>
                    <a:pt x="133" y="470"/>
                  </a:lnTo>
                  <a:lnTo>
                    <a:pt x="138" y="490"/>
                  </a:lnTo>
                  <a:lnTo>
                    <a:pt x="144" y="508"/>
                  </a:lnTo>
                  <a:lnTo>
                    <a:pt x="149" y="528"/>
                  </a:lnTo>
                  <a:lnTo>
                    <a:pt x="156" y="547"/>
                  </a:lnTo>
                  <a:lnTo>
                    <a:pt x="161" y="565"/>
                  </a:lnTo>
                  <a:lnTo>
                    <a:pt x="167" y="584"/>
                  </a:lnTo>
                  <a:lnTo>
                    <a:pt x="172" y="603"/>
                  </a:lnTo>
                  <a:lnTo>
                    <a:pt x="178" y="621"/>
                  </a:lnTo>
                  <a:lnTo>
                    <a:pt x="184" y="640"/>
                  </a:lnTo>
                  <a:lnTo>
                    <a:pt x="190" y="659"/>
                  </a:lnTo>
                  <a:lnTo>
                    <a:pt x="195" y="677"/>
                  </a:lnTo>
                  <a:lnTo>
                    <a:pt x="201" y="695"/>
                  </a:lnTo>
                  <a:lnTo>
                    <a:pt x="207" y="713"/>
                  </a:lnTo>
                  <a:lnTo>
                    <a:pt x="213" y="731"/>
                  </a:lnTo>
                  <a:lnTo>
                    <a:pt x="219" y="749"/>
                  </a:lnTo>
                  <a:lnTo>
                    <a:pt x="224" y="767"/>
                  </a:lnTo>
                  <a:lnTo>
                    <a:pt x="230" y="785"/>
                  </a:lnTo>
                  <a:lnTo>
                    <a:pt x="235" y="803"/>
                  </a:lnTo>
                  <a:lnTo>
                    <a:pt x="242" y="820"/>
                  </a:lnTo>
                  <a:lnTo>
                    <a:pt x="247" y="838"/>
                  </a:lnTo>
                  <a:lnTo>
                    <a:pt x="253" y="855"/>
                  </a:lnTo>
                  <a:lnTo>
                    <a:pt x="258" y="872"/>
                  </a:lnTo>
                  <a:lnTo>
                    <a:pt x="264" y="890"/>
                  </a:lnTo>
                  <a:lnTo>
                    <a:pt x="270" y="906"/>
                  </a:lnTo>
                  <a:lnTo>
                    <a:pt x="276" y="924"/>
                  </a:lnTo>
                  <a:lnTo>
                    <a:pt x="281" y="940"/>
                  </a:lnTo>
                  <a:lnTo>
                    <a:pt x="287" y="958"/>
                  </a:lnTo>
                  <a:lnTo>
                    <a:pt x="292" y="975"/>
                  </a:lnTo>
                  <a:lnTo>
                    <a:pt x="299" y="991"/>
                  </a:lnTo>
                  <a:lnTo>
                    <a:pt x="305" y="1008"/>
                  </a:lnTo>
                  <a:lnTo>
                    <a:pt x="310" y="1024"/>
                  </a:lnTo>
                  <a:lnTo>
                    <a:pt x="316" y="1041"/>
                  </a:lnTo>
                  <a:lnTo>
                    <a:pt x="321" y="1057"/>
                  </a:lnTo>
                  <a:lnTo>
                    <a:pt x="328" y="1073"/>
                  </a:lnTo>
                  <a:lnTo>
                    <a:pt x="333" y="1090"/>
                  </a:lnTo>
                  <a:lnTo>
                    <a:pt x="339" y="1106"/>
                  </a:lnTo>
                  <a:lnTo>
                    <a:pt x="344" y="1122"/>
                  </a:lnTo>
                  <a:lnTo>
                    <a:pt x="350" y="1138"/>
                  </a:lnTo>
                  <a:lnTo>
                    <a:pt x="356" y="1154"/>
                  </a:lnTo>
                  <a:lnTo>
                    <a:pt x="362" y="1169"/>
                  </a:lnTo>
                  <a:lnTo>
                    <a:pt x="367" y="1186"/>
                  </a:lnTo>
                  <a:lnTo>
                    <a:pt x="373" y="1201"/>
                  </a:lnTo>
                  <a:lnTo>
                    <a:pt x="378" y="1217"/>
                  </a:lnTo>
                  <a:lnTo>
                    <a:pt x="385" y="1233"/>
                  </a:lnTo>
                  <a:lnTo>
                    <a:pt x="391" y="1248"/>
                  </a:lnTo>
                  <a:lnTo>
                    <a:pt x="396" y="1263"/>
                  </a:lnTo>
                  <a:lnTo>
                    <a:pt x="402" y="1278"/>
                  </a:lnTo>
                  <a:lnTo>
                    <a:pt x="407" y="1294"/>
                  </a:lnTo>
                  <a:lnTo>
                    <a:pt x="414" y="1309"/>
                  </a:lnTo>
                  <a:lnTo>
                    <a:pt x="419" y="1324"/>
                  </a:lnTo>
                  <a:lnTo>
                    <a:pt x="425" y="1339"/>
                  </a:lnTo>
                  <a:lnTo>
                    <a:pt x="430" y="1354"/>
                  </a:lnTo>
                  <a:lnTo>
                    <a:pt x="436" y="1368"/>
                  </a:lnTo>
                  <a:lnTo>
                    <a:pt x="442" y="1383"/>
                  </a:lnTo>
                  <a:lnTo>
                    <a:pt x="448" y="1398"/>
                  </a:lnTo>
                  <a:lnTo>
                    <a:pt x="453" y="1413"/>
                  </a:lnTo>
                  <a:lnTo>
                    <a:pt x="459" y="1427"/>
                  </a:lnTo>
                  <a:lnTo>
                    <a:pt x="464" y="1442"/>
                  </a:lnTo>
                  <a:lnTo>
                    <a:pt x="471" y="1456"/>
                  </a:lnTo>
                  <a:lnTo>
                    <a:pt x="476" y="1470"/>
                  </a:lnTo>
                  <a:lnTo>
                    <a:pt x="482" y="1484"/>
                  </a:lnTo>
                  <a:lnTo>
                    <a:pt x="488" y="1499"/>
                  </a:lnTo>
                  <a:lnTo>
                    <a:pt x="493" y="1513"/>
                  </a:lnTo>
                  <a:lnTo>
                    <a:pt x="500" y="1527"/>
                  </a:lnTo>
                  <a:lnTo>
                    <a:pt x="505" y="1541"/>
                  </a:lnTo>
                  <a:lnTo>
                    <a:pt x="511" y="1555"/>
                  </a:lnTo>
                  <a:lnTo>
                    <a:pt x="516" y="1568"/>
                  </a:lnTo>
                  <a:lnTo>
                    <a:pt x="522" y="1583"/>
                  </a:lnTo>
                  <a:lnTo>
                    <a:pt x="528" y="1596"/>
                  </a:lnTo>
                  <a:lnTo>
                    <a:pt x="534" y="1610"/>
                  </a:lnTo>
                  <a:lnTo>
                    <a:pt x="539" y="1623"/>
                  </a:lnTo>
                  <a:lnTo>
                    <a:pt x="545" y="1637"/>
                  </a:lnTo>
                  <a:lnTo>
                    <a:pt x="550" y="1650"/>
                  </a:lnTo>
                  <a:lnTo>
                    <a:pt x="557" y="1664"/>
                  </a:lnTo>
                  <a:lnTo>
                    <a:pt x="562" y="1677"/>
                  </a:lnTo>
                  <a:lnTo>
                    <a:pt x="568" y="1691"/>
                  </a:lnTo>
                  <a:lnTo>
                    <a:pt x="574" y="1703"/>
                  </a:lnTo>
                  <a:lnTo>
                    <a:pt x="579" y="1716"/>
                  </a:lnTo>
                  <a:lnTo>
                    <a:pt x="586" y="1729"/>
                  </a:lnTo>
                  <a:lnTo>
                    <a:pt x="591" y="1742"/>
                  </a:lnTo>
                  <a:lnTo>
                    <a:pt x="597" y="1755"/>
                  </a:lnTo>
                  <a:lnTo>
                    <a:pt x="602" y="1768"/>
                  </a:lnTo>
                  <a:lnTo>
                    <a:pt x="608" y="1781"/>
                  </a:lnTo>
                  <a:lnTo>
                    <a:pt x="614" y="1793"/>
                  </a:lnTo>
                  <a:lnTo>
                    <a:pt x="620" y="1807"/>
                  </a:lnTo>
                  <a:lnTo>
                    <a:pt x="625" y="1819"/>
                  </a:lnTo>
                  <a:lnTo>
                    <a:pt x="631" y="1831"/>
                  </a:lnTo>
                  <a:lnTo>
                    <a:pt x="636" y="1844"/>
                  </a:lnTo>
                  <a:lnTo>
                    <a:pt x="643" y="1856"/>
                  </a:lnTo>
                  <a:lnTo>
                    <a:pt x="648" y="1869"/>
                  </a:lnTo>
                  <a:lnTo>
                    <a:pt x="654" y="1881"/>
                  </a:lnTo>
                  <a:lnTo>
                    <a:pt x="659" y="1893"/>
                  </a:lnTo>
                  <a:lnTo>
                    <a:pt x="665" y="1905"/>
                  </a:lnTo>
                  <a:lnTo>
                    <a:pt x="672" y="1917"/>
                  </a:lnTo>
                  <a:lnTo>
                    <a:pt x="677" y="1929"/>
                  </a:lnTo>
                  <a:lnTo>
                    <a:pt x="683" y="1941"/>
                  </a:lnTo>
                  <a:lnTo>
                    <a:pt x="688" y="1953"/>
                  </a:lnTo>
                  <a:lnTo>
                    <a:pt x="694" y="1965"/>
                  </a:lnTo>
                  <a:lnTo>
                    <a:pt x="700" y="1977"/>
                  </a:lnTo>
                  <a:lnTo>
                    <a:pt x="706" y="1989"/>
                  </a:lnTo>
                  <a:lnTo>
                    <a:pt x="711" y="2000"/>
                  </a:lnTo>
                  <a:lnTo>
                    <a:pt x="717" y="2012"/>
                  </a:lnTo>
                  <a:lnTo>
                    <a:pt x="722" y="2023"/>
                  </a:lnTo>
                  <a:lnTo>
                    <a:pt x="729" y="2035"/>
                  </a:lnTo>
                  <a:lnTo>
                    <a:pt x="734" y="2046"/>
                  </a:lnTo>
                  <a:lnTo>
                    <a:pt x="740" y="2057"/>
                  </a:lnTo>
                  <a:lnTo>
                    <a:pt x="745" y="2069"/>
                  </a:lnTo>
                  <a:lnTo>
                    <a:pt x="751" y="2080"/>
                  </a:lnTo>
                  <a:lnTo>
                    <a:pt x="757" y="2092"/>
                  </a:lnTo>
                  <a:lnTo>
                    <a:pt x="763" y="2103"/>
                  </a:lnTo>
                  <a:lnTo>
                    <a:pt x="769" y="2113"/>
                  </a:lnTo>
                  <a:lnTo>
                    <a:pt x="774" y="2125"/>
                  </a:lnTo>
                  <a:lnTo>
                    <a:pt x="780" y="2136"/>
                  </a:lnTo>
                  <a:lnTo>
                    <a:pt x="786" y="2146"/>
                  </a:lnTo>
                  <a:lnTo>
                    <a:pt x="792" y="2158"/>
                  </a:lnTo>
                  <a:lnTo>
                    <a:pt x="797" y="2168"/>
                  </a:lnTo>
                  <a:lnTo>
                    <a:pt x="803" y="2180"/>
                  </a:lnTo>
                  <a:lnTo>
                    <a:pt x="808" y="2190"/>
                  </a:lnTo>
                  <a:lnTo>
                    <a:pt x="815" y="2200"/>
                  </a:lnTo>
                  <a:lnTo>
                    <a:pt x="820" y="2211"/>
                  </a:lnTo>
                  <a:lnTo>
                    <a:pt x="826" y="2222"/>
                  </a:lnTo>
                  <a:lnTo>
                    <a:pt x="831" y="2232"/>
                  </a:lnTo>
                  <a:lnTo>
                    <a:pt x="837" y="2243"/>
                  </a:lnTo>
                  <a:lnTo>
                    <a:pt x="843" y="2253"/>
                  </a:lnTo>
                  <a:lnTo>
                    <a:pt x="849" y="2264"/>
                  </a:lnTo>
                  <a:lnTo>
                    <a:pt x="855" y="2274"/>
                  </a:lnTo>
                  <a:lnTo>
                    <a:pt x="860" y="2284"/>
                  </a:lnTo>
                  <a:lnTo>
                    <a:pt x="866" y="2295"/>
                  </a:lnTo>
                  <a:lnTo>
                    <a:pt x="872" y="2304"/>
                  </a:lnTo>
                  <a:lnTo>
                    <a:pt x="878" y="2314"/>
                  </a:lnTo>
                  <a:lnTo>
                    <a:pt x="883" y="2325"/>
                  </a:lnTo>
                  <a:lnTo>
                    <a:pt x="889" y="2334"/>
                  </a:lnTo>
                  <a:lnTo>
                    <a:pt x="894" y="2344"/>
                  </a:lnTo>
                  <a:lnTo>
                    <a:pt x="901" y="2355"/>
                  </a:lnTo>
                  <a:lnTo>
                    <a:pt x="906" y="2364"/>
                  </a:lnTo>
                  <a:lnTo>
                    <a:pt x="912" y="2374"/>
                  </a:lnTo>
                  <a:lnTo>
                    <a:pt x="917" y="2384"/>
                  </a:lnTo>
                  <a:lnTo>
                    <a:pt x="923" y="2393"/>
                  </a:lnTo>
                  <a:lnTo>
                    <a:pt x="929" y="2403"/>
                  </a:lnTo>
                  <a:lnTo>
                    <a:pt x="935" y="2413"/>
                  </a:lnTo>
                  <a:lnTo>
                    <a:pt x="940" y="2422"/>
                  </a:lnTo>
                  <a:lnTo>
                    <a:pt x="946" y="2431"/>
                  </a:lnTo>
                  <a:lnTo>
                    <a:pt x="952" y="2441"/>
                  </a:lnTo>
                  <a:lnTo>
                    <a:pt x="958" y="2451"/>
                  </a:lnTo>
                  <a:lnTo>
                    <a:pt x="964" y="2460"/>
                  </a:lnTo>
                  <a:lnTo>
                    <a:pt x="969" y="2470"/>
                  </a:lnTo>
                  <a:lnTo>
                    <a:pt x="975" y="2479"/>
                  </a:lnTo>
                  <a:lnTo>
                    <a:pt x="980" y="2487"/>
                  </a:lnTo>
                  <a:lnTo>
                    <a:pt x="987" y="2497"/>
                  </a:lnTo>
                  <a:lnTo>
                    <a:pt x="992" y="2506"/>
                  </a:lnTo>
                  <a:lnTo>
                    <a:pt x="998" y="2515"/>
                  </a:lnTo>
                  <a:lnTo>
                    <a:pt x="1003" y="2525"/>
                  </a:lnTo>
                  <a:lnTo>
                    <a:pt x="1009" y="2533"/>
                  </a:lnTo>
                  <a:lnTo>
                    <a:pt x="1015" y="2542"/>
                  </a:lnTo>
                  <a:lnTo>
                    <a:pt x="1021" y="2552"/>
                  </a:lnTo>
                  <a:lnTo>
                    <a:pt x="1026" y="2560"/>
                  </a:lnTo>
                  <a:lnTo>
                    <a:pt x="1032" y="2569"/>
                  </a:lnTo>
                  <a:lnTo>
                    <a:pt x="1038" y="2577"/>
                  </a:lnTo>
                  <a:lnTo>
                    <a:pt x="1044" y="2587"/>
                  </a:lnTo>
                  <a:lnTo>
                    <a:pt x="1050" y="2595"/>
                  </a:lnTo>
                  <a:lnTo>
                    <a:pt x="1055" y="2603"/>
                  </a:lnTo>
                  <a:lnTo>
                    <a:pt x="1061" y="2613"/>
                  </a:lnTo>
                  <a:lnTo>
                    <a:pt x="1066" y="2621"/>
                  </a:lnTo>
                  <a:lnTo>
                    <a:pt x="1073" y="2629"/>
                  </a:lnTo>
                  <a:lnTo>
                    <a:pt x="1078" y="2638"/>
                  </a:lnTo>
                  <a:lnTo>
                    <a:pt x="1084" y="2646"/>
                  </a:lnTo>
                  <a:lnTo>
                    <a:pt x="1089" y="2654"/>
                  </a:lnTo>
                  <a:lnTo>
                    <a:pt x="1095" y="2663"/>
                  </a:lnTo>
                  <a:lnTo>
                    <a:pt x="1101" y="2672"/>
                  </a:lnTo>
                  <a:lnTo>
                    <a:pt x="1107" y="2680"/>
                  </a:lnTo>
                  <a:lnTo>
                    <a:pt x="1112" y="2687"/>
                  </a:lnTo>
                  <a:lnTo>
                    <a:pt x="1118" y="2696"/>
                  </a:lnTo>
                  <a:lnTo>
                    <a:pt x="1123" y="2704"/>
                  </a:lnTo>
                  <a:lnTo>
                    <a:pt x="1130" y="2712"/>
                  </a:lnTo>
                  <a:lnTo>
                    <a:pt x="1136" y="2720"/>
                  </a:lnTo>
                  <a:lnTo>
                    <a:pt x="1141" y="2729"/>
                  </a:lnTo>
                  <a:lnTo>
                    <a:pt x="1147" y="2736"/>
                  </a:lnTo>
                  <a:lnTo>
                    <a:pt x="1152" y="2744"/>
                  </a:lnTo>
                  <a:lnTo>
                    <a:pt x="1159" y="2753"/>
                  </a:lnTo>
                  <a:lnTo>
                    <a:pt x="1164" y="2760"/>
                  </a:lnTo>
                  <a:lnTo>
                    <a:pt x="1170" y="2768"/>
                  </a:lnTo>
                  <a:lnTo>
                    <a:pt x="1175" y="2775"/>
                  </a:lnTo>
                  <a:lnTo>
                    <a:pt x="1181" y="2784"/>
                  </a:lnTo>
                  <a:lnTo>
                    <a:pt x="1187" y="2791"/>
                  </a:lnTo>
                  <a:lnTo>
                    <a:pt x="1193" y="2799"/>
                  </a:lnTo>
                  <a:lnTo>
                    <a:pt x="1198" y="2806"/>
                  </a:lnTo>
                  <a:lnTo>
                    <a:pt x="1204" y="2814"/>
                  </a:lnTo>
                  <a:lnTo>
                    <a:pt x="1209" y="2822"/>
                  </a:lnTo>
                  <a:lnTo>
                    <a:pt x="1216" y="2829"/>
                  </a:lnTo>
                  <a:lnTo>
                    <a:pt x="1222" y="2836"/>
                  </a:lnTo>
                  <a:lnTo>
                    <a:pt x="1227" y="2844"/>
                  </a:lnTo>
                  <a:lnTo>
                    <a:pt x="1233" y="2851"/>
                  </a:lnTo>
                  <a:lnTo>
                    <a:pt x="1238" y="2858"/>
                  </a:lnTo>
                  <a:lnTo>
                    <a:pt x="1245" y="2867"/>
                  </a:lnTo>
                  <a:lnTo>
                    <a:pt x="1250" y="2874"/>
                  </a:lnTo>
                  <a:lnTo>
                    <a:pt x="1256" y="2881"/>
                  </a:lnTo>
                  <a:lnTo>
                    <a:pt x="1261" y="2888"/>
                  </a:lnTo>
                  <a:lnTo>
                    <a:pt x="1267" y="2895"/>
                  </a:lnTo>
                  <a:lnTo>
                    <a:pt x="1273" y="2902"/>
                  </a:lnTo>
                  <a:lnTo>
                    <a:pt x="1279" y="2909"/>
                  </a:lnTo>
                  <a:lnTo>
                    <a:pt x="1284" y="2916"/>
                  </a:lnTo>
                  <a:lnTo>
                    <a:pt x="1290" y="2924"/>
                  </a:lnTo>
                  <a:lnTo>
                    <a:pt x="1295" y="2931"/>
                  </a:lnTo>
                  <a:lnTo>
                    <a:pt x="1302" y="2937"/>
                  </a:lnTo>
                  <a:lnTo>
                    <a:pt x="1307" y="2944"/>
                  </a:lnTo>
                  <a:lnTo>
                    <a:pt x="1313" y="2952"/>
                  </a:lnTo>
                  <a:lnTo>
                    <a:pt x="1319" y="2958"/>
                  </a:lnTo>
                  <a:lnTo>
                    <a:pt x="1324" y="2965"/>
                  </a:lnTo>
                  <a:lnTo>
                    <a:pt x="1331" y="2972"/>
                  </a:lnTo>
                  <a:lnTo>
                    <a:pt x="1336" y="2978"/>
                  </a:lnTo>
                  <a:lnTo>
                    <a:pt x="1342" y="2986"/>
                  </a:lnTo>
                  <a:lnTo>
                    <a:pt x="1347" y="2992"/>
                  </a:lnTo>
                  <a:lnTo>
                    <a:pt x="1353" y="2998"/>
                  </a:lnTo>
                  <a:lnTo>
                    <a:pt x="1359" y="3005"/>
                  </a:lnTo>
                  <a:lnTo>
                    <a:pt x="1365" y="3012"/>
                  </a:lnTo>
                  <a:lnTo>
                    <a:pt x="1370" y="3019"/>
                  </a:lnTo>
                  <a:lnTo>
                    <a:pt x="1376" y="3025"/>
                  </a:lnTo>
                  <a:lnTo>
                    <a:pt x="1381" y="3031"/>
                  </a:lnTo>
                  <a:lnTo>
                    <a:pt x="1388" y="3038"/>
                  </a:lnTo>
                  <a:lnTo>
                    <a:pt x="1393" y="3045"/>
                  </a:lnTo>
                  <a:lnTo>
                    <a:pt x="1399" y="3051"/>
                  </a:lnTo>
                  <a:lnTo>
                    <a:pt x="1405" y="3057"/>
                  </a:lnTo>
                  <a:lnTo>
                    <a:pt x="1410" y="3063"/>
                  </a:lnTo>
                  <a:lnTo>
                    <a:pt x="1417" y="3070"/>
                  </a:lnTo>
                  <a:lnTo>
                    <a:pt x="1422" y="3076"/>
                  </a:lnTo>
                  <a:lnTo>
                    <a:pt x="1428" y="3082"/>
                  </a:lnTo>
                  <a:lnTo>
                    <a:pt x="1433" y="3088"/>
                  </a:lnTo>
                  <a:lnTo>
                    <a:pt x="1439" y="3094"/>
                  </a:lnTo>
                  <a:lnTo>
                    <a:pt x="1445" y="3101"/>
                  </a:lnTo>
                  <a:lnTo>
                    <a:pt x="1451" y="3107"/>
                  </a:lnTo>
                  <a:lnTo>
                    <a:pt x="1456" y="3113"/>
                  </a:lnTo>
                  <a:lnTo>
                    <a:pt x="1462" y="3119"/>
                  </a:lnTo>
                  <a:lnTo>
                    <a:pt x="1467" y="3126"/>
                  </a:lnTo>
                  <a:lnTo>
                    <a:pt x="1474" y="3131"/>
                  </a:lnTo>
                  <a:lnTo>
                    <a:pt x="1479" y="3137"/>
                  </a:lnTo>
                  <a:lnTo>
                    <a:pt x="1485" y="3143"/>
                  </a:lnTo>
                  <a:lnTo>
                    <a:pt x="1490" y="3149"/>
                  </a:lnTo>
                  <a:lnTo>
                    <a:pt x="1496" y="3155"/>
                  </a:lnTo>
                  <a:lnTo>
                    <a:pt x="1503" y="3161"/>
                  </a:lnTo>
                  <a:lnTo>
                    <a:pt x="1508" y="3167"/>
                  </a:lnTo>
                  <a:lnTo>
                    <a:pt x="1514" y="3172"/>
                  </a:lnTo>
                  <a:lnTo>
                    <a:pt x="1519" y="3178"/>
                  </a:lnTo>
                  <a:lnTo>
                    <a:pt x="1526" y="3184"/>
                  </a:lnTo>
                  <a:lnTo>
                    <a:pt x="1531" y="3190"/>
                  </a:lnTo>
                  <a:lnTo>
                    <a:pt x="1537" y="3195"/>
                  </a:lnTo>
                  <a:lnTo>
                    <a:pt x="1542" y="3201"/>
                  </a:lnTo>
                  <a:lnTo>
                    <a:pt x="1548" y="3206"/>
                  </a:lnTo>
                  <a:lnTo>
                    <a:pt x="1553" y="3213"/>
                  </a:lnTo>
                  <a:lnTo>
                    <a:pt x="1560" y="3218"/>
                  </a:lnTo>
                  <a:lnTo>
                    <a:pt x="1565" y="3223"/>
                  </a:lnTo>
                  <a:lnTo>
                    <a:pt x="1571" y="3229"/>
                  </a:lnTo>
                  <a:lnTo>
                    <a:pt x="1576" y="3234"/>
                  </a:lnTo>
                  <a:lnTo>
                    <a:pt x="1583" y="3240"/>
                  </a:lnTo>
                  <a:lnTo>
                    <a:pt x="1589" y="3245"/>
                  </a:lnTo>
                  <a:lnTo>
                    <a:pt x="1594" y="3251"/>
                  </a:lnTo>
                  <a:lnTo>
                    <a:pt x="1600" y="3256"/>
                  </a:lnTo>
                  <a:lnTo>
                    <a:pt x="1605" y="3261"/>
                  </a:lnTo>
                  <a:lnTo>
                    <a:pt x="1612" y="3266"/>
                  </a:lnTo>
                  <a:lnTo>
                    <a:pt x="1617" y="3272"/>
                  </a:lnTo>
                  <a:lnTo>
                    <a:pt x="1623" y="3277"/>
                  </a:lnTo>
                  <a:lnTo>
                    <a:pt x="1628" y="3282"/>
                  </a:lnTo>
                  <a:lnTo>
                    <a:pt x="1634" y="3287"/>
                  </a:lnTo>
                  <a:lnTo>
                    <a:pt x="1640" y="3292"/>
                  </a:lnTo>
                  <a:lnTo>
                    <a:pt x="1646" y="3298"/>
                  </a:lnTo>
                  <a:lnTo>
                    <a:pt x="1651" y="3303"/>
                  </a:lnTo>
                  <a:lnTo>
                    <a:pt x="1657" y="3308"/>
                  </a:lnTo>
                  <a:lnTo>
                    <a:pt x="1662" y="3313"/>
                  </a:lnTo>
                  <a:lnTo>
                    <a:pt x="1669" y="3318"/>
                  </a:lnTo>
                  <a:lnTo>
                    <a:pt x="1674" y="3323"/>
                  </a:lnTo>
                  <a:lnTo>
                    <a:pt x="1680" y="3329"/>
                  </a:lnTo>
                  <a:lnTo>
                    <a:pt x="1686" y="3334"/>
                  </a:lnTo>
                  <a:lnTo>
                    <a:pt x="1691" y="3338"/>
                  </a:lnTo>
                  <a:lnTo>
                    <a:pt x="1698" y="3343"/>
                  </a:lnTo>
                  <a:lnTo>
                    <a:pt x="1703" y="3348"/>
                  </a:lnTo>
                  <a:lnTo>
                    <a:pt x="1709" y="3354"/>
                  </a:lnTo>
                  <a:lnTo>
                    <a:pt x="1714" y="3358"/>
                  </a:lnTo>
                  <a:lnTo>
                    <a:pt x="1720" y="3363"/>
                  </a:lnTo>
                  <a:lnTo>
                    <a:pt x="1726" y="3368"/>
                  </a:lnTo>
                  <a:lnTo>
                    <a:pt x="1732" y="3372"/>
                  </a:lnTo>
                  <a:lnTo>
                    <a:pt x="1737" y="3377"/>
                  </a:lnTo>
                  <a:lnTo>
                    <a:pt x="1743" y="3381"/>
                  </a:lnTo>
                  <a:lnTo>
                    <a:pt x="1748" y="3387"/>
                  </a:lnTo>
                  <a:lnTo>
                    <a:pt x="1755" y="3392"/>
                  </a:lnTo>
                  <a:lnTo>
                    <a:pt x="1760" y="3396"/>
                  </a:lnTo>
                  <a:lnTo>
                    <a:pt x="1766" y="3401"/>
                  </a:lnTo>
                  <a:lnTo>
                    <a:pt x="1772" y="3405"/>
                  </a:lnTo>
                  <a:lnTo>
                    <a:pt x="1777" y="3409"/>
                  </a:lnTo>
                  <a:lnTo>
                    <a:pt x="1784" y="3415"/>
                  </a:lnTo>
                  <a:lnTo>
                    <a:pt x="1789" y="3419"/>
                  </a:lnTo>
                  <a:lnTo>
                    <a:pt x="1795" y="3424"/>
                  </a:lnTo>
                  <a:lnTo>
                    <a:pt x="1800" y="3428"/>
                  </a:lnTo>
                  <a:lnTo>
                    <a:pt x="1806" y="3432"/>
                  </a:lnTo>
                  <a:lnTo>
                    <a:pt x="1812" y="3437"/>
                  </a:lnTo>
                  <a:lnTo>
                    <a:pt x="1818" y="3442"/>
                  </a:lnTo>
                  <a:lnTo>
                    <a:pt x="1823" y="3446"/>
                  </a:lnTo>
                  <a:lnTo>
                    <a:pt x="1829" y="3450"/>
                  </a:lnTo>
                  <a:lnTo>
                    <a:pt x="1834" y="3455"/>
                  </a:lnTo>
                  <a:lnTo>
                    <a:pt x="1841" y="3459"/>
                  </a:lnTo>
                  <a:lnTo>
                    <a:pt x="1846" y="3463"/>
                  </a:lnTo>
                  <a:lnTo>
                    <a:pt x="1852" y="3467"/>
                  </a:lnTo>
                  <a:lnTo>
                    <a:pt x="1857" y="3472"/>
                  </a:lnTo>
                  <a:lnTo>
                    <a:pt x="1863" y="3477"/>
                  </a:lnTo>
                  <a:lnTo>
                    <a:pt x="1870" y="3481"/>
                  </a:lnTo>
                  <a:lnTo>
                    <a:pt x="1875" y="3485"/>
                  </a:lnTo>
                  <a:lnTo>
                    <a:pt x="1881" y="3489"/>
                  </a:lnTo>
                  <a:lnTo>
                    <a:pt x="1886" y="3493"/>
                  </a:lnTo>
                  <a:lnTo>
                    <a:pt x="1892" y="3498"/>
                  </a:lnTo>
                  <a:lnTo>
                    <a:pt x="1898" y="3502"/>
                  </a:lnTo>
                  <a:lnTo>
                    <a:pt x="1904" y="3506"/>
                  </a:lnTo>
                  <a:lnTo>
                    <a:pt x="1909" y="3510"/>
                  </a:lnTo>
                  <a:lnTo>
                    <a:pt x="1915" y="3514"/>
                  </a:lnTo>
                  <a:lnTo>
                    <a:pt x="1920" y="3518"/>
                  </a:lnTo>
                  <a:lnTo>
                    <a:pt x="1927" y="3522"/>
                  </a:lnTo>
                  <a:lnTo>
                    <a:pt x="1932" y="3526"/>
                  </a:lnTo>
                  <a:lnTo>
                    <a:pt x="1938" y="3530"/>
                  </a:lnTo>
                  <a:lnTo>
                    <a:pt x="1943" y="3534"/>
                  </a:lnTo>
                  <a:lnTo>
                    <a:pt x="1949" y="3538"/>
                  </a:lnTo>
                  <a:lnTo>
                    <a:pt x="1956" y="3542"/>
                  </a:lnTo>
                  <a:lnTo>
                    <a:pt x="1961" y="3546"/>
                  </a:lnTo>
                  <a:lnTo>
                    <a:pt x="1967" y="3549"/>
                  </a:lnTo>
                  <a:lnTo>
                    <a:pt x="1972" y="3553"/>
                  </a:lnTo>
                  <a:lnTo>
                    <a:pt x="1978" y="3558"/>
                  </a:lnTo>
                  <a:lnTo>
                    <a:pt x="1984" y="3562"/>
                  </a:lnTo>
                  <a:lnTo>
                    <a:pt x="1990" y="3565"/>
                  </a:lnTo>
                  <a:lnTo>
                    <a:pt x="1995" y="3569"/>
                  </a:lnTo>
                  <a:lnTo>
                    <a:pt x="2001" y="3573"/>
                  </a:lnTo>
                  <a:lnTo>
                    <a:pt x="2006" y="3576"/>
                  </a:lnTo>
                  <a:lnTo>
                    <a:pt x="2013" y="3580"/>
                  </a:lnTo>
                  <a:lnTo>
                    <a:pt x="2018" y="3584"/>
                  </a:lnTo>
                  <a:lnTo>
                    <a:pt x="2024" y="3588"/>
                  </a:lnTo>
                  <a:lnTo>
                    <a:pt x="2029" y="3592"/>
                  </a:lnTo>
                  <a:lnTo>
                    <a:pt x="2035" y="3595"/>
                  </a:lnTo>
                  <a:lnTo>
                    <a:pt x="2041" y="3599"/>
                  </a:lnTo>
                  <a:lnTo>
                    <a:pt x="2047" y="3602"/>
                  </a:lnTo>
                  <a:lnTo>
                    <a:pt x="2053" y="3606"/>
                  </a:lnTo>
                  <a:lnTo>
                    <a:pt x="2058" y="3609"/>
                  </a:lnTo>
                  <a:lnTo>
                    <a:pt x="2064" y="3614"/>
                  </a:lnTo>
                  <a:lnTo>
                    <a:pt x="2070" y="3617"/>
                  </a:lnTo>
                  <a:lnTo>
                    <a:pt x="2076" y="3620"/>
                  </a:lnTo>
                  <a:lnTo>
                    <a:pt x="2081" y="3624"/>
                  </a:lnTo>
                  <a:lnTo>
                    <a:pt x="2087" y="3627"/>
                  </a:lnTo>
                  <a:lnTo>
                    <a:pt x="2092" y="3631"/>
                  </a:lnTo>
                  <a:lnTo>
                    <a:pt x="2099" y="3634"/>
                  </a:lnTo>
                  <a:lnTo>
                    <a:pt x="2104" y="3637"/>
                  </a:lnTo>
                  <a:lnTo>
                    <a:pt x="2110" y="3642"/>
                  </a:lnTo>
                  <a:lnTo>
                    <a:pt x="2115" y="3645"/>
                  </a:lnTo>
                  <a:lnTo>
                    <a:pt x="2121" y="3648"/>
                  </a:lnTo>
                  <a:lnTo>
                    <a:pt x="2127" y="3652"/>
                  </a:lnTo>
                  <a:lnTo>
                    <a:pt x="2133" y="3655"/>
                  </a:lnTo>
                  <a:lnTo>
                    <a:pt x="2139" y="3658"/>
                  </a:lnTo>
                  <a:lnTo>
                    <a:pt x="2144" y="3661"/>
                  </a:lnTo>
                  <a:lnTo>
                    <a:pt x="2150" y="3665"/>
                  </a:lnTo>
                  <a:lnTo>
                    <a:pt x="2156" y="3669"/>
                  </a:lnTo>
                  <a:lnTo>
                    <a:pt x="2162" y="3672"/>
                  </a:lnTo>
                  <a:lnTo>
                    <a:pt x="2167" y="3675"/>
                  </a:lnTo>
                  <a:lnTo>
                    <a:pt x="2173" y="3678"/>
                  </a:lnTo>
                  <a:lnTo>
                    <a:pt x="2178" y="3681"/>
                  </a:lnTo>
                  <a:lnTo>
                    <a:pt x="2185" y="3684"/>
                  </a:lnTo>
                  <a:lnTo>
                    <a:pt x="2190" y="3688"/>
                  </a:lnTo>
                  <a:lnTo>
                    <a:pt x="2196" y="3691"/>
                  </a:lnTo>
                  <a:lnTo>
                    <a:pt x="2201" y="3694"/>
                  </a:lnTo>
                  <a:lnTo>
                    <a:pt x="2207" y="3698"/>
                  </a:lnTo>
                  <a:lnTo>
                    <a:pt x="2213" y="3701"/>
                  </a:lnTo>
                  <a:lnTo>
                    <a:pt x="2219" y="3704"/>
                  </a:lnTo>
                  <a:lnTo>
                    <a:pt x="2224" y="3707"/>
                  </a:lnTo>
                  <a:lnTo>
                    <a:pt x="2230" y="3710"/>
                  </a:lnTo>
                  <a:lnTo>
                    <a:pt x="2236" y="3713"/>
                  </a:lnTo>
                  <a:lnTo>
                    <a:pt x="2242" y="3716"/>
                  </a:lnTo>
                  <a:lnTo>
                    <a:pt x="2248" y="3719"/>
                  </a:lnTo>
                  <a:lnTo>
                    <a:pt x="2253" y="3722"/>
                  </a:lnTo>
                  <a:lnTo>
                    <a:pt x="2259" y="3725"/>
                  </a:lnTo>
                  <a:lnTo>
                    <a:pt x="2264" y="3728"/>
                  </a:lnTo>
                  <a:lnTo>
                    <a:pt x="2271" y="3731"/>
                  </a:lnTo>
                  <a:lnTo>
                    <a:pt x="2276" y="3734"/>
                  </a:lnTo>
                  <a:lnTo>
                    <a:pt x="2282" y="3737"/>
                  </a:lnTo>
                  <a:lnTo>
                    <a:pt x="2287" y="3740"/>
                  </a:lnTo>
                  <a:lnTo>
                    <a:pt x="2293" y="3743"/>
                  </a:lnTo>
                  <a:lnTo>
                    <a:pt x="2299" y="3746"/>
                  </a:lnTo>
                  <a:lnTo>
                    <a:pt x="2305" y="3748"/>
                  </a:lnTo>
                  <a:lnTo>
                    <a:pt x="2310" y="3751"/>
                  </a:lnTo>
                  <a:lnTo>
                    <a:pt x="2316" y="3755"/>
                  </a:lnTo>
                  <a:lnTo>
                    <a:pt x="2322" y="3758"/>
                  </a:lnTo>
                  <a:lnTo>
                    <a:pt x="2328" y="3760"/>
                  </a:lnTo>
                  <a:lnTo>
                    <a:pt x="2334" y="3763"/>
                  </a:lnTo>
                  <a:lnTo>
                    <a:pt x="2339" y="3766"/>
                  </a:lnTo>
                  <a:lnTo>
                    <a:pt x="2345" y="3769"/>
                  </a:lnTo>
                  <a:lnTo>
                    <a:pt x="2350" y="3771"/>
                  </a:lnTo>
                  <a:lnTo>
                    <a:pt x="2357" y="3774"/>
                  </a:lnTo>
                  <a:lnTo>
                    <a:pt x="2362" y="3777"/>
                  </a:lnTo>
                  <a:lnTo>
                    <a:pt x="2368" y="3779"/>
                  </a:lnTo>
                  <a:lnTo>
                    <a:pt x="2373" y="3782"/>
                  </a:lnTo>
                  <a:lnTo>
                    <a:pt x="2379" y="3786"/>
                  </a:lnTo>
                  <a:lnTo>
                    <a:pt x="2385" y="3788"/>
                  </a:lnTo>
                  <a:lnTo>
                    <a:pt x="2391" y="3791"/>
                  </a:lnTo>
                  <a:lnTo>
                    <a:pt x="2396" y="3793"/>
                  </a:lnTo>
                  <a:lnTo>
                    <a:pt x="2402" y="3796"/>
                  </a:lnTo>
                  <a:lnTo>
                    <a:pt x="2407" y="3799"/>
                  </a:lnTo>
                  <a:lnTo>
                    <a:pt x="2414" y="3801"/>
                  </a:lnTo>
                  <a:lnTo>
                    <a:pt x="2420" y="3804"/>
                  </a:lnTo>
                  <a:lnTo>
                    <a:pt x="2425" y="3806"/>
                  </a:lnTo>
                  <a:lnTo>
                    <a:pt x="2431" y="3809"/>
                  </a:lnTo>
                  <a:lnTo>
                    <a:pt x="2436" y="3811"/>
                  </a:lnTo>
                  <a:lnTo>
                    <a:pt x="2443" y="3815"/>
                  </a:lnTo>
                  <a:lnTo>
                    <a:pt x="2448" y="3817"/>
                  </a:lnTo>
                  <a:lnTo>
                    <a:pt x="2454" y="3820"/>
                  </a:lnTo>
                  <a:lnTo>
                    <a:pt x="2459" y="3822"/>
                  </a:lnTo>
                  <a:lnTo>
                    <a:pt x="2465" y="3825"/>
                  </a:lnTo>
                  <a:lnTo>
                    <a:pt x="2471" y="3827"/>
                  </a:lnTo>
                  <a:lnTo>
                    <a:pt x="2477" y="3829"/>
                  </a:lnTo>
                  <a:lnTo>
                    <a:pt x="2482" y="3832"/>
                  </a:lnTo>
                  <a:lnTo>
                    <a:pt x="2488" y="3834"/>
                  </a:lnTo>
                  <a:lnTo>
                    <a:pt x="2493" y="3837"/>
                  </a:lnTo>
                  <a:lnTo>
                    <a:pt x="2500" y="3839"/>
                  </a:lnTo>
                  <a:lnTo>
                    <a:pt x="2506" y="3842"/>
                  </a:lnTo>
                  <a:lnTo>
                    <a:pt x="2511" y="3845"/>
                  </a:lnTo>
                  <a:lnTo>
                    <a:pt x="2517" y="3847"/>
                  </a:lnTo>
                  <a:lnTo>
                    <a:pt x="2522" y="3849"/>
                  </a:lnTo>
                  <a:lnTo>
                    <a:pt x="2529" y="3852"/>
                  </a:lnTo>
                  <a:lnTo>
                    <a:pt x="2534" y="3854"/>
                  </a:lnTo>
                  <a:lnTo>
                    <a:pt x="2540" y="3856"/>
                  </a:lnTo>
                  <a:lnTo>
                    <a:pt x="2545" y="3858"/>
                  </a:lnTo>
                  <a:lnTo>
                    <a:pt x="2551" y="3861"/>
                  </a:lnTo>
                  <a:lnTo>
                    <a:pt x="2557" y="3863"/>
                  </a:lnTo>
                  <a:lnTo>
                    <a:pt x="2563" y="3865"/>
                  </a:lnTo>
                  <a:lnTo>
                    <a:pt x="2568" y="3867"/>
                  </a:lnTo>
                  <a:lnTo>
                    <a:pt x="2574" y="3871"/>
                  </a:lnTo>
                  <a:lnTo>
                    <a:pt x="2579" y="3873"/>
                  </a:lnTo>
                  <a:lnTo>
                    <a:pt x="2586" y="3875"/>
                  </a:lnTo>
                  <a:lnTo>
                    <a:pt x="2591" y="3877"/>
                  </a:lnTo>
                  <a:lnTo>
                    <a:pt x="2597" y="3879"/>
                  </a:lnTo>
                  <a:lnTo>
                    <a:pt x="2603" y="3882"/>
                  </a:lnTo>
                  <a:lnTo>
                    <a:pt x="2608" y="3884"/>
                  </a:lnTo>
                  <a:lnTo>
                    <a:pt x="2615" y="3886"/>
                  </a:lnTo>
                  <a:lnTo>
                    <a:pt x="2620" y="3888"/>
                  </a:lnTo>
                  <a:lnTo>
                    <a:pt x="2626" y="3890"/>
                  </a:lnTo>
                  <a:lnTo>
                    <a:pt x="2631" y="3892"/>
                  </a:lnTo>
                  <a:lnTo>
                    <a:pt x="2637" y="3894"/>
                  </a:lnTo>
                  <a:lnTo>
                    <a:pt x="2643" y="3896"/>
                  </a:lnTo>
                  <a:lnTo>
                    <a:pt x="2649" y="3899"/>
                  </a:lnTo>
                  <a:lnTo>
                    <a:pt x="2654" y="3902"/>
                  </a:lnTo>
                  <a:lnTo>
                    <a:pt x="2660" y="3904"/>
                  </a:lnTo>
                  <a:lnTo>
                    <a:pt x="2665" y="3906"/>
                  </a:lnTo>
                  <a:lnTo>
                    <a:pt x="2672" y="3908"/>
                  </a:lnTo>
                  <a:lnTo>
                    <a:pt x="2677" y="3910"/>
                  </a:lnTo>
                  <a:lnTo>
                    <a:pt x="2683" y="3912"/>
                  </a:lnTo>
                  <a:lnTo>
                    <a:pt x="2689" y="3914"/>
                  </a:lnTo>
                  <a:lnTo>
                    <a:pt x="2694" y="3916"/>
                  </a:lnTo>
                  <a:lnTo>
                    <a:pt x="2701" y="3918"/>
                  </a:lnTo>
                  <a:lnTo>
                    <a:pt x="2706" y="3920"/>
                  </a:lnTo>
                  <a:lnTo>
                    <a:pt x="2712" y="3922"/>
                  </a:lnTo>
                  <a:lnTo>
                    <a:pt x="2717" y="3924"/>
                  </a:lnTo>
                  <a:lnTo>
                    <a:pt x="2723" y="3926"/>
                  </a:lnTo>
                  <a:lnTo>
                    <a:pt x="2729" y="3929"/>
                  </a:lnTo>
                  <a:lnTo>
                    <a:pt x="2735" y="3930"/>
                  </a:lnTo>
                  <a:lnTo>
                    <a:pt x="2740" y="3932"/>
                  </a:lnTo>
                  <a:lnTo>
                    <a:pt x="2746" y="3934"/>
                  </a:lnTo>
                  <a:lnTo>
                    <a:pt x="2751" y="3936"/>
                  </a:lnTo>
                  <a:lnTo>
                    <a:pt x="2758" y="3938"/>
                  </a:lnTo>
                  <a:lnTo>
                    <a:pt x="2763" y="3940"/>
                  </a:lnTo>
                  <a:lnTo>
                    <a:pt x="2769" y="3942"/>
                  </a:lnTo>
                  <a:lnTo>
                    <a:pt x="2774" y="3944"/>
                  </a:lnTo>
                  <a:lnTo>
                    <a:pt x="2780" y="3946"/>
                  </a:lnTo>
                  <a:lnTo>
                    <a:pt x="2787" y="3947"/>
                  </a:lnTo>
                  <a:lnTo>
                    <a:pt x="2792" y="3949"/>
                  </a:lnTo>
                  <a:lnTo>
                    <a:pt x="2798" y="3951"/>
                  </a:lnTo>
                  <a:lnTo>
                    <a:pt x="2803" y="3953"/>
                  </a:lnTo>
                  <a:lnTo>
                    <a:pt x="2809" y="3956"/>
                  </a:lnTo>
                  <a:lnTo>
                    <a:pt x="2815" y="3957"/>
                  </a:lnTo>
                  <a:lnTo>
                    <a:pt x="2821" y="3959"/>
                  </a:lnTo>
                  <a:lnTo>
                    <a:pt x="2826" y="3961"/>
                  </a:lnTo>
                  <a:lnTo>
                    <a:pt x="2832" y="3963"/>
                  </a:lnTo>
                  <a:lnTo>
                    <a:pt x="2837" y="3965"/>
                  </a:lnTo>
                  <a:lnTo>
                    <a:pt x="2844" y="3966"/>
                  </a:lnTo>
                  <a:lnTo>
                    <a:pt x="2849" y="3968"/>
                  </a:lnTo>
                  <a:lnTo>
                    <a:pt x="2855" y="3970"/>
                  </a:lnTo>
                  <a:lnTo>
                    <a:pt x="2860" y="3972"/>
                  </a:lnTo>
                  <a:lnTo>
                    <a:pt x="2866" y="3973"/>
                  </a:lnTo>
                  <a:lnTo>
                    <a:pt x="2873" y="3975"/>
                  </a:lnTo>
                  <a:lnTo>
                    <a:pt x="2878" y="3977"/>
                  </a:lnTo>
                  <a:lnTo>
                    <a:pt x="2884" y="3978"/>
                  </a:lnTo>
                  <a:lnTo>
                    <a:pt x="2889" y="3980"/>
                  </a:lnTo>
                  <a:lnTo>
                    <a:pt x="2895" y="3982"/>
                  </a:lnTo>
                  <a:lnTo>
                    <a:pt x="2901" y="3983"/>
                  </a:lnTo>
                  <a:lnTo>
                    <a:pt x="2907" y="3986"/>
                  </a:lnTo>
                  <a:lnTo>
                    <a:pt x="2912" y="3988"/>
                  </a:lnTo>
                  <a:lnTo>
                    <a:pt x="2918" y="3989"/>
                  </a:lnTo>
                  <a:lnTo>
                    <a:pt x="2923" y="3991"/>
                  </a:lnTo>
                  <a:lnTo>
                    <a:pt x="2930" y="3993"/>
                  </a:lnTo>
                  <a:lnTo>
                    <a:pt x="2935" y="3994"/>
                  </a:lnTo>
                  <a:lnTo>
                    <a:pt x="2941" y="3996"/>
                  </a:lnTo>
                  <a:lnTo>
                    <a:pt x="2946" y="3997"/>
                  </a:lnTo>
                  <a:lnTo>
                    <a:pt x="2952" y="3999"/>
                  </a:lnTo>
                  <a:lnTo>
                    <a:pt x="2958" y="4001"/>
                  </a:lnTo>
                  <a:lnTo>
                    <a:pt x="2964" y="4002"/>
                  </a:lnTo>
                  <a:lnTo>
                    <a:pt x="2970" y="4004"/>
                  </a:lnTo>
                  <a:lnTo>
                    <a:pt x="2975" y="4005"/>
                  </a:lnTo>
                  <a:lnTo>
                    <a:pt x="2981" y="4007"/>
                  </a:lnTo>
                  <a:lnTo>
                    <a:pt x="2987" y="4008"/>
                  </a:lnTo>
                  <a:lnTo>
                    <a:pt x="2993" y="4010"/>
                  </a:lnTo>
                  <a:lnTo>
                    <a:pt x="2998" y="4011"/>
                  </a:lnTo>
                  <a:lnTo>
                    <a:pt x="3004" y="4014"/>
                  </a:lnTo>
                  <a:lnTo>
                    <a:pt x="3009" y="4016"/>
                  </a:lnTo>
                  <a:lnTo>
                    <a:pt x="3016" y="4017"/>
                  </a:lnTo>
                  <a:lnTo>
                    <a:pt x="3021" y="4019"/>
                  </a:lnTo>
                  <a:lnTo>
                    <a:pt x="3027" y="4020"/>
                  </a:lnTo>
                  <a:lnTo>
                    <a:pt x="3032" y="4022"/>
                  </a:lnTo>
                  <a:lnTo>
                    <a:pt x="3038" y="4023"/>
                  </a:lnTo>
                  <a:lnTo>
                    <a:pt x="3044" y="4024"/>
                  </a:lnTo>
                  <a:lnTo>
                    <a:pt x="3050" y="4026"/>
                  </a:lnTo>
                  <a:lnTo>
                    <a:pt x="3056" y="4027"/>
                  </a:lnTo>
                  <a:lnTo>
                    <a:pt x="3061" y="4029"/>
                  </a:lnTo>
                  <a:lnTo>
                    <a:pt x="3068" y="4030"/>
                  </a:lnTo>
                  <a:lnTo>
                    <a:pt x="3073" y="4032"/>
                  </a:lnTo>
                  <a:lnTo>
                    <a:pt x="3079" y="4033"/>
                  </a:lnTo>
                  <a:lnTo>
                    <a:pt x="3084" y="4035"/>
                  </a:lnTo>
                  <a:lnTo>
                    <a:pt x="3090" y="4036"/>
                  </a:lnTo>
                  <a:lnTo>
                    <a:pt x="3095" y="4037"/>
                  </a:lnTo>
                  <a:lnTo>
                    <a:pt x="3102" y="4039"/>
                  </a:lnTo>
                  <a:lnTo>
                    <a:pt x="3107" y="4040"/>
                  </a:lnTo>
                  <a:lnTo>
                    <a:pt x="3113" y="4043"/>
                  </a:lnTo>
                  <a:lnTo>
                    <a:pt x="3118" y="4044"/>
                  </a:lnTo>
                  <a:lnTo>
                    <a:pt x="3125" y="4045"/>
                  </a:lnTo>
                  <a:lnTo>
                    <a:pt x="3130" y="4047"/>
                  </a:lnTo>
                  <a:lnTo>
                    <a:pt x="3136" y="4048"/>
                  </a:lnTo>
                  <a:lnTo>
                    <a:pt x="3141" y="4049"/>
                  </a:lnTo>
                  <a:lnTo>
                    <a:pt x="3147" y="4051"/>
                  </a:lnTo>
                  <a:lnTo>
                    <a:pt x="3154" y="4052"/>
                  </a:lnTo>
                  <a:lnTo>
                    <a:pt x="3159" y="4053"/>
                  </a:lnTo>
                  <a:lnTo>
                    <a:pt x="3165" y="4055"/>
                  </a:lnTo>
                  <a:lnTo>
                    <a:pt x="3170" y="4056"/>
                  </a:lnTo>
                  <a:lnTo>
                    <a:pt x="3176" y="4057"/>
                  </a:lnTo>
                  <a:lnTo>
                    <a:pt x="3181" y="4059"/>
                  </a:lnTo>
                  <a:lnTo>
                    <a:pt x="3188" y="4060"/>
                  </a:lnTo>
                  <a:lnTo>
                    <a:pt x="3193" y="4061"/>
                  </a:lnTo>
                  <a:lnTo>
                    <a:pt x="3199" y="4063"/>
                  </a:lnTo>
                  <a:lnTo>
                    <a:pt x="3204" y="4064"/>
                  </a:lnTo>
                  <a:lnTo>
                    <a:pt x="3211" y="4065"/>
                  </a:lnTo>
                  <a:lnTo>
                    <a:pt x="3216" y="4066"/>
                  </a:lnTo>
                  <a:lnTo>
                    <a:pt x="3222" y="4068"/>
                  </a:lnTo>
                  <a:lnTo>
                    <a:pt x="3227" y="4069"/>
                  </a:lnTo>
                  <a:lnTo>
                    <a:pt x="3233" y="4071"/>
                  </a:lnTo>
                  <a:lnTo>
                    <a:pt x="3240" y="4072"/>
                  </a:lnTo>
                  <a:lnTo>
                    <a:pt x="3245" y="4074"/>
                  </a:lnTo>
                  <a:lnTo>
                    <a:pt x="3251" y="4075"/>
                  </a:lnTo>
                  <a:lnTo>
                    <a:pt x="3256" y="4076"/>
                  </a:lnTo>
                  <a:lnTo>
                    <a:pt x="3262" y="4077"/>
                  </a:lnTo>
                  <a:lnTo>
                    <a:pt x="3268" y="4079"/>
                  </a:lnTo>
                  <a:lnTo>
                    <a:pt x="3274" y="4080"/>
                  </a:lnTo>
                  <a:lnTo>
                    <a:pt x="3279" y="4081"/>
                  </a:lnTo>
                  <a:lnTo>
                    <a:pt x="3285" y="4082"/>
                  </a:lnTo>
                  <a:lnTo>
                    <a:pt x="3290" y="4083"/>
                  </a:lnTo>
                  <a:lnTo>
                    <a:pt x="3297" y="4084"/>
                  </a:lnTo>
                  <a:lnTo>
                    <a:pt x="3302" y="4086"/>
                  </a:lnTo>
                  <a:lnTo>
                    <a:pt x="3308" y="4087"/>
                  </a:lnTo>
                  <a:lnTo>
                    <a:pt x="3313" y="4088"/>
                  </a:lnTo>
                  <a:lnTo>
                    <a:pt x="3319" y="4089"/>
                  </a:lnTo>
                  <a:lnTo>
                    <a:pt x="3325" y="4090"/>
                  </a:lnTo>
                  <a:lnTo>
                    <a:pt x="3331" y="4091"/>
                  </a:lnTo>
                  <a:lnTo>
                    <a:pt x="3337" y="4093"/>
                  </a:lnTo>
                  <a:lnTo>
                    <a:pt x="3342" y="4094"/>
                  </a:lnTo>
                  <a:lnTo>
                    <a:pt x="3348" y="4095"/>
                  </a:lnTo>
                  <a:lnTo>
                    <a:pt x="3354" y="4096"/>
                  </a:lnTo>
                  <a:lnTo>
                    <a:pt x="3360" y="4097"/>
                  </a:lnTo>
                  <a:lnTo>
                    <a:pt x="3365" y="4098"/>
                  </a:lnTo>
                  <a:lnTo>
                    <a:pt x="3371" y="4100"/>
                  </a:lnTo>
                  <a:lnTo>
                    <a:pt x="3376" y="4101"/>
                  </a:lnTo>
                  <a:lnTo>
                    <a:pt x="3383" y="4103"/>
                  </a:lnTo>
                  <a:lnTo>
                    <a:pt x="3388" y="4104"/>
                  </a:lnTo>
                  <a:lnTo>
                    <a:pt x="3394" y="4105"/>
                  </a:lnTo>
                  <a:lnTo>
                    <a:pt x="3399" y="4106"/>
                  </a:lnTo>
                  <a:lnTo>
                    <a:pt x="3405" y="4107"/>
                  </a:lnTo>
                  <a:lnTo>
                    <a:pt x="3411" y="4108"/>
                  </a:lnTo>
                  <a:lnTo>
                    <a:pt x="3417" y="4109"/>
                  </a:lnTo>
                  <a:lnTo>
                    <a:pt x="3423" y="4110"/>
                  </a:lnTo>
                  <a:lnTo>
                    <a:pt x="3428" y="4111"/>
                  </a:lnTo>
                  <a:lnTo>
                    <a:pt x="3434" y="4112"/>
                  </a:lnTo>
                  <a:lnTo>
                    <a:pt x="3440" y="4113"/>
                  </a:lnTo>
                  <a:lnTo>
                    <a:pt x="3446" y="4114"/>
                  </a:lnTo>
                  <a:lnTo>
                    <a:pt x="3451" y="4115"/>
                  </a:lnTo>
                  <a:lnTo>
                    <a:pt x="3457" y="4116"/>
                  </a:lnTo>
                  <a:lnTo>
                    <a:pt x="3462" y="4117"/>
                  </a:lnTo>
                  <a:lnTo>
                    <a:pt x="3469" y="4118"/>
                  </a:lnTo>
                  <a:lnTo>
                    <a:pt x="3474" y="4119"/>
                  </a:lnTo>
                  <a:lnTo>
                    <a:pt x="3480" y="4120"/>
                  </a:lnTo>
                  <a:lnTo>
                    <a:pt x="3485" y="4121"/>
                  </a:lnTo>
                  <a:lnTo>
                    <a:pt x="3491" y="4122"/>
                  </a:lnTo>
                  <a:lnTo>
                    <a:pt x="3497" y="4123"/>
                  </a:lnTo>
                  <a:lnTo>
                    <a:pt x="3503" y="4124"/>
                  </a:lnTo>
                  <a:lnTo>
                    <a:pt x="3508" y="4125"/>
                  </a:lnTo>
                  <a:lnTo>
                    <a:pt x="3514" y="4126"/>
                  </a:lnTo>
                  <a:lnTo>
                    <a:pt x="3520" y="4128"/>
                  </a:lnTo>
                  <a:lnTo>
                    <a:pt x="3526" y="4129"/>
                  </a:lnTo>
                  <a:lnTo>
                    <a:pt x="3532" y="4130"/>
                  </a:lnTo>
                  <a:lnTo>
                    <a:pt x="3537" y="4131"/>
                  </a:lnTo>
                  <a:lnTo>
                    <a:pt x="3543" y="4132"/>
                  </a:lnTo>
                  <a:lnTo>
                    <a:pt x="3548" y="4133"/>
                  </a:lnTo>
                  <a:lnTo>
                    <a:pt x="3555" y="4134"/>
                  </a:lnTo>
                  <a:lnTo>
                    <a:pt x="3560" y="4135"/>
                  </a:lnTo>
                  <a:lnTo>
                    <a:pt x="3566" y="4136"/>
                  </a:lnTo>
                  <a:lnTo>
                    <a:pt x="3571" y="4137"/>
                  </a:lnTo>
                  <a:lnTo>
                    <a:pt x="3577" y="4138"/>
                  </a:lnTo>
                  <a:lnTo>
                    <a:pt x="3583" y="4139"/>
                  </a:lnTo>
                  <a:lnTo>
                    <a:pt x="3589" y="4140"/>
                  </a:lnTo>
                  <a:lnTo>
                    <a:pt x="3594" y="4140"/>
                  </a:lnTo>
                  <a:lnTo>
                    <a:pt x="3600" y="4141"/>
                  </a:lnTo>
                  <a:lnTo>
                    <a:pt x="3606" y="4142"/>
                  </a:lnTo>
                  <a:lnTo>
                    <a:pt x="3612" y="4143"/>
                  </a:lnTo>
                  <a:lnTo>
                    <a:pt x="3618" y="4144"/>
                  </a:lnTo>
                  <a:lnTo>
                    <a:pt x="3623" y="4145"/>
                  </a:lnTo>
                  <a:lnTo>
                    <a:pt x="3629" y="4146"/>
                  </a:lnTo>
                  <a:lnTo>
                    <a:pt x="3634" y="4147"/>
                  </a:lnTo>
                  <a:lnTo>
                    <a:pt x="3641" y="4148"/>
                  </a:lnTo>
                  <a:lnTo>
                    <a:pt x="3646" y="4148"/>
                  </a:lnTo>
                  <a:lnTo>
                    <a:pt x="3652" y="4149"/>
                  </a:lnTo>
                  <a:lnTo>
                    <a:pt x="3657" y="4150"/>
                  </a:lnTo>
                  <a:lnTo>
                    <a:pt x="3663" y="4151"/>
                  </a:lnTo>
                  <a:lnTo>
                    <a:pt x="3669" y="4152"/>
                  </a:lnTo>
                  <a:lnTo>
                    <a:pt x="3675" y="4153"/>
                  </a:lnTo>
                  <a:lnTo>
                    <a:pt x="3680" y="4154"/>
                  </a:lnTo>
                  <a:lnTo>
                    <a:pt x="3686" y="4154"/>
                  </a:lnTo>
                  <a:lnTo>
                    <a:pt x="3691" y="4155"/>
                  </a:lnTo>
                  <a:lnTo>
                    <a:pt x="3698" y="4157"/>
                  </a:lnTo>
                  <a:lnTo>
                    <a:pt x="3704" y="4158"/>
                  </a:lnTo>
                  <a:lnTo>
                    <a:pt x="3709" y="4159"/>
                  </a:lnTo>
                  <a:lnTo>
                    <a:pt x="3715" y="4160"/>
                  </a:lnTo>
                  <a:lnTo>
                    <a:pt x="3720" y="4160"/>
                  </a:lnTo>
                  <a:lnTo>
                    <a:pt x="3727" y="4161"/>
                  </a:lnTo>
                  <a:lnTo>
                    <a:pt x="3732" y="4162"/>
                  </a:lnTo>
                  <a:lnTo>
                    <a:pt x="3738" y="4163"/>
                  </a:lnTo>
                  <a:lnTo>
                    <a:pt x="3743" y="4164"/>
                  </a:lnTo>
                  <a:lnTo>
                    <a:pt x="3749" y="4164"/>
                  </a:lnTo>
                  <a:lnTo>
                    <a:pt x="3755" y="4165"/>
                  </a:lnTo>
                  <a:lnTo>
                    <a:pt x="3761" y="4166"/>
                  </a:lnTo>
                  <a:lnTo>
                    <a:pt x="3766" y="4167"/>
                  </a:lnTo>
                  <a:lnTo>
                    <a:pt x="3772" y="4168"/>
                  </a:lnTo>
                  <a:lnTo>
                    <a:pt x="3777" y="4168"/>
                  </a:lnTo>
                  <a:lnTo>
                    <a:pt x="3784" y="4169"/>
                  </a:lnTo>
                  <a:lnTo>
                    <a:pt x="3790" y="4170"/>
                  </a:lnTo>
                  <a:lnTo>
                    <a:pt x="3795" y="4171"/>
                  </a:lnTo>
                  <a:lnTo>
                    <a:pt x="3801" y="4171"/>
                  </a:lnTo>
                  <a:lnTo>
                    <a:pt x="3806" y="4172"/>
                  </a:lnTo>
                  <a:lnTo>
                    <a:pt x="3813" y="4173"/>
                  </a:lnTo>
                  <a:lnTo>
                    <a:pt x="3818" y="4174"/>
                  </a:lnTo>
                  <a:lnTo>
                    <a:pt x="3824" y="4174"/>
                  </a:lnTo>
                  <a:lnTo>
                    <a:pt x="3829" y="4175"/>
                  </a:lnTo>
                  <a:lnTo>
                    <a:pt x="3835" y="4176"/>
                  </a:lnTo>
                  <a:lnTo>
                    <a:pt x="3841" y="4177"/>
                  </a:lnTo>
                  <a:lnTo>
                    <a:pt x="3847" y="4177"/>
                  </a:lnTo>
                  <a:lnTo>
                    <a:pt x="3852" y="4178"/>
                  </a:lnTo>
                  <a:lnTo>
                    <a:pt x="3858" y="4179"/>
                  </a:lnTo>
                  <a:lnTo>
                    <a:pt x="3863" y="4179"/>
                  </a:lnTo>
                  <a:lnTo>
                    <a:pt x="3870" y="4180"/>
                  </a:lnTo>
                  <a:lnTo>
                    <a:pt x="3875" y="4181"/>
                  </a:lnTo>
                  <a:lnTo>
                    <a:pt x="3881" y="4182"/>
                  </a:lnTo>
                  <a:lnTo>
                    <a:pt x="3887" y="4182"/>
                  </a:lnTo>
                  <a:lnTo>
                    <a:pt x="3892" y="4183"/>
                  </a:lnTo>
                  <a:lnTo>
                    <a:pt x="3899" y="4184"/>
                  </a:lnTo>
                  <a:lnTo>
                    <a:pt x="3904" y="4184"/>
                  </a:lnTo>
                  <a:lnTo>
                    <a:pt x="3910" y="4186"/>
                  </a:lnTo>
                  <a:lnTo>
                    <a:pt x="3915" y="4187"/>
                  </a:lnTo>
                  <a:lnTo>
                    <a:pt x="3921" y="4188"/>
                  </a:lnTo>
                  <a:lnTo>
                    <a:pt x="3927" y="4188"/>
                  </a:lnTo>
                  <a:lnTo>
                    <a:pt x="3933" y="4189"/>
                  </a:lnTo>
                  <a:lnTo>
                    <a:pt x="3938" y="4190"/>
                  </a:lnTo>
                  <a:lnTo>
                    <a:pt x="3944" y="4190"/>
                  </a:lnTo>
                  <a:lnTo>
                    <a:pt x="3949" y="4191"/>
                  </a:lnTo>
                  <a:lnTo>
                    <a:pt x="3956" y="4192"/>
                  </a:lnTo>
                  <a:lnTo>
                    <a:pt x="3961" y="4192"/>
                  </a:lnTo>
                  <a:lnTo>
                    <a:pt x="3967" y="4193"/>
                  </a:lnTo>
                  <a:lnTo>
                    <a:pt x="3973" y="4194"/>
                  </a:lnTo>
                  <a:lnTo>
                    <a:pt x="3978" y="4194"/>
                  </a:lnTo>
                  <a:lnTo>
                    <a:pt x="3985" y="4195"/>
                  </a:lnTo>
                  <a:lnTo>
                    <a:pt x="3990" y="4195"/>
                  </a:lnTo>
                  <a:lnTo>
                    <a:pt x="3996" y="4196"/>
                  </a:lnTo>
                  <a:lnTo>
                    <a:pt x="4001" y="4197"/>
                  </a:lnTo>
                  <a:lnTo>
                    <a:pt x="4007" y="4197"/>
                  </a:lnTo>
                  <a:lnTo>
                    <a:pt x="4013" y="4198"/>
                  </a:lnTo>
                  <a:lnTo>
                    <a:pt x="4019" y="4199"/>
                  </a:lnTo>
                  <a:lnTo>
                    <a:pt x="4024" y="4199"/>
                  </a:lnTo>
                  <a:lnTo>
                    <a:pt x="4030" y="4200"/>
                  </a:lnTo>
                  <a:lnTo>
                    <a:pt x="4035" y="4201"/>
                  </a:lnTo>
                  <a:lnTo>
                    <a:pt x="4042" y="4201"/>
                  </a:lnTo>
                  <a:lnTo>
                    <a:pt x="4047" y="4202"/>
                  </a:lnTo>
                  <a:lnTo>
                    <a:pt x="4053" y="4202"/>
                  </a:lnTo>
                  <a:lnTo>
                    <a:pt x="4058" y="4203"/>
                  </a:lnTo>
                  <a:lnTo>
                    <a:pt x="4064" y="4204"/>
                  </a:lnTo>
                  <a:lnTo>
                    <a:pt x="4071" y="4204"/>
                  </a:lnTo>
                  <a:lnTo>
                    <a:pt x="4076" y="4205"/>
                  </a:lnTo>
                  <a:lnTo>
                    <a:pt x="4082" y="4205"/>
                  </a:lnTo>
                  <a:lnTo>
                    <a:pt x="4087" y="4206"/>
                  </a:lnTo>
                  <a:lnTo>
                    <a:pt x="4093" y="4207"/>
                  </a:lnTo>
                  <a:lnTo>
                    <a:pt x="4099" y="4207"/>
                  </a:lnTo>
                  <a:lnTo>
                    <a:pt x="4105" y="4208"/>
                  </a:lnTo>
                  <a:lnTo>
                    <a:pt x="4110" y="4208"/>
                  </a:lnTo>
                  <a:lnTo>
                    <a:pt x="4116" y="4209"/>
                  </a:lnTo>
                  <a:lnTo>
                    <a:pt x="4121" y="4209"/>
                  </a:lnTo>
                  <a:lnTo>
                    <a:pt x="4128" y="4210"/>
                  </a:lnTo>
                  <a:lnTo>
                    <a:pt x="4133" y="4211"/>
                  </a:lnTo>
                  <a:lnTo>
                    <a:pt x="4139" y="4211"/>
                  </a:lnTo>
                  <a:lnTo>
                    <a:pt x="4144" y="4212"/>
                  </a:lnTo>
                  <a:lnTo>
                    <a:pt x="4150" y="4212"/>
                  </a:lnTo>
                  <a:lnTo>
                    <a:pt x="4157" y="4214"/>
                  </a:lnTo>
                  <a:lnTo>
                    <a:pt x="4162" y="4214"/>
                  </a:lnTo>
                  <a:lnTo>
                    <a:pt x="4168" y="4215"/>
                  </a:lnTo>
                  <a:lnTo>
                    <a:pt x="4173" y="4215"/>
                  </a:lnTo>
                  <a:lnTo>
                    <a:pt x="4179" y="4216"/>
                  </a:lnTo>
                  <a:lnTo>
                    <a:pt x="4185" y="4217"/>
                  </a:lnTo>
                  <a:lnTo>
                    <a:pt x="4191" y="4217"/>
                  </a:lnTo>
                  <a:lnTo>
                    <a:pt x="4196" y="4218"/>
                  </a:lnTo>
                  <a:lnTo>
                    <a:pt x="4202" y="4218"/>
                  </a:lnTo>
                  <a:lnTo>
                    <a:pt x="4207" y="4219"/>
                  </a:lnTo>
                  <a:lnTo>
                    <a:pt x="4214" y="4219"/>
                  </a:lnTo>
                  <a:lnTo>
                    <a:pt x="4219" y="4220"/>
                  </a:lnTo>
                  <a:lnTo>
                    <a:pt x="4225" y="4220"/>
                  </a:lnTo>
                  <a:lnTo>
                    <a:pt x="4230" y="4221"/>
                  </a:lnTo>
                  <a:lnTo>
                    <a:pt x="4236" y="4221"/>
                  </a:lnTo>
                  <a:lnTo>
                    <a:pt x="4242" y="4222"/>
                  </a:lnTo>
                  <a:lnTo>
                    <a:pt x="4248" y="4222"/>
                  </a:lnTo>
                  <a:lnTo>
                    <a:pt x="4254" y="4223"/>
                  </a:lnTo>
                  <a:lnTo>
                    <a:pt x="4259" y="4223"/>
                  </a:lnTo>
                  <a:lnTo>
                    <a:pt x="4265" y="4224"/>
                  </a:lnTo>
                  <a:lnTo>
                    <a:pt x="4271" y="4224"/>
                  </a:lnTo>
                  <a:lnTo>
                    <a:pt x="4277" y="4225"/>
                  </a:lnTo>
                  <a:lnTo>
                    <a:pt x="4282" y="4225"/>
                  </a:lnTo>
                  <a:lnTo>
                    <a:pt x="4288" y="4226"/>
                  </a:lnTo>
                  <a:lnTo>
                    <a:pt x="4293" y="4226"/>
                  </a:lnTo>
                  <a:lnTo>
                    <a:pt x="4300" y="4227"/>
                  </a:lnTo>
                  <a:lnTo>
                    <a:pt x="4305" y="4227"/>
                  </a:lnTo>
                  <a:lnTo>
                    <a:pt x="4311" y="4228"/>
                  </a:lnTo>
                  <a:lnTo>
                    <a:pt x="4316" y="4228"/>
                  </a:lnTo>
                  <a:lnTo>
                    <a:pt x="4322" y="4229"/>
                  </a:lnTo>
                  <a:lnTo>
                    <a:pt x="4328" y="4229"/>
                  </a:lnTo>
                  <a:lnTo>
                    <a:pt x="4334" y="4230"/>
                  </a:lnTo>
                  <a:lnTo>
                    <a:pt x="4340" y="4230"/>
                  </a:lnTo>
                  <a:lnTo>
                    <a:pt x="4345" y="4231"/>
                  </a:lnTo>
                  <a:lnTo>
                    <a:pt x="4351" y="4231"/>
                  </a:lnTo>
                  <a:lnTo>
                    <a:pt x="4357" y="4232"/>
                  </a:lnTo>
                  <a:lnTo>
                    <a:pt x="4363" y="4232"/>
                  </a:lnTo>
                  <a:lnTo>
                    <a:pt x="4368" y="4233"/>
                  </a:lnTo>
                  <a:lnTo>
                    <a:pt x="4374" y="4233"/>
                  </a:lnTo>
                  <a:lnTo>
                    <a:pt x="4379" y="4234"/>
                  </a:lnTo>
                  <a:lnTo>
                    <a:pt x="4386" y="4234"/>
                  </a:lnTo>
                  <a:lnTo>
                    <a:pt x="4391" y="4234"/>
                  </a:lnTo>
                  <a:lnTo>
                    <a:pt x="4397" y="4235"/>
                  </a:lnTo>
                  <a:lnTo>
                    <a:pt x="4402" y="4235"/>
                  </a:lnTo>
                  <a:lnTo>
                    <a:pt x="4408" y="4236"/>
                  </a:lnTo>
                  <a:lnTo>
                    <a:pt x="4414" y="4236"/>
                  </a:lnTo>
                  <a:lnTo>
                    <a:pt x="4420" y="4237"/>
                  </a:lnTo>
                  <a:lnTo>
                    <a:pt x="4425" y="4237"/>
                  </a:lnTo>
                  <a:lnTo>
                    <a:pt x="4431" y="4238"/>
                  </a:lnTo>
                  <a:lnTo>
                    <a:pt x="4437" y="4238"/>
                  </a:lnTo>
                  <a:lnTo>
                    <a:pt x="4443" y="4238"/>
                  </a:lnTo>
                  <a:lnTo>
                    <a:pt x="4449" y="4239"/>
                  </a:lnTo>
                  <a:lnTo>
                    <a:pt x="4454" y="4239"/>
                  </a:lnTo>
                  <a:lnTo>
                    <a:pt x="4460" y="4240"/>
                  </a:lnTo>
                  <a:lnTo>
                    <a:pt x="4465" y="4240"/>
                  </a:lnTo>
                  <a:lnTo>
                    <a:pt x="4472" y="4241"/>
                  </a:lnTo>
                  <a:lnTo>
                    <a:pt x="4477" y="4241"/>
                  </a:lnTo>
                  <a:lnTo>
                    <a:pt x="4483" y="4241"/>
                  </a:lnTo>
                  <a:lnTo>
                    <a:pt x="4488" y="4243"/>
                  </a:lnTo>
                  <a:lnTo>
                    <a:pt x="4494" y="4243"/>
                  </a:lnTo>
                  <a:lnTo>
                    <a:pt x="4500" y="4244"/>
                  </a:lnTo>
                  <a:lnTo>
                    <a:pt x="4506" y="4244"/>
                  </a:lnTo>
                  <a:lnTo>
                    <a:pt x="4511" y="4245"/>
                  </a:lnTo>
                  <a:lnTo>
                    <a:pt x="4517" y="4245"/>
                  </a:lnTo>
                  <a:lnTo>
                    <a:pt x="4523" y="4245"/>
                  </a:lnTo>
                  <a:lnTo>
                    <a:pt x="4529" y="4246"/>
                  </a:lnTo>
                  <a:lnTo>
                    <a:pt x="4535" y="4246"/>
                  </a:lnTo>
                  <a:lnTo>
                    <a:pt x="4540" y="4247"/>
                  </a:lnTo>
                  <a:lnTo>
                    <a:pt x="4546" y="4247"/>
                  </a:lnTo>
                  <a:lnTo>
                    <a:pt x="4551" y="4247"/>
                  </a:lnTo>
                  <a:lnTo>
                    <a:pt x="4558" y="4248"/>
                  </a:lnTo>
                  <a:lnTo>
                    <a:pt x="4563" y="4248"/>
                  </a:lnTo>
                  <a:lnTo>
                    <a:pt x="4569" y="4248"/>
                  </a:lnTo>
                  <a:lnTo>
                    <a:pt x="4574" y="4249"/>
                  </a:lnTo>
                  <a:lnTo>
                    <a:pt x="4580" y="4249"/>
                  </a:lnTo>
                  <a:lnTo>
                    <a:pt x="4586" y="4250"/>
                  </a:lnTo>
                  <a:lnTo>
                    <a:pt x="4592" y="4250"/>
                  </a:lnTo>
                  <a:lnTo>
                    <a:pt x="4597" y="4250"/>
                  </a:lnTo>
                  <a:lnTo>
                    <a:pt x="4603" y="4251"/>
                  </a:lnTo>
                  <a:lnTo>
                    <a:pt x="4608" y="4251"/>
                  </a:lnTo>
                  <a:lnTo>
                    <a:pt x="4615" y="4252"/>
                  </a:lnTo>
                  <a:lnTo>
                    <a:pt x="4621" y="4252"/>
                  </a:lnTo>
                  <a:lnTo>
                    <a:pt x="4626" y="4252"/>
                  </a:lnTo>
                  <a:lnTo>
                    <a:pt x="4632" y="4253"/>
                  </a:lnTo>
                  <a:lnTo>
                    <a:pt x="4637" y="4253"/>
                  </a:lnTo>
                  <a:lnTo>
                    <a:pt x="4644" y="4253"/>
                  </a:lnTo>
                  <a:lnTo>
                    <a:pt x="4649" y="4254"/>
                  </a:lnTo>
                  <a:lnTo>
                    <a:pt x="4655" y="4254"/>
                  </a:lnTo>
                  <a:lnTo>
                    <a:pt x="4660" y="4254"/>
                  </a:lnTo>
                  <a:lnTo>
                    <a:pt x="4666" y="4255"/>
                  </a:lnTo>
                  <a:lnTo>
                    <a:pt x="4672" y="4255"/>
                  </a:lnTo>
                  <a:lnTo>
                    <a:pt x="4678" y="4256"/>
                  </a:lnTo>
                  <a:lnTo>
                    <a:pt x="4683" y="4256"/>
                  </a:lnTo>
                  <a:lnTo>
                    <a:pt x="4689" y="4256"/>
                  </a:lnTo>
                  <a:lnTo>
                    <a:pt x="4694" y="4257"/>
                  </a:lnTo>
                  <a:lnTo>
                    <a:pt x="4701" y="4257"/>
                  </a:lnTo>
                  <a:lnTo>
                    <a:pt x="4707" y="4257"/>
                  </a:lnTo>
                  <a:lnTo>
                    <a:pt x="4712" y="4258"/>
                  </a:lnTo>
                  <a:lnTo>
                    <a:pt x="4718" y="4258"/>
                  </a:lnTo>
                  <a:lnTo>
                    <a:pt x="4723" y="4258"/>
                  </a:lnTo>
                  <a:lnTo>
                    <a:pt x="4730" y="4259"/>
                  </a:lnTo>
                  <a:lnTo>
                    <a:pt x="4735" y="4259"/>
                  </a:lnTo>
                  <a:lnTo>
                    <a:pt x="4741" y="4259"/>
                  </a:lnTo>
                  <a:lnTo>
                    <a:pt x="4746" y="4260"/>
                  </a:lnTo>
                  <a:lnTo>
                    <a:pt x="4753" y="4260"/>
                  </a:lnTo>
                  <a:lnTo>
                    <a:pt x="4758" y="4260"/>
                  </a:lnTo>
                  <a:lnTo>
                    <a:pt x="4764" y="4261"/>
                  </a:lnTo>
                  <a:lnTo>
                    <a:pt x="4769" y="4261"/>
                  </a:lnTo>
                  <a:lnTo>
                    <a:pt x="4775" y="4261"/>
                  </a:lnTo>
                  <a:lnTo>
                    <a:pt x="4780" y="4262"/>
                  </a:lnTo>
                  <a:lnTo>
                    <a:pt x="4787" y="4262"/>
                  </a:lnTo>
                  <a:lnTo>
                    <a:pt x="4792" y="4262"/>
                  </a:lnTo>
                  <a:lnTo>
                    <a:pt x="4798" y="4263"/>
                  </a:lnTo>
                  <a:lnTo>
                    <a:pt x="4804" y="4263"/>
                  </a:lnTo>
                  <a:lnTo>
                    <a:pt x="4810" y="4263"/>
                  </a:lnTo>
                  <a:lnTo>
                    <a:pt x="4816" y="4264"/>
                  </a:lnTo>
                  <a:lnTo>
                    <a:pt x="4821" y="4264"/>
                  </a:lnTo>
                  <a:lnTo>
                    <a:pt x="4827" y="4264"/>
                  </a:lnTo>
                  <a:lnTo>
                    <a:pt x="4832" y="4264"/>
                  </a:lnTo>
                  <a:lnTo>
                    <a:pt x="4839" y="4265"/>
                  </a:lnTo>
                  <a:lnTo>
                    <a:pt x="4844" y="4265"/>
                  </a:lnTo>
                  <a:lnTo>
                    <a:pt x="4850" y="4265"/>
                  </a:lnTo>
                  <a:lnTo>
                    <a:pt x="4855" y="4266"/>
                  </a:lnTo>
                  <a:lnTo>
                    <a:pt x="4861" y="4266"/>
                  </a:lnTo>
                  <a:lnTo>
                    <a:pt x="4866" y="4266"/>
                  </a:lnTo>
                  <a:lnTo>
                    <a:pt x="4873" y="4267"/>
                  </a:lnTo>
                  <a:lnTo>
                    <a:pt x="4878" y="4267"/>
                  </a:lnTo>
                  <a:lnTo>
                    <a:pt x="4884" y="4267"/>
                  </a:lnTo>
                  <a:lnTo>
                    <a:pt x="4890" y="4267"/>
                  </a:lnTo>
                  <a:lnTo>
                    <a:pt x="4896" y="4268"/>
                  </a:lnTo>
                  <a:lnTo>
                    <a:pt x="4902" y="4268"/>
                  </a:lnTo>
                  <a:lnTo>
                    <a:pt x="4907" y="4268"/>
                  </a:lnTo>
                  <a:lnTo>
                    <a:pt x="4913" y="4269"/>
                  </a:lnTo>
                  <a:lnTo>
                    <a:pt x="4918" y="4269"/>
                  </a:lnTo>
                  <a:lnTo>
                    <a:pt x="4925" y="4269"/>
                  </a:lnTo>
                  <a:lnTo>
                    <a:pt x="4930" y="4269"/>
                  </a:lnTo>
                  <a:lnTo>
                    <a:pt x="4936" y="4270"/>
                  </a:lnTo>
                  <a:lnTo>
                    <a:pt x="4941" y="4270"/>
                  </a:lnTo>
                  <a:lnTo>
                    <a:pt x="4947" y="4270"/>
                  </a:lnTo>
                  <a:lnTo>
                    <a:pt x="4953" y="4272"/>
                  </a:lnTo>
                  <a:lnTo>
                    <a:pt x="4959" y="4272"/>
                  </a:lnTo>
                  <a:lnTo>
                    <a:pt x="4964" y="4272"/>
                  </a:lnTo>
                  <a:lnTo>
                    <a:pt x="4970" y="4272"/>
                  </a:lnTo>
                  <a:lnTo>
                    <a:pt x="4975" y="4273"/>
                  </a:lnTo>
                  <a:lnTo>
                    <a:pt x="4982" y="4273"/>
                  </a:lnTo>
                  <a:lnTo>
                    <a:pt x="4988" y="4273"/>
                  </a:lnTo>
                  <a:lnTo>
                    <a:pt x="4993" y="4274"/>
                  </a:lnTo>
                  <a:lnTo>
                    <a:pt x="4999" y="4274"/>
                  </a:lnTo>
                  <a:lnTo>
                    <a:pt x="5004" y="4274"/>
                  </a:lnTo>
                  <a:lnTo>
                    <a:pt x="5011" y="4274"/>
                  </a:lnTo>
                  <a:lnTo>
                    <a:pt x="5016" y="4275"/>
                  </a:lnTo>
                  <a:lnTo>
                    <a:pt x="5022" y="4275"/>
                  </a:lnTo>
                  <a:lnTo>
                    <a:pt x="5027" y="4275"/>
                  </a:lnTo>
                  <a:lnTo>
                    <a:pt x="5033" y="4275"/>
                  </a:lnTo>
                  <a:lnTo>
                    <a:pt x="5039" y="4276"/>
                  </a:lnTo>
                  <a:lnTo>
                    <a:pt x="5045" y="4276"/>
                  </a:lnTo>
                  <a:lnTo>
                    <a:pt x="5050" y="4276"/>
                  </a:lnTo>
                  <a:lnTo>
                    <a:pt x="5056" y="4276"/>
                  </a:lnTo>
                  <a:lnTo>
                    <a:pt x="5061" y="4277"/>
                  </a:lnTo>
                  <a:lnTo>
                    <a:pt x="5068" y="4277"/>
                  </a:lnTo>
                  <a:lnTo>
                    <a:pt x="5074" y="4277"/>
                  </a:lnTo>
                  <a:lnTo>
                    <a:pt x="5079" y="4277"/>
                  </a:lnTo>
                  <a:lnTo>
                    <a:pt x="5085" y="4278"/>
                  </a:lnTo>
                  <a:lnTo>
                    <a:pt x="5090" y="4278"/>
                  </a:lnTo>
                  <a:lnTo>
                    <a:pt x="5097" y="4278"/>
                  </a:lnTo>
                  <a:lnTo>
                    <a:pt x="5102" y="4278"/>
                  </a:lnTo>
                  <a:lnTo>
                    <a:pt x="5108" y="4279"/>
                  </a:lnTo>
                  <a:lnTo>
                    <a:pt x="5113" y="4279"/>
                  </a:lnTo>
                  <a:lnTo>
                    <a:pt x="5119" y="4279"/>
                  </a:lnTo>
                  <a:lnTo>
                    <a:pt x="5125" y="4279"/>
                  </a:lnTo>
                  <a:lnTo>
                    <a:pt x="5131" y="4280"/>
                  </a:lnTo>
                  <a:lnTo>
                    <a:pt x="5136" y="4280"/>
                  </a:lnTo>
                  <a:lnTo>
                    <a:pt x="5142" y="4280"/>
                  </a:lnTo>
                  <a:lnTo>
                    <a:pt x="5147" y="4280"/>
                  </a:lnTo>
                  <a:lnTo>
                    <a:pt x="5154" y="4281"/>
                  </a:lnTo>
                  <a:lnTo>
                    <a:pt x="5159" y="4281"/>
                  </a:lnTo>
                  <a:lnTo>
                    <a:pt x="5165" y="4281"/>
                  </a:lnTo>
                  <a:lnTo>
                    <a:pt x="5171" y="4281"/>
                  </a:lnTo>
                  <a:lnTo>
                    <a:pt x="5176" y="4281"/>
                  </a:lnTo>
                  <a:lnTo>
                    <a:pt x="5183" y="4282"/>
                  </a:lnTo>
                  <a:lnTo>
                    <a:pt x="5188" y="4282"/>
                  </a:lnTo>
                  <a:lnTo>
                    <a:pt x="5194" y="4282"/>
                  </a:lnTo>
                  <a:lnTo>
                    <a:pt x="5199" y="4282"/>
                  </a:lnTo>
                  <a:lnTo>
                    <a:pt x="5205" y="4283"/>
                  </a:lnTo>
                  <a:lnTo>
                    <a:pt x="5211" y="4283"/>
                  </a:lnTo>
                  <a:lnTo>
                    <a:pt x="5217" y="4283"/>
                  </a:lnTo>
                  <a:lnTo>
                    <a:pt x="5222" y="4283"/>
                  </a:lnTo>
                  <a:lnTo>
                    <a:pt x="5228" y="4283"/>
                  </a:lnTo>
                  <a:lnTo>
                    <a:pt x="5233" y="4284"/>
                  </a:lnTo>
                  <a:lnTo>
                    <a:pt x="5240" y="4284"/>
                  </a:lnTo>
                  <a:lnTo>
                    <a:pt x="5245" y="4284"/>
                  </a:lnTo>
                  <a:lnTo>
                    <a:pt x="5251" y="4284"/>
                  </a:lnTo>
                  <a:lnTo>
                    <a:pt x="5257" y="4285"/>
                  </a:lnTo>
                  <a:lnTo>
                    <a:pt x="5262" y="4285"/>
                  </a:lnTo>
                  <a:lnTo>
                    <a:pt x="5269" y="4285"/>
                  </a:lnTo>
                  <a:lnTo>
                    <a:pt x="5274" y="4285"/>
                  </a:lnTo>
                  <a:lnTo>
                    <a:pt x="5280" y="4285"/>
                  </a:lnTo>
                  <a:lnTo>
                    <a:pt x="5285" y="4286"/>
                  </a:lnTo>
                  <a:lnTo>
                    <a:pt x="5291" y="4286"/>
                  </a:lnTo>
                  <a:lnTo>
                    <a:pt x="5297" y="4286"/>
                  </a:lnTo>
                  <a:lnTo>
                    <a:pt x="5303" y="4286"/>
                  </a:lnTo>
                  <a:lnTo>
                    <a:pt x="5308" y="4286"/>
                  </a:lnTo>
                  <a:lnTo>
                    <a:pt x="5314" y="4287"/>
                  </a:lnTo>
                  <a:lnTo>
                    <a:pt x="5319" y="4287"/>
                  </a:lnTo>
                  <a:lnTo>
                    <a:pt x="5326" y="4287"/>
                  </a:lnTo>
                  <a:lnTo>
                    <a:pt x="5331" y="4287"/>
                  </a:lnTo>
                  <a:lnTo>
                    <a:pt x="5337" y="4287"/>
                  </a:lnTo>
                  <a:lnTo>
                    <a:pt x="5342" y="4288"/>
                  </a:lnTo>
                  <a:lnTo>
                    <a:pt x="5348" y="4288"/>
                  </a:lnTo>
                  <a:lnTo>
                    <a:pt x="5355" y="4288"/>
                  </a:lnTo>
                  <a:lnTo>
                    <a:pt x="5360" y="4288"/>
                  </a:lnTo>
                  <a:lnTo>
                    <a:pt x="5366" y="4288"/>
                  </a:lnTo>
                  <a:lnTo>
                    <a:pt x="5371" y="4289"/>
                  </a:lnTo>
                  <a:lnTo>
                    <a:pt x="5377" y="4289"/>
                  </a:lnTo>
                  <a:lnTo>
                    <a:pt x="5383" y="4289"/>
                  </a:lnTo>
                  <a:lnTo>
                    <a:pt x="5389" y="4289"/>
                  </a:lnTo>
                  <a:lnTo>
                    <a:pt x="5394" y="4289"/>
                  </a:lnTo>
                  <a:lnTo>
                    <a:pt x="5400" y="4290"/>
                  </a:lnTo>
                  <a:lnTo>
                    <a:pt x="5405" y="4290"/>
                  </a:lnTo>
                  <a:lnTo>
                    <a:pt x="5412" y="4290"/>
                  </a:lnTo>
                  <a:lnTo>
                    <a:pt x="5417" y="4290"/>
                  </a:lnTo>
                  <a:lnTo>
                    <a:pt x="5423" y="4290"/>
                  </a:lnTo>
                  <a:lnTo>
                    <a:pt x="5428" y="4290"/>
                  </a:lnTo>
                  <a:lnTo>
                    <a:pt x="5434" y="4291"/>
                  </a:lnTo>
                  <a:lnTo>
                    <a:pt x="5441" y="4291"/>
                  </a:lnTo>
                  <a:lnTo>
                    <a:pt x="5446" y="4291"/>
                  </a:lnTo>
                  <a:lnTo>
                    <a:pt x="5452" y="4291"/>
                  </a:lnTo>
                  <a:lnTo>
                    <a:pt x="5457" y="4291"/>
                  </a:lnTo>
                  <a:lnTo>
                    <a:pt x="5463" y="4292"/>
                  </a:lnTo>
                  <a:lnTo>
                    <a:pt x="5469" y="4292"/>
                  </a:lnTo>
                  <a:lnTo>
                    <a:pt x="5475" y="4292"/>
                  </a:lnTo>
                  <a:lnTo>
                    <a:pt x="5480" y="4292"/>
                  </a:lnTo>
                  <a:lnTo>
                    <a:pt x="5486" y="4292"/>
                  </a:lnTo>
                  <a:lnTo>
                    <a:pt x="5491" y="4292"/>
                  </a:lnTo>
                  <a:lnTo>
                    <a:pt x="5498" y="4293"/>
                  </a:lnTo>
                  <a:lnTo>
                    <a:pt x="5503" y="4293"/>
                  </a:lnTo>
                  <a:lnTo>
                    <a:pt x="5509" y="4293"/>
                  </a:lnTo>
                  <a:lnTo>
                    <a:pt x="5514" y="4293"/>
                  </a:lnTo>
                  <a:lnTo>
                    <a:pt x="5520" y="4293"/>
                  </a:lnTo>
                  <a:lnTo>
                    <a:pt x="5526" y="4293"/>
                  </a:lnTo>
                  <a:lnTo>
                    <a:pt x="5532" y="4294"/>
                  </a:lnTo>
                  <a:lnTo>
                    <a:pt x="5538" y="4294"/>
                  </a:lnTo>
                  <a:lnTo>
                    <a:pt x="5543" y="4294"/>
                  </a:lnTo>
                  <a:lnTo>
                    <a:pt x="5549" y="4294"/>
                  </a:lnTo>
                  <a:lnTo>
                    <a:pt x="5555" y="4294"/>
                  </a:lnTo>
                  <a:lnTo>
                    <a:pt x="5561" y="4294"/>
                  </a:lnTo>
                  <a:lnTo>
                    <a:pt x="5566" y="4295"/>
                  </a:lnTo>
                  <a:lnTo>
                    <a:pt x="5572" y="4295"/>
                  </a:lnTo>
                  <a:lnTo>
                    <a:pt x="5577" y="4295"/>
                  </a:lnTo>
                  <a:lnTo>
                    <a:pt x="5584" y="4295"/>
                  </a:lnTo>
                  <a:lnTo>
                    <a:pt x="5589" y="4295"/>
                  </a:lnTo>
                  <a:lnTo>
                    <a:pt x="5595" y="4295"/>
                  </a:lnTo>
                  <a:lnTo>
                    <a:pt x="5600" y="4296"/>
                  </a:lnTo>
                  <a:lnTo>
                    <a:pt x="5606" y="4296"/>
                  </a:lnTo>
                  <a:lnTo>
                    <a:pt x="5612" y="4296"/>
                  </a:lnTo>
                  <a:lnTo>
                    <a:pt x="5618" y="4296"/>
                  </a:lnTo>
                  <a:lnTo>
                    <a:pt x="5624" y="4296"/>
                  </a:lnTo>
                  <a:lnTo>
                    <a:pt x="5629" y="4296"/>
                  </a:lnTo>
                  <a:lnTo>
                    <a:pt x="5635" y="4297"/>
                  </a:lnTo>
                  <a:lnTo>
                    <a:pt x="5641" y="4297"/>
                  </a:lnTo>
                  <a:lnTo>
                    <a:pt x="5647" y="4297"/>
                  </a:lnTo>
                  <a:lnTo>
                    <a:pt x="5652" y="4297"/>
                  </a:lnTo>
                  <a:lnTo>
                    <a:pt x="5658" y="4297"/>
                  </a:lnTo>
                  <a:lnTo>
                    <a:pt x="5663" y="4297"/>
                  </a:lnTo>
                  <a:lnTo>
                    <a:pt x="5670" y="4297"/>
                  </a:lnTo>
                  <a:lnTo>
                    <a:pt x="5675" y="4298"/>
                  </a:lnTo>
                  <a:lnTo>
                    <a:pt x="5681" y="4298"/>
                  </a:lnTo>
                  <a:lnTo>
                    <a:pt x="5686" y="4298"/>
                  </a:lnTo>
                  <a:lnTo>
                    <a:pt x="5692" y="4298"/>
                  </a:lnTo>
                  <a:lnTo>
                    <a:pt x="5698" y="4298"/>
                  </a:lnTo>
                  <a:lnTo>
                    <a:pt x="5704" y="4298"/>
                  </a:lnTo>
                  <a:lnTo>
                    <a:pt x="5709" y="4298"/>
                  </a:lnTo>
                  <a:lnTo>
                    <a:pt x="5715" y="4300"/>
                  </a:lnTo>
                  <a:lnTo>
                    <a:pt x="5721" y="4300"/>
                  </a:lnTo>
                  <a:lnTo>
                    <a:pt x="5727" y="4300"/>
                  </a:lnTo>
                  <a:lnTo>
                    <a:pt x="5733" y="4300"/>
                  </a:lnTo>
                  <a:lnTo>
                    <a:pt x="5738" y="4300"/>
                  </a:lnTo>
                  <a:lnTo>
                    <a:pt x="5744" y="4300"/>
                  </a:lnTo>
                  <a:lnTo>
                    <a:pt x="5749" y="4300"/>
                  </a:lnTo>
                  <a:lnTo>
                    <a:pt x="5756" y="4301"/>
                  </a:lnTo>
                  <a:lnTo>
                    <a:pt x="5761" y="4301"/>
                  </a:lnTo>
                  <a:lnTo>
                    <a:pt x="5767" y="4301"/>
                  </a:lnTo>
                  <a:lnTo>
                    <a:pt x="5772" y="4301"/>
                  </a:lnTo>
                  <a:lnTo>
                    <a:pt x="5778" y="4301"/>
                  </a:lnTo>
                  <a:lnTo>
                    <a:pt x="5784" y="4301"/>
                  </a:lnTo>
                  <a:lnTo>
                    <a:pt x="5790" y="4301"/>
                  </a:lnTo>
                  <a:lnTo>
                    <a:pt x="5795" y="4302"/>
                  </a:lnTo>
                  <a:lnTo>
                    <a:pt x="5801" y="4302"/>
                  </a:lnTo>
                  <a:lnTo>
                    <a:pt x="5807" y="4302"/>
                  </a:lnTo>
                  <a:lnTo>
                    <a:pt x="5813" y="4302"/>
                  </a:lnTo>
                  <a:lnTo>
                    <a:pt x="5819" y="4302"/>
                  </a:lnTo>
                  <a:lnTo>
                    <a:pt x="5824" y="4302"/>
                  </a:lnTo>
                  <a:lnTo>
                    <a:pt x="5830" y="4302"/>
                  </a:lnTo>
                  <a:lnTo>
                    <a:pt x="5835" y="4302"/>
                  </a:lnTo>
                  <a:lnTo>
                    <a:pt x="5842" y="4303"/>
                  </a:lnTo>
                  <a:lnTo>
                    <a:pt x="5847" y="4303"/>
                  </a:lnTo>
                  <a:lnTo>
                    <a:pt x="5853" y="4303"/>
                  </a:lnTo>
                  <a:lnTo>
                    <a:pt x="5858" y="4303"/>
                  </a:lnTo>
                  <a:lnTo>
                    <a:pt x="5864" y="4303"/>
                  </a:lnTo>
                  <a:lnTo>
                    <a:pt x="5870" y="4303"/>
                  </a:lnTo>
                  <a:lnTo>
                    <a:pt x="5876" y="4303"/>
                  </a:lnTo>
                  <a:lnTo>
                    <a:pt x="5881" y="4303"/>
                  </a:lnTo>
                  <a:lnTo>
                    <a:pt x="5887" y="4304"/>
                  </a:lnTo>
                  <a:lnTo>
                    <a:pt x="5892" y="4304"/>
                  </a:lnTo>
                  <a:lnTo>
                    <a:pt x="5899" y="4304"/>
                  </a:lnTo>
                  <a:lnTo>
                    <a:pt x="5905" y="4304"/>
                  </a:lnTo>
                  <a:lnTo>
                    <a:pt x="5910" y="4304"/>
                  </a:lnTo>
                  <a:lnTo>
                    <a:pt x="5916" y="4304"/>
                  </a:lnTo>
                  <a:lnTo>
                    <a:pt x="5921" y="4304"/>
                  </a:lnTo>
                  <a:lnTo>
                    <a:pt x="5928" y="4304"/>
                  </a:lnTo>
                  <a:lnTo>
                    <a:pt x="5933" y="4305"/>
                  </a:lnTo>
                  <a:lnTo>
                    <a:pt x="5939" y="4305"/>
                  </a:lnTo>
                  <a:lnTo>
                    <a:pt x="5944" y="4305"/>
                  </a:lnTo>
                  <a:lnTo>
                    <a:pt x="5950" y="4305"/>
                  </a:lnTo>
                  <a:lnTo>
                    <a:pt x="5956" y="4305"/>
                  </a:lnTo>
                  <a:lnTo>
                    <a:pt x="5962" y="4305"/>
                  </a:lnTo>
                  <a:lnTo>
                    <a:pt x="5967" y="4305"/>
                  </a:lnTo>
                  <a:lnTo>
                    <a:pt x="5973" y="4305"/>
                  </a:lnTo>
                  <a:lnTo>
                    <a:pt x="5978" y="4305"/>
                  </a:lnTo>
                  <a:lnTo>
                    <a:pt x="5985" y="4306"/>
                  </a:lnTo>
                  <a:lnTo>
                    <a:pt x="5991" y="4306"/>
                  </a:lnTo>
                  <a:lnTo>
                    <a:pt x="5996" y="4306"/>
                  </a:lnTo>
                  <a:lnTo>
                    <a:pt x="6002" y="4306"/>
                  </a:lnTo>
                  <a:lnTo>
                    <a:pt x="6007" y="4306"/>
                  </a:lnTo>
                  <a:lnTo>
                    <a:pt x="6014" y="4306"/>
                  </a:lnTo>
                  <a:lnTo>
                    <a:pt x="6019" y="4306"/>
                  </a:lnTo>
                  <a:lnTo>
                    <a:pt x="6025" y="4306"/>
                  </a:lnTo>
                  <a:lnTo>
                    <a:pt x="6030" y="4306"/>
                  </a:lnTo>
                  <a:lnTo>
                    <a:pt x="6036" y="4307"/>
                  </a:lnTo>
                  <a:lnTo>
                    <a:pt x="6042" y="4307"/>
                  </a:lnTo>
                  <a:lnTo>
                    <a:pt x="6048" y="4307"/>
                  </a:lnTo>
                  <a:lnTo>
                    <a:pt x="6053" y="4307"/>
                  </a:lnTo>
                  <a:lnTo>
                    <a:pt x="6059" y="4307"/>
                  </a:lnTo>
                  <a:lnTo>
                    <a:pt x="6064" y="4307"/>
                  </a:lnTo>
                  <a:lnTo>
                    <a:pt x="6071" y="4307"/>
                  </a:lnTo>
                  <a:lnTo>
                    <a:pt x="6076" y="4307"/>
                  </a:lnTo>
                  <a:lnTo>
                    <a:pt x="6082" y="4307"/>
                  </a:lnTo>
                  <a:lnTo>
                    <a:pt x="6088" y="4308"/>
                  </a:lnTo>
                  <a:lnTo>
                    <a:pt x="6093" y="4308"/>
                  </a:lnTo>
                  <a:lnTo>
                    <a:pt x="6100" y="4308"/>
                  </a:lnTo>
                  <a:lnTo>
                    <a:pt x="6105" y="4308"/>
                  </a:lnTo>
                  <a:lnTo>
                    <a:pt x="6111" y="4308"/>
                  </a:lnTo>
                  <a:lnTo>
                    <a:pt x="6116" y="4308"/>
                  </a:lnTo>
                  <a:lnTo>
                    <a:pt x="6122" y="4308"/>
                  </a:lnTo>
                  <a:lnTo>
                    <a:pt x="6128" y="4308"/>
                  </a:lnTo>
                  <a:lnTo>
                    <a:pt x="6134" y="4308"/>
                  </a:lnTo>
                  <a:lnTo>
                    <a:pt x="6139" y="4308"/>
                  </a:lnTo>
                  <a:lnTo>
                    <a:pt x="6145" y="4309"/>
                  </a:lnTo>
                  <a:lnTo>
                    <a:pt x="6150" y="4309"/>
                  </a:lnTo>
                  <a:lnTo>
                    <a:pt x="6157" y="4309"/>
                  </a:lnTo>
                  <a:lnTo>
                    <a:pt x="6162" y="4309"/>
                  </a:lnTo>
                  <a:lnTo>
                    <a:pt x="6168" y="4309"/>
                  </a:lnTo>
                  <a:lnTo>
                    <a:pt x="6174" y="4309"/>
                  </a:lnTo>
                  <a:lnTo>
                    <a:pt x="6179" y="4309"/>
                  </a:lnTo>
                  <a:lnTo>
                    <a:pt x="6186" y="4309"/>
                  </a:lnTo>
                  <a:lnTo>
                    <a:pt x="6191" y="4309"/>
                  </a:lnTo>
                  <a:lnTo>
                    <a:pt x="6197" y="4309"/>
                  </a:lnTo>
                  <a:lnTo>
                    <a:pt x="6202" y="4309"/>
                  </a:lnTo>
                  <a:lnTo>
                    <a:pt x="6208" y="4310"/>
                  </a:lnTo>
                  <a:lnTo>
                    <a:pt x="6214" y="4310"/>
                  </a:lnTo>
                  <a:lnTo>
                    <a:pt x="6220" y="4310"/>
                  </a:lnTo>
                  <a:lnTo>
                    <a:pt x="6225" y="4310"/>
                  </a:lnTo>
                  <a:lnTo>
                    <a:pt x="6231" y="4310"/>
                  </a:lnTo>
                  <a:lnTo>
                    <a:pt x="6236" y="4310"/>
                  </a:lnTo>
                  <a:lnTo>
                    <a:pt x="6243" y="4310"/>
                  </a:lnTo>
                  <a:lnTo>
                    <a:pt x="6248" y="4310"/>
                  </a:lnTo>
                  <a:lnTo>
                    <a:pt x="6254" y="4310"/>
                  </a:lnTo>
                  <a:lnTo>
                    <a:pt x="6259" y="4310"/>
                  </a:lnTo>
                  <a:lnTo>
                    <a:pt x="6265" y="4310"/>
                  </a:lnTo>
                  <a:lnTo>
                    <a:pt x="6272" y="4311"/>
                  </a:lnTo>
                  <a:lnTo>
                    <a:pt x="6277" y="4311"/>
                  </a:lnTo>
                  <a:lnTo>
                    <a:pt x="6283" y="4311"/>
                  </a:lnTo>
                  <a:lnTo>
                    <a:pt x="6288" y="4311"/>
                  </a:lnTo>
                  <a:lnTo>
                    <a:pt x="6294" y="4311"/>
                  </a:lnTo>
                  <a:lnTo>
                    <a:pt x="6300" y="4311"/>
                  </a:lnTo>
                  <a:lnTo>
                    <a:pt x="6306" y="4311"/>
                  </a:lnTo>
                  <a:lnTo>
                    <a:pt x="6311" y="4311"/>
                  </a:lnTo>
                  <a:lnTo>
                    <a:pt x="6317" y="4311"/>
                  </a:lnTo>
                  <a:lnTo>
                    <a:pt x="6322" y="4311"/>
                  </a:lnTo>
                  <a:lnTo>
                    <a:pt x="6329" y="4311"/>
                  </a:lnTo>
                  <a:lnTo>
                    <a:pt x="6334" y="4312"/>
                  </a:lnTo>
                  <a:lnTo>
                    <a:pt x="6340" y="4312"/>
                  </a:lnTo>
                  <a:lnTo>
                    <a:pt x="6345" y="4312"/>
                  </a:lnTo>
                  <a:lnTo>
                    <a:pt x="6351" y="4312"/>
                  </a:lnTo>
                  <a:lnTo>
                    <a:pt x="6358" y="4312"/>
                  </a:lnTo>
                  <a:lnTo>
                    <a:pt x="6363" y="4312"/>
                  </a:lnTo>
                  <a:lnTo>
                    <a:pt x="6369" y="4312"/>
                  </a:lnTo>
                  <a:lnTo>
                    <a:pt x="6374" y="4312"/>
                  </a:lnTo>
                  <a:lnTo>
                    <a:pt x="6381" y="4312"/>
                  </a:lnTo>
                  <a:lnTo>
                    <a:pt x="6386" y="4312"/>
                  </a:lnTo>
                  <a:lnTo>
                    <a:pt x="6392" y="4312"/>
                  </a:lnTo>
                  <a:lnTo>
                    <a:pt x="6397" y="4312"/>
                  </a:lnTo>
                  <a:lnTo>
                    <a:pt x="6403" y="4312"/>
                  </a:lnTo>
                  <a:lnTo>
                    <a:pt x="6408" y="4313"/>
                  </a:lnTo>
                  <a:lnTo>
                    <a:pt x="6415" y="4313"/>
                  </a:lnTo>
                  <a:lnTo>
                    <a:pt x="6420" y="4313"/>
                  </a:lnTo>
                  <a:lnTo>
                    <a:pt x="6426" y="4313"/>
                  </a:lnTo>
                  <a:lnTo>
                    <a:pt x="6431" y="4313"/>
                  </a:lnTo>
                  <a:lnTo>
                    <a:pt x="6438" y="4313"/>
                  </a:lnTo>
                  <a:lnTo>
                    <a:pt x="6443" y="4313"/>
                  </a:lnTo>
                  <a:lnTo>
                    <a:pt x="6449" y="4313"/>
                  </a:lnTo>
                  <a:lnTo>
                    <a:pt x="6455" y="4313"/>
                  </a:lnTo>
                  <a:lnTo>
                    <a:pt x="6460" y="4313"/>
                  </a:lnTo>
                  <a:lnTo>
                    <a:pt x="6467" y="4313"/>
                  </a:lnTo>
                  <a:lnTo>
                    <a:pt x="6472" y="4313"/>
                  </a:lnTo>
                  <a:lnTo>
                    <a:pt x="6478" y="4313"/>
                  </a:lnTo>
                  <a:lnTo>
                    <a:pt x="6483" y="4314"/>
                  </a:lnTo>
                  <a:lnTo>
                    <a:pt x="6489" y="4314"/>
                  </a:lnTo>
                  <a:lnTo>
                    <a:pt x="6495" y="4314"/>
                  </a:lnTo>
                  <a:lnTo>
                    <a:pt x="6501" y="4314"/>
                  </a:lnTo>
                  <a:lnTo>
                    <a:pt x="6506" y="4314"/>
                  </a:lnTo>
                  <a:lnTo>
                    <a:pt x="6512" y="4314"/>
                  </a:lnTo>
                  <a:lnTo>
                    <a:pt x="6517" y="4314"/>
                  </a:lnTo>
                  <a:lnTo>
                    <a:pt x="6524" y="4314"/>
                  </a:lnTo>
                  <a:lnTo>
                    <a:pt x="6529" y="4314"/>
                  </a:lnTo>
                  <a:lnTo>
                    <a:pt x="6535" y="4314"/>
                  </a:lnTo>
                  <a:lnTo>
                    <a:pt x="6541" y="4314"/>
                  </a:lnTo>
                  <a:lnTo>
                    <a:pt x="6546" y="4314"/>
                  </a:lnTo>
                  <a:lnTo>
                    <a:pt x="6553" y="4314"/>
                  </a:lnTo>
                  <a:lnTo>
                    <a:pt x="6558" y="4314"/>
                  </a:lnTo>
                  <a:lnTo>
                    <a:pt x="6564" y="4315"/>
                  </a:lnTo>
                  <a:lnTo>
                    <a:pt x="6569" y="4315"/>
                  </a:lnTo>
                  <a:lnTo>
                    <a:pt x="6575" y="4315"/>
                  </a:lnTo>
                  <a:lnTo>
                    <a:pt x="6581" y="4315"/>
                  </a:lnTo>
                  <a:lnTo>
                    <a:pt x="6587" y="4315"/>
                  </a:lnTo>
                  <a:lnTo>
                    <a:pt x="6592" y="4315"/>
                  </a:lnTo>
                  <a:lnTo>
                    <a:pt x="6598" y="4315"/>
                  </a:lnTo>
                  <a:lnTo>
                    <a:pt x="6603" y="4315"/>
                  </a:lnTo>
                  <a:lnTo>
                    <a:pt x="6610" y="4315"/>
                  </a:lnTo>
                  <a:lnTo>
                    <a:pt x="6615" y="4315"/>
                  </a:lnTo>
                  <a:lnTo>
                    <a:pt x="6621" y="4315"/>
                  </a:lnTo>
                  <a:lnTo>
                    <a:pt x="6626" y="4315"/>
                  </a:lnTo>
                  <a:lnTo>
                    <a:pt x="6632" y="4315"/>
                  </a:lnTo>
                  <a:lnTo>
                    <a:pt x="6639" y="4315"/>
                  </a:lnTo>
                  <a:lnTo>
                    <a:pt x="6644" y="4315"/>
                  </a:lnTo>
                  <a:lnTo>
                    <a:pt x="6650" y="4316"/>
                  </a:lnTo>
                  <a:lnTo>
                    <a:pt x="6655" y="4316"/>
                  </a:lnTo>
                  <a:lnTo>
                    <a:pt x="6661" y="4316"/>
                  </a:lnTo>
                  <a:lnTo>
                    <a:pt x="6667" y="4316"/>
                  </a:lnTo>
                  <a:lnTo>
                    <a:pt x="6673" y="4316"/>
                  </a:lnTo>
                  <a:lnTo>
                    <a:pt x="6678" y="4316"/>
                  </a:lnTo>
                  <a:lnTo>
                    <a:pt x="6684" y="4316"/>
                  </a:lnTo>
                  <a:lnTo>
                    <a:pt x="6689" y="4316"/>
                  </a:lnTo>
                  <a:lnTo>
                    <a:pt x="6696" y="4316"/>
                  </a:lnTo>
                  <a:lnTo>
                    <a:pt x="6701" y="4316"/>
                  </a:lnTo>
                  <a:lnTo>
                    <a:pt x="6707" y="4316"/>
                  </a:lnTo>
                  <a:lnTo>
                    <a:pt x="6712" y="4316"/>
                  </a:lnTo>
                  <a:lnTo>
                    <a:pt x="6718" y="4316"/>
                  </a:lnTo>
                  <a:lnTo>
                    <a:pt x="6725" y="4316"/>
                  </a:lnTo>
                  <a:lnTo>
                    <a:pt x="6730" y="4316"/>
                  </a:lnTo>
                  <a:lnTo>
                    <a:pt x="6736" y="4316"/>
                  </a:lnTo>
                  <a:lnTo>
                    <a:pt x="6741" y="4316"/>
                  </a:lnTo>
                  <a:lnTo>
                    <a:pt x="6747" y="4317"/>
                  </a:lnTo>
                  <a:lnTo>
                    <a:pt x="6753" y="4317"/>
                  </a:lnTo>
                  <a:lnTo>
                    <a:pt x="6759" y="4317"/>
                  </a:lnTo>
                  <a:lnTo>
                    <a:pt x="6764" y="4317"/>
                  </a:lnTo>
                  <a:lnTo>
                    <a:pt x="6770" y="4317"/>
                  </a:lnTo>
                  <a:lnTo>
                    <a:pt x="6775" y="4317"/>
                  </a:lnTo>
                  <a:lnTo>
                    <a:pt x="6782" y="4317"/>
                  </a:lnTo>
                  <a:lnTo>
                    <a:pt x="6787" y="4317"/>
                  </a:lnTo>
                  <a:lnTo>
                    <a:pt x="6793" y="4317"/>
                  </a:lnTo>
                  <a:lnTo>
                    <a:pt x="6798" y="4317"/>
                  </a:lnTo>
                  <a:lnTo>
                    <a:pt x="6804" y="4317"/>
                  </a:lnTo>
                  <a:lnTo>
                    <a:pt x="6810" y="4317"/>
                  </a:lnTo>
                  <a:lnTo>
                    <a:pt x="6816" y="4317"/>
                  </a:lnTo>
                  <a:lnTo>
                    <a:pt x="6822" y="4317"/>
                  </a:lnTo>
                  <a:lnTo>
                    <a:pt x="6827" y="4317"/>
                  </a:lnTo>
                  <a:lnTo>
                    <a:pt x="6833" y="4317"/>
                  </a:lnTo>
                  <a:lnTo>
                    <a:pt x="6839" y="4317"/>
                  </a:lnTo>
                  <a:lnTo>
                    <a:pt x="6845" y="4317"/>
                  </a:lnTo>
                  <a:lnTo>
                    <a:pt x="6850" y="4318"/>
                  </a:lnTo>
                  <a:lnTo>
                    <a:pt x="6856" y="4318"/>
                  </a:lnTo>
                  <a:lnTo>
                    <a:pt x="6861" y="4318"/>
                  </a:lnTo>
                  <a:lnTo>
                    <a:pt x="6868" y="4318"/>
                  </a:lnTo>
                  <a:lnTo>
                    <a:pt x="6873" y="4318"/>
                  </a:lnTo>
                  <a:lnTo>
                    <a:pt x="6879" y="4318"/>
                  </a:lnTo>
                  <a:lnTo>
                    <a:pt x="6884" y="4318"/>
                  </a:lnTo>
                  <a:lnTo>
                    <a:pt x="6890" y="4318"/>
                  </a:lnTo>
                  <a:lnTo>
                    <a:pt x="6896" y="4318"/>
                  </a:lnTo>
                  <a:lnTo>
                    <a:pt x="6902" y="4318"/>
                  </a:lnTo>
                  <a:lnTo>
                    <a:pt x="6908" y="4318"/>
                  </a:lnTo>
                  <a:lnTo>
                    <a:pt x="6913" y="4318"/>
                  </a:lnTo>
                  <a:lnTo>
                    <a:pt x="6919" y="4318"/>
                  </a:lnTo>
                  <a:lnTo>
                    <a:pt x="6925" y="4318"/>
                  </a:lnTo>
                  <a:lnTo>
                    <a:pt x="6931" y="4318"/>
                  </a:lnTo>
                  <a:lnTo>
                    <a:pt x="6936" y="4318"/>
                  </a:lnTo>
                  <a:lnTo>
                    <a:pt x="6942" y="4318"/>
                  </a:lnTo>
                  <a:lnTo>
                    <a:pt x="6947" y="4318"/>
                  </a:lnTo>
                  <a:lnTo>
                    <a:pt x="6954" y="4318"/>
                  </a:lnTo>
                  <a:lnTo>
                    <a:pt x="6959" y="4319"/>
                  </a:lnTo>
                  <a:lnTo>
                    <a:pt x="6965" y="4319"/>
                  </a:lnTo>
                  <a:lnTo>
                    <a:pt x="6970" y="4319"/>
                  </a:lnTo>
                  <a:lnTo>
                    <a:pt x="6976" y="4319"/>
                  </a:lnTo>
                  <a:lnTo>
                    <a:pt x="6982" y="4319"/>
                  </a:lnTo>
                  <a:lnTo>
                    <a:pt x="6988" y="4319"/>
                  </a:lnTo>
                  <a:lnTo>
                    <a:pt x="6993" y="4319"/>
                  </a:lnTo>
                  <a:lnTo>
                    <a:pt x="6999" y="4319"/>
                  </a:lnTo>
                  <a:lnTo>
                    <a:pt x="7005" y="4319"/>
                  </a:lnTo>
                  <a:lnTo>
                    <a:pt x="7011" y="4319"/>
                  </a:lnTo>
                  <a:lnTo>
                    <a:pt x="7017" y="4319"/>
                  </a:lnTo>
                  <a:lnTo>
                    <a:pt x="7022" y="4319"/>
                  </a:lnTo>
                  <a:lnTo>
                    <a:pt x="7028" y="4319"/>
                  </a:lnTo>
                  <a:lnTo>
                    <a:pt x="7033" y="4319"/>
                  </a:lnTo>
                  <a:lnTo>
                    <a:pt x="7040" y="4319"/>
                  </a:lnTo>
                  <a:lnTo>
                    <a:pt x="7045" y="4319"/>
                  </a:lnTo>
                  <a:lnTo>
                    <a:pt x="7051" y="4319"/>
                  </a:lnTo>
                  <a:lnTo>
                    <a:pt x="7056" y="4319"/>
                  </a:lnTo>
                  <a:lnTo>
                    <a:pt x="7062" y="4319"/>
                  </a:lnTo>
                  <a:lnTo>
                    <a:pt x="7068" y="4319"/>
                  </a:lnTo>
                  <a:lnTo>
                    <a:pt x="7074" y="4319"/>
                  </a:lnTo>
                  <a:lnTo>
                    <a:pt x="7079" y="4319"/>
                  </a:lnTo>
                  <a:lnTo>
                    <a:pt x="7085" y="4320"/>
                  </a:lnTo>
                  <a:lnTo>
                    <a:pt x="7091" y="4320"/>
                  </a:lnTo>
                  <a:lnTo>
                    <a:pt x="7097" y="4320"/>
                  </a:lnTo>
                  <a:lnTo>
                    <a:pt x="7103" y="4320"/>
                  </a:lnTo>
                  <a:lnTo>
                    <a:pt x="7108" y="4320"/>
                  </a:lnTo>
                  <a:lnTo>
                    <a:pt x="7114" y="4320"/>
                  </a:lnTo>
                  <a:lnTo>
                    <a:pt x="7119" y="4320"/>
                  </a:lnTo>
                  <a:lnTo>
                    <a:pt x="7126" y="4320"/>
                  </a:lnTo>
                  <a:lnTo>
                    <a:pt x="7131" y="4320"/>
                  </a:lnTo>
                  <a:lnTo>
                    <a:pt x="7137" y="4320"/>
                  </a:lnTo>
                  <a:lnTo>
                    <a:pt x="7142" y="4320"/>
                  </a:lnTo>
                  <a:lnTo>
                    <a:pt x="7148" y="4320"/>
                  </a:lnTo>
                  <a:lnTo>
                    <a:pt x="7154" y="4320"/>
                  </a:lnTo>
                  <a:lnTo>
                    <a:pt x="7160" y="4320"/>
                  </a:lnTo>
                  <a:lnTo>
                    <a:pt x="7165" y="4320"/>
                  </a:lnTo>
                  <a:lnTo>
                    <a:pt x="7171" y="4320"/>
                  </a:lnTo>
                  <a:lnTo>
                    <a:pt x="7176" y="4320"/>
                  </a:lnTo>
                  <a:lnTo>
                    <a:pt x="7183" y="4320"/>
                  </a:lnTo>
                  <a:lnTo>
                    <a:pt x="7189" y="4320"/>
                  </a:lnTo>
                  <a:lnTo>
                    <a:pt x="7194" y="4320"/>
                  </a:lnTo>
                  <a:lnTo>
                    <a:pt x="7200" y="4320"/>
                  </a:lnTo>
                  <a:lnTo>
                    <a:pt x="7205" y="4320"/>
                  </a:lnTo>
                  <a:lnTo>
                    <a:pt x="7212" y="4320"/>
                  </a:lnTo>
                  <a:lnTo>
                    <a:pt x="7217" y="4320"/>
                  </a:lnTo>
                  <a:lnTo>
                    <a:pt x="7223" y="4320"/>
                  </a:lnTo>
                  <a:lnTo>
                    <a:pt x="7228" y="4321"/>
                  </a:lnTo>
                  <a:lnTo>
                    <a:pt x="7234" y="4321"/>
                  </a:lnTo>
                  <a:lnTo>
                    <a:pt x="7240" y="4321"/>
                  </a:lnTo>
                  <a:lnTo>
                    <a:pt x="7246" y="4321"/>
                  </a:lnTo>
                  <a:lnTo>
                    <a:pt x="7251" y="4321"/>
                  </a:lnTo>
                  <a:lnTo>
                    <a:pt x="7257" y="4321"/>
                  </a:lnTo>
                  <a:lnTo>
                    <a:pt x="7262" y="4321"/>
                  </a:lnTo>
                  <a:lnTo>
                    <a:pt x="7269" y="4321"/>
                  </a:lnTo>
                  <a:lnTo>
                    <a:pt x="7275" y="4321"/>
                  </a:lnTo>
                  <a:lnTo>
                    <a:pt x="7280" y="4321"/>
                  </a:lnTo>
                  <a:lnTo>
                    <a:pt x="7286" y="4321"/>
                  </a:lnTo>
                  <a:lnTo>
                    <a:pt x="7291" y="4321"/>
                  </a:lnTo>
                  <a:lnTo>
                    <a:pt x="7298" y="4321"/>
                  </a:lnTo>
                  <a:lnTo>
                    <a:pt x="7303" y="4321"/>
                  </a:lnTo>
                  <a:lnTo>
                    <a:pt x="7309" y="4321"/>
                  </a:lnTo>
                  <a:lnTo>
                    <a:pt x="7314" y="4321"/>
                  </a:lnTo>
                  <a:lnTo>
                    <a:pt x="7320" y="4321"/>
                  </a:lnTo>
                  <a:lnTo>
                    <a:pt x="7326" y="4321"/>
                  </a:lnTo>
                  <a:lnTo>
                    <a:pt x="7332" y="4321"/>
                  </a:lnTo>
                  <a:lnTo>
                    <a:pt x="7337" y="4321"/>
                  </a:lnTo>
                  <a:lnTo>
                    <a:pt x="7343" y="4321"/>
                  </a:lnTo>
                  <a:lnTo>
                    <a:pt x="7348" y="4321"/>
                  </a:lnTo>
                  <a:lnTo>
                    <a:pt x="7355" y="4321"/>
                  </a:lnTo>
                  <a:lnTo>
                    <a:pt x="7360" y="4321"/>
                  </a:lnTo>
                  <a:lnTo>
                    <a:pt x="7366" y="4321"/>
                  </a:lnTo>
                  <a:lnTo>
                    <a:pt x="7372" y="4321"/>
                  </a:lnTo>
                  <a:lnTo>
                    <a:pt x="7377" y="4321"/>
                  </a:lnTo>
                  <a:lnTo>
                    <a:pt x="7384" y="4321"/>
                  </a:lnTo>
                  <a:lnTo>
                    <a:pt x="7389" y="4322"/>
                  </a:lnTo>
                  <a:lnTo>
                    <a:pt x="7395" y="4322"/>
                  </a:lnTo>
                  <a:lnTo>
                    <a:pt x="7400" y="4322"/>
                  </a:lnTo>
                  <a:lnTo>
                    <a:pt x="7406" y="4322"/>
                  </a:lnTo>
                  <a:lnTo>
                    <a:pt x="7412" y="4322"/>
                  </a:lnTo>
                  <a:lnTo>
                    <a:pt x="7418" y="4322"/>
                  </a:lnTo>
                  <a:lnTo>
                    <a:pt x="7423" y="4322"/>
                  </a:lnTo>
                  <a:lnTo>
                    <a:pt x="7429" y="4322"/>
                  </a:lnTo>
                  <a:lnTo>
                    <a:pt x="7434" y="4322"/>
                  </a:lnTo>
                  <a:lnTo>
                    <a:pt x="7441" y="4322"/>
                  </a:lnTo>
                  <a:lnTo>
                    <a:pt x="7446" y="4322"/>
                  </a:lnTo>
                  <a:lnTo>
                    <a:pt x="7452" y="4322"/>
                  </a:lnTo>
                  <a:lnTo>
                    <a:pt x="7458" y="4322"/>
                  </a:lnTo>
                  <a:lnTo>
                    <a:pt x="7463" y="4322"/>
                  </a:lnTo>
                  <a:lnTo>
                    <a:pt x="7470" y="4322"/>
                  </a:lnTo>
                  <a:lnTo>
                    <a:pt x="7475" y="4322"/>
                  </a:lnTo>
                  <a:lnTo>
                    <a:pt x="7481" y="4322"/>
                  </a:lnTo>
                  <a:lnTo>
                    <a:pt x="7486" y="4322"/>
                  </a:lnTo>
                  <a:lnTo>
                    <a:pt x="7492" y="4322"/>
                  </a:lnTo>
                  <a:lnTo>
                    <a:pt x="7498" y="4322"/>
                  </a:lnTo>
                  <a:lnTo>
                    <a:pt x="7504" y="4322"/>
                  </a:lnTo>
                  <a:lnTo>
                    <a:pt x="7509" y="4322"/>
                  </a:lnTo>
                  <a:lnTo>
                    <a:pt x="7515" y="4322"/>
                  </a:lnTo>
                  <a:lnTo>
                    <a:pt x="7520" y="4322"/>
                  </a:lnTo>
                  <a:lnTo>
                    <a:pt x="7527" y="4322"/>
                  </a:lnTo>
                  <a:lnTo>
                    <a:pt x="7532" y="4322"/>
                  </a:lnTo>
                  <a:lnTo>
                    <a:pt x="7538" y="4322"/>
                  </a:lnTo>
                  <a:lnTo>
                    <a:pt x="7543" y="4322"/>
                  </a:lnTo>
                  <a:lnTo>
                    <a:pt x="7549" y="4322"/>
                  </a:lnTo>
                  <a:lnTo>
                    <a:pt x="7556" y="4322"/>
                  </a:lnTo>
                  <a:lnTo>
                    <a:pt x="7561" y="4322"/>
                  </a:lnTo>
                  <a:lnTo>
                    <a:pt x="7567" y="4322"/>
                  </a:lnTo>
                  <a:lnTo>
                    <a:pt x="7572" y="4323"/>
                  </a:lnTo>
                  <a:lnTo>
                    <a:pt x="7578" y="4323"/>
                  </a:lnTo>
                  <a:lnTo>
                    <a:pt x="7584" y="4323"/>
                  </a:lnTo>
                  <a:lnTo>
                    <a:pt x="7590" y="4323"/>
                  </a:lnTo>
                  <a:lnTo>
                    <a:pt x="7595" y="4323"/>
                  </a:lnTo>
                  <a:lnTo>
                    <a:pt x="7601" y="4323"/>
                  </a:lnTo>
                  <a:lnTo>
                    <a:pt x="7606" y="4323"/>
                  </a:lnTo>
                  <a:lnTo>
                    <a:pt x="7613" y="4323"/>
                  </a:lnTo>
                  <a:lnTo>
                    <a:pt x="7618" y="4323"/>
                  </a:lnTo>
                  <a:lnTo>
                    <a:pt x="7624" y="4323"/>
                  </a:lnTo>
                  <a:lnTo>
                    <a:pt x="7629" y="4323"/>
                  </a:lnTo>
                  <a:lnTo>
                    <a:pt x="7635" y="4323"/>
                  </a:lnTo>
                  <a:lnTo>
                    <a:pt x="7642" y="4323"/>
                  </a:lnTo>
                  <a:lnTo>
                    <a:pt x="7647" y="4323"/>
                  </a:lnTo>
                  <a:lnTo>
                    <a:pt x="7653" y="4323"/>
                  </a:lnTo>
                  <a:lnTo>
                    <a:pt x="7658" y="4323"/>
                  </a:lnTo>
                  <a:lnTo>
                    <a:pt x="7664" y="4323"/>
                  </a:lnTo>
                  <a:lnTo>
                    <a:pt x="7670" y="4323"/>
                  </a:lnTo>
                  <a:lnTo>
                    <a:pt x="7676" y="4323"/>
                  </a:lnTo>
                  <a:lnTo>
                    <a:pt x="7681" y="4323"/>
                  </a:lnTo>
                  <a:lnTo>
                    <a:pt x="7687" y="4323"/>
                  </a:lnTo>
                  <a:lnTo>
                    <a:pt x="7692" y="4323"/>
                  </a:lnTo>
                  <a:lnTo>
                    <a:pt x="7699" y="4323"/>
                  </a:lnTo>
                  <a:lnTo>
                    <a:pt x="7704" y="4323"/>
                  </a:lnTo>
                  <a:lnTo>
                    <a:pt x="7710" y="4323"/>
                  </a:lnTo>
                  <a:lnTo>
                    <a:pt x="7715" y="4323"/>
                  </a:lnTo>
                  <a:lnTo>
                    <a:pt x="7721" y="4323"/>
                  </a:lnTo>
                  <a:lnTo>
                    <a:pt x="7727" y="4323"/>
                  </a:lnTo>
                  <a:lnTo>
                    <a:pt x="7733" y="4323"/>
                  </a:lnTo>
                  <a:lnTo>
                    <a:pt x="7739" y="4323"/>
                  </a:lnTo>
                  <a:lnTo>
                    <a:pt x="7744" y="4323"/>
                  </a:lnTo>
                  <a:lnTo>
                    <a:pt x="7750" y="4323"/>
                  </a:lnTo>
                  <a:lnTo>
                    <a:pt x="7756" y="4323"/>
                  </a:lnTo>
                  <a:lnTo>
                    <a:pt x="7762" y="4323"/>
                  </a:lnTo>
                  <a:lnTo>
                    <a:pt x="7767" y="4323"/>
                  </a:lnTo>
                  <a:lnTo>
                    <a:pt x="7773" y="4323"/>
                  </a:lnTo>
                  <a:lnTo>
                    <a:pt x="7778" y="4323"/>
                  </a:lnTo>
                  <a:lnTo>
                    <a:pt x="7785" y="4323"/>
                  </a:lnTo>
                  <a:lnTo>
                    <a:pt x="7790" y="4323"/>
                  </a:lnTo>
                  <a:lnTo>
                    <a:pt x="7796" y="4324"/>
                  </a:lnTo>
                  <a:lnTo>
                    <a:pt x="7801" y="4324"/>
                  </a:lnTo>
                  <a:lnTo>
                    <a:pt x="7807" y="4324"/>
                  </a:lnTo>
                  <a:lnTo>
                    <a:pt x="7813" y="4324"/>
                  </a:lnTo>
                  <a:lnTo>
                    <a:pt x="7819" y="4324"/>
                  </a:lnTo>
                  <a:lnTo>
                    <a:pt x="7825" y="4324"/>
                  </a:lnTo>
                  <a:lnTo>
                    <a:pt x="7830" y="4324"/>
                  </a:lnTo>
                  <a:lnTo>
                    <a:pt x="7836" y="4324"/>
                  </a:lnTo>
                  <a:lnTo>
                    <a:pt x="7842" y="4324"/>
                  </a:lnTo>
                  <a:lnTo>
                    <a:pt x="7848" y="4324"/>
                  </a:lnTo>
                  <a:lnTo>
                    <a:pt x="7853" y="4324"/>
                  </a:lnTo>
                  <a:lnTo>
                    <a:pt x="7859" y="4324"/>
                  </a:lnTo>
                  <a:lnTo>
                    <a:pt x="7864" y="4324"/>
                  </a:lnTo>
                  <a:lnTo>
                    <a:pt x="7871" y="4324"/>
                  </a:lnTo>
                  <a:lnTo>
                    <a:pt x="7876" y="4324"/>
                  </a:lnTo>
                  <a:lnTo>
                    <a:pt x="7882" y="4324"/>
                  </a:lnTo>
                  <a:lnTo>
                    <a:pt x="7887" y="4324"/>
                  </a:lnTo>
                  <a:lnTo>
                    <a:pt x="7893" y="4324"/>
                  </a:lnTo>
                  <a:lnTo>
                    <a:pt x="7899" y="4324"/>
                  </a:lnTo>
                  <a:lnTo>
                    <a:pt x="7905" y="4324"/>
                  </a:lnTo>
                  <a:lnTo>
                    <a:pt x="7910" y="4324"/>
                  </a:lnTo>
                  <a:lnTo>
                    <a:pt x="7916" y="4324"/>
                  </a:lnTo>
                  <a:lnTo>
                    <a:pt x="7923" y="4324"/>
                  </a:lnTo>
                  <a:lnTo>
                    <a:pt x="7928" y="4324"/>
                  </a:lnTo>
                  <a:lnTo>
                    <a:pt x="7934" y="4324"/>
                  </a:lnTo>
                  <a:lnTo>
                    <a:pt x="7939" y="4324"/>
                  </a:lnTo>
                  <a:lnTo>
                    <a:pt x="7945" y="4324"/>
                  </a:lnTo>
                  <a:lnTo>
                    <a:pt x="7950" y="4324"/>
                  </a:lnTo>
                  <a:lnTo>
                    <a:pt x="7957" y="4324"/>
                  </a:lnTo>
                  <a:lnTo>
                    <a:pt x="7962" y="4324"/>
                  </a:lnTo>
                  <a:lnTo>
                    <a:pt x="7968" y="4324"/>
                  </a:lnTo>
                  <a:lnTo>
                    <a:pt x="7973" y="4324"/>
                  </a:lnTo>
                  <a:lnTo>
                    <a:pt x="7979" y="4324"/>
                  </a:lnTo>
                  <a:lnTo>
                    <a:pt x="7985" y="4324"/>
                  </a:lnTo>
                  <a:lnTo>
                    <a:pt x="7991" y="4324"/>
                  </a:lnTo>
                  <a:lnTo>
                    <a:pt x="7996" y="4324"/>
                  </a:lnTo>
                  <a:lnTo>
                    <a:pt x="8002" y="4324"/>
                  </a:lnTo>
                  <a:lnTo>
                    <a:pt x="8007" y="4324"/>
                  </a:lnTo>
                  <a:lnTo>
                    <a:pt x="8014" y="4324"/>
                  </a:lnTo>
                  <a:lnTo>
                    <a:pt x="8020" y="4324"/>
                  </a:lnTo>
                  <a:lnTo>
                    <a:pt x="8025" y="4324"/>
                  </a:lnTo>
                  <a:lnTo>
                    <a:pt x="8031" y="4324"/>
                  </a:lnTo>
                  <a:lnTo>
                    <a:pt x="8036" y="4324"/>
                  </a:lnTo>
                  <a:lnTo>
                    <a:pt x="8043" y="4324"/>
                  </a:lnTo>
                  <a:lnTo>
                    <a:pt x="8048" y="4324"/>
                  </a:lnTo>
                  <a:lnTo>
                    <a:pt x="8054" y="4324"/>
                  </a:lnTo>
                  <a:lnTo>
                    <a:pt x="8059" y="4324"/>
                  </a:lnTo>
                  <a:lnTo>
                    <a:pt x="8066" y="4324"/>
                  </a:lnTo>
                  <a:lnTo>
                    <a:pt x="8071" y="4325"/>
                  </a:lnTo>
                  <a:lnTo>
                    <a:pt x="8077" y="4325"/>
                  </a:lnTo>
                  <a:lnTo>
                    <a:pt x="8082" y="4325"/>
                  </a:lnTo>
                  <a:lnTo>
                    <a:pt x="8088" y="4325"/>
                  </a:lnTo>
                  <a:lnTo>
                    <a:pt x="8093" y="4325"/>
                  </a:lnTo>
                  <a:lnTo>
                    <a:pt x="8100" y="4325"/>
                  </a:lnTo>
                  <a:lnTo>
                    <a:pt x="8106" y="4325"/>
                  </a:lnTo>
                  <a:lnTo>
                    <a:pt x="8111" y="4325"/>
                  </a:lnTo>
                  <a:lnTo>
                    <a:pt x="8117" y="4325"/>
                  </a:lnTo>
                  <a:lnTo>
                    <a:pt x="8123" y="4325"/>
                  </a:lnTo>
                  <a:lnTo>
                    <a:pt x="8129" y="4325"/>
                  </a:lnTo>
                  <a:lnTo>
                    <a:pt x="8134" y="4325"/>
                  </a:lnTo>
                  <a:lnTo>
                    <a:pt x="8140" y="4325"/>
                  </a:lnTo>
                  <a:lnTo>
                    <a:pt x="8145" y="4325"/>
                  </a:lnTo>
                  <a:lnTo>
                    <a:pt x="8152" y="4325"/>
                  </a:lnTo>
                  <a:lnTo>
                    <a:pt x="8157" y="4325"/>
                  </a:lnTo>
                  <a:lnTo>
                    <a:pt x="8163" y="4325"/>
                  </a:lnTo>
                  <a:lnTo>
                    <a:pt x="8168" y="4325"/>
                  </a:lnTo>
                  <a:lnTo>
                    <a:pt x="8174" y="4325"/>
                  </a:lnTo>
                  <a:lnTo>
                    <a:pt x="8180" y="4325"/>
                  </a:lnTo>
                  <a:lnTo>
                    <a:pt x="8186" y="4325"/>
                  </a:lnTo>
                  <a:lnTo>
                    <a:pt x="8191" y="4325"/>
                  </a:lnTo>
                  <a:lnTo>
                    <a:pt x="8197" y="4325"/>
                  </a:lnTo>
                  <a:lnTo>
                    <a:pt x="8203" y="4325"/>
                  </a:lnTo>
                  <a:lnTo>
                    <a:pt x="8209" y="4325"/>
                  </a:lnTo>
                  <a:lnTo>
                    <a:pt x="8215" y="4325"/>
                  </a:lnTo>
                  <a:lnTo>
                    <a:pt x="8220" y="4325"/>
                  </a:lnTo>
                  <a:lnTo>
                    <a:pt x="8226" y="4325"/>
                  </a:lnTo>
                  <a:lnTo>
                    <a:pt x="8231" y="4325"/>
                  </a:lnTo>
                  <a:lnTo>
                    <a:pt x="8238" y="4325"/>
                  </a:lnTo>
                  <a:lnTo>
                    <a:pt x="8243" y="4325"/>
                  </a:lnTo>
                  <a:lnTo>
                    <a:pt x="8249" y="4325"/>
                  </a:lnTo>
                  <a:lnTo>
                    <a:pt x="8254" y="4325"/>
                  </a:lnTo>
                  <a:lnTo>
                    <a:pt x="8260" y="4325"/>
                  </a:lnTo>
                  <a:lnTo>
                    <a:pt x="8266" y="4325"/>
                  </a:lnTo>
                  <a:lnTo>
                    <a:pt x="8272" y="4325"/>
                  </a:lnTo>
                  <a:lnTo>
                    <a:pt x="8277" y="4325"/>
                  </a:lnTo>
                  <a:lnTo>
                    <a:pt x="8283" y="4325"/>
                  </a:lnTo>
                  <a:lnTo>
                    <a:pt x="8289" y="4325"/>
                  </a:lnTo>
                  <a:lnTo>
                    <a:pt x="8295" y="4325"/>
                  </a:lnTo>
                  <a:lnTo>
                    <a:pt x="8301" y="4325"/>
                  </a:lnTo>
                  <a:lnTo>
                    <a:pt x="8306" y="4325"/>
                  </a:lnTo>
                  <a:lnTo>
                    <a:pt x="8312" y="4325"/>
                  </a:lnTo>
                  <a:lnTo>
                    <a:pt x="8317" y="4325"/>
                  </a:lnTo>
                  <a:lnTo>
                    <a:pt x="8324" y="4325"/>
                  </a:lnTo>
                  <a:lnTo>
                    <a:pt x="8329" y="4325"/>
                  </a:lnTo>
                  <a:lnTo>
                    <a:pt x="8335" y="4325"/>
                  </a:lnTo>
                  <a:lnTo>
                    <a:pt x="8340" y="4325"/>
                  </a:lnTo>
                  <a:lnTo>
                    <a:pt x="8346" y="4325"/>
                  </a:lnTo>
                  <a:lnTo>
                    <a:pt x="8352" y="4325"/>
                  </a:lnTo>
                  <a:lnTo>
                    <a:pt x="8358" y="4325"/>
                  </a:lnTo>
                  <a:lnTo>
                    <a:pt x="8363" y="4325"/>
                  </a:lnTo>
                  <a:lnTo>
                    <a:pt x="8369" y="4325"/>
                  </a:lnTo>
                  <a:lnTo>
                    <a:pt x="8374" y="4325"/>
                  </a:lnTo>
                  <a:lnTo>
                    <a:pt x="8381" y="4325"/>
                  </a:lnTo>
                  <a:lnTo>
                    <a:pt x="8387" y="4325"/>
                  </a:lnTo>
                  <a:lnTo>
                    <a:pt x="8392" y="4325"/>
                  </a:lnTo>
                  <a:lnTo>
                    <a:pt x="8398" y="4325"/>
                  </a:lnTo>
                  <a:lnTo>
                    <a:pt x="8403" y="4325"/>
                  </a:lnTo>
                  <a:lnTo>
                    <a:pt x="8410" y="4325"/>
                  </a:lnTo>
                  <a:lnTo>
                    <a:pt x="8415" y="4325"/>
                  </a:lnTo>
                  <a:lnTo>
                    <a:pt x="8421" y="4325"/>
                  </a:lnTo>
                  <a:lnTo>
                    <a:pt x="8426" y="4325"/>
                  </a:lnTo>
                  <a:lnTo>
                    <a:pt x="8432" y="4325"/>
                  </a:lnTo>
                  <a:lnTo>
                    <a:pt x="8438" y="4326"/>
                  </a:lnTo>
                  <a:lnTo>
                    <a:pt x="8444" y="4326"/>
                  </a:lnTo>
                  <a:lnTo>
                    <a:pt x="8449" y="4326"/>
                  </a:lnTo>
                  <a:lnTo>
                    <a:pt x="8455" y="4326"/>
                  </a:lnTo>
                  <a:lnTo>
                    <a:pt x="8460" y="4326"/>
                  </a:lnTo>
                  <a:lnTo>
                    <a:pt x="8467" y="4326"/>
                  </a:lnTo>
                  <a:lnTo>
                    <a:pt x="8473" y="4326"/>
                  </a:lnTo>
                  <a:lnTo>
                    <a:pt x="8478" y="4326"/>
                  </a:lnTo>
                  <a:lnTo>
                    <a:pt x="8484" y="4326"/>
                  </a:lnTo>
                  <a:lnTo>
                    <a:pt x="8489" y="4326"/>
                  </a:lnTo>
                  <a:lnTo>
                    <a:pt x="8496" y="4326"/>
                  </a:lnTo>
                  <a:lnTo>
                    <a:pt x="8501" y="4326"/>
                  </a:lnTo>
                  <a:lnTo>
                    <a:pt x="8507" y="4326"/>
                  </a:lnTo>
                  <a:lnTo>
                    <a:pt x="8512" y="4326"/>
                  </a:lnTo>
                  <a:lnTo>
                    <a:pt x="8518" y="4326"/>
                  </a:lnTo>
                  <a:lnTo>
                    <a:pt x="8524" y="4326"/>
                  </a:lnTo>
                  <a:lnTo>
                    <a:pt x="8530" y="4326"/>
                  </a:lnTo>
                  <a:lnTo>
                    <a:pt x="8535" y="4326"/>
                  </a:lnTo>
                  <a:lnTo>
                    <a:pt x="8541" y="4326"/>
                  </a:lnTo>
                  <a:lnTo>
                    <a:pt x="8546" y="4326"/>
                  </a:lnTo>
                  <a:lnTo>
                    <a:pt x="8553" y="4326"/>
                  </a:lnTo>
                  <a:lnTo>
                    <a:pt x="8558" y="4326"/>
                  </a:lnTo>
                  <a:lnTo>
                    <a:pt x="8564" y="4326"/>
                  </a:lnTo>
                  <a:lnTo>
                    <a:pt x="8570" y="4326"/>
                  </a:lnTo>
                  <a:lnTo>
                    <a:pt x="8575" y="4326"/>
                  </a:lnTo>
                  <a:lnTo>
                    <a:pt x="8582" y="4326"/>
                  </a:lnTo>
                  <a:lnTo>
                    <a:pt x="8587" y="4326"/>
                  </a:lnTo>
                  <a:lnTo>
                    <a:pt x="8593" y="4326"/>
                  </a:lnTo>
                </a:path>
              </a:pathLst>
            </a:custGeom>
            <a:solidFill>
              <a:srgbClr val="FFEBD7">
                <a:alpha val="0"/>
              </a:srgbClr>
            </a:solidFill>
            <a:ln w="0">
              <a:solidFill>
                <a:srgbClr val="008000"/>
              </a:solidFill>
              <a:prstDash val="sysDot"/>
              <a:round/>
              <a:headEnd/>
              <a:tailEnd/>
            </a:ln>
          </p:spPr>
          <p:txBody>
            <a:bodyPr/>
            <a:lstStyle/>
            <a:p>
              <a:endParaRPr lang="en-US" dirty="0"/>
            </a:p>
          </p:txBody>
        </p:sp>
        <p:sp>
          <p:nvSpPr>
            <p:cNvPr id="114761" name="Freeform 73"/>
            <p:cNvSpPr>
              <a:spLocks/>
            </p:cNvSpPr>
            <p:nvPr/>
          </p:nvSpPr>
          <p:spPr bwMode="auto">
            <a:xfrm>
              <a:off x="3605" y="645"/>
              <a:ext cx="955" cy="234"/>
            </a:xfrm>
            <a:custGeom>
              <a:avLst/>
              <a:gdLst/>
              <a:ahLst/>
              <a:cxnLst>
                <a:cxn ang="0">
                  <a:pos x="132" y="622"/>
                </a:cxn>
                <a:cxn ang="0">
                  <a:pos x="269" y="225"/>
                </a:cxn>
                <a:cxn ang="0">
                  <a:pos x="407" y="55"/>
                </a:cxn>
                <a:cxn ang="0">
                  <a:pos x="544" y="2"/>
                </a:cxn>
                <a:cxn ang="0">
                  <a:pos x="682" y="18"/>
                </a:cxn>
                <a:cxn ang="0">
                  <a:pos x="820" y="75"/>
                </a:cxn>
                <a:cxn ang="0">
                  <a:pos x="957" y="160"/>
                </a:cxn>
                <a:cxn ang="0">
                  <a:pos x="1094" y="260"/>
                </a:cxn>
                <a:cxn ang="0">
                  <a:pos x="1232" y="369"/>
                </a:cxn>
                <a:cxn ang="0">
                  <a:pos x="1370" y="481"/>
                </a:cxn>
                <a:cxn ang="0">
                  <a:pos x="1508" y="595"/>
                </a:cxn>
                <a:cxn ang="0">
                  <a:pos x="1645" y="706"/>
                </a:cxn>
                <a:cxn ang="0">
                  <a:pos x="1782" y="813"/>
                </a:cxn>
                <a:cxn ang="0">
                  <a:pos x="1920" y="916"/>
                </a:cxn>
                <a:cxn ang="0">
                  <a:pos x="2058" y="1013"/>
                </a:cxn>
                <a:cxn ang="0">
                  <a:pos x="2195" y="1105"/>
                </a:cxn>
                <a:cxn ang="0">
                  <a:pos x="2333" y="1191"/>
                </a:cxn>
                <a:cxn ang="0">
                  <a:pos x="2470" y="1270"/>
                </a:cxn>
                <a:cxn ang="0">
                  <a:pos x="2608" y="1345"/>
                </a:cxn>
                <a:cxn ang="0">
                  <a:pos x="2745" y="1413"/>
                </a:cxn>
                <a:cxn ang="0">
                  <a:pos x="2883" y="1477"/>
                </a:cxn>
                <a:cxn ang="0">
                  <a:pos x="3021" y="1535"/>
                </a:cxn>
                <a:cxn ang="0">
                  <a:pos x="3159" y="1587"/>
                </a:cxn>
                <a:cxn ang="0">
                  <a:pos x="3295" y="1636"/>
                </a:cxn>
                <a:cxn ang="0">
                  <a:pos x="3433" y="1681"/>
                </a:cxn>
                <a:cxn ang="0">
                  <a:pos x="3571" y="1721"/>
                </a:cxn>
                <a:cxn ang="0">
                  <a:pos x="3709" y="1758"/>
                </a:cxn>
                <a:cxn ang="0">
                  <a:pos x="3846" y="1792"/>
                </a:cxn>
                <a:cxn ang="0">
                  <a:pos x="3983" y="1823"/>
                </a:cxn>
                <a:cxn ang="0">
                  <a:pos x="4121" y="1850"/>
                </a:cxn>
                <a:cxn ang="0">
                  <a:pos x="4259" y="1875"/>
                </a:cxn>
                <a:cxn ang="0">
                  <a:pos x="4396" y="1898"/>
                </a:cxn>
                <a:cxn ang="0">
                  <a:pos x="4534" y="1919"/>
                </a:cxn>
                <a:cxn ang="0">
                  <a:pos x="4671" y="1938"/>
                </a:cxn>
                <a:cxn ang="0">
                  <a:pos x="4809" y="1954"/>
                </a:cxn>
                <a:cxn ang="0">
                  <a:pos x="4946" y="1970"/>
                </a:cxn>
                <a:cxn ang="0">
                  <a:pos x="5084" y="1983"/>
                </a:cxn>
                <a:cxn ang="0">
                  <a:pos x="5222" y="1996"/>
                </a:cxn>
                <a:cxn ang="0">
                  <a:pos x="5360" y="2007"/>
                </a:cxn>
                <a:cxn ang="0">
                  <a:pos x="5496" y="2016"/>
                </a:cxn>
                <a:cxn ang="0">
                  <a:pos x="5634" y="2026"/>
                </a:cxn>
                <a:cxn ang="0">
                  <a:pos x="5772" y="2034"/>
                </a:cxn>
                <a:cxn ang="0">
                  <a:pos x="5910" y="2041"/>
                </a:cxn>
                <a:cxn ang="0">
                  <a:pos x="6047" y="2047"/>
                </a:cxn>
                <a:cxn ang="0">
                  <a:pos x="6184" y="2054"/>
                </a:cxn>
                <a:cxn ang="0">
                  <a:pos x="6322" y="2059"/>
                </a:cxn>
                <a:cxn ang="0">
                  <a:pos x="6460" y="2064"/>
                </a:cxn>
                <a:cxn ang="0">
                  <a:pos x="6597" y="2068"/>
                </a:cxn>
                <a:cxn ang="0">
                  <a:pos x="6735" y="2072"/>
                </a:cxn>
                <a:cxn ang="0">
                  <a:pos x="6873" y="2075"/>
                </a:cxn>
                <a:cxn ang="0">
                  <a:pos x="7010" y="2079"/>
                </a:cxn>
                <a:cxn ang="0">
                  <a:pos x="7147" y="2082"/>
                </a:cxn>
                <a:cxn ang="0">
                  <a:pos x="7285" y="2084"/>
                </a:cxn>
                <a:cxn ang="0">
                  <a:pos x="7423" y="2087"/>
                </a:cxn>
                <a:cxn ang="0">
                  <a:pos x="7561" y="2089"/>
                </a:cxn>
                <a:cxn ang="0">
                  <a:pos x="7697" y="2090"/>
                </a:cxn>
                <a:cxn ang="0">
                  <a:pos x="7835" y="2092"/>
                </a:cxn>
                <a:cxn ang="0">
                  <a:pos x="7973" y="2093"/>
                </a:cxn>
                <a:cxn ang="0">
                  <a:pos x="8111" y="2095"/>
                </a:cxn>
                <a:cxn ang="0">
                  <a:pos x="8248" y="2096"/>
                </a:cxn>
                <a:cxn ang="0">
                  <a:pos x="8386" y="2097"/>
                </a:cxn>
                <a:cxn ang="0">
                  <a:pos x="8523" y="2098"/>
                </a:cxn>
              </a:cxnLst>
              <a:rect l="0" t="0" r="r" b="b"/>
              <a:pathLst>
                <a:path w="8598" h="2106">
                  <a:moveTo>
                    <a:pt x="0" y="2106"/>
                  </a:moveTo>
                  <a:lnTo>
                    <a:pt x="5" y="1760"/>
                  </a:lnTo>
                  <a:lnTo>
                    <a:pt x="11" y="1620"/>
                  </a:lnTo>
                  <a:lnTo>
                    <a:pt x="16" y="1514"/>
                  </a:lnTo>
                  <a:lnTo>
                    <a:pt x="23" y="1425"/>
                  </a:lnTo>
                  <a:lnTo>
                    <a:pt x="29" y="1349"/>
                  </a:lnTo>
                  <a:lnTo>
                    <a:pt x="34" y="1281"/>
                  </a:lnTo>
                  <a:lnTo>
                    <a:pt x="40" y="1219"/>
                  </a:lnTo>
                  <a:lnTo>
                    <a:pt x="46" y="1163"/>
                  </a:lnTo>
                  <a:lnTo>
                    <a:pt x="52" y="1110"/>
                  </a:lnTo>
                  <a:lnTo>
                    <a:pt x="57" y="1061"/>
                  </a:lnTo>
                  <a:lnTo>
                    <a:pt x="63" y="1017"/>
                  </a:lnTo>
                  <a:lnTo>
                    <a:pt x="68" y="973"/>
                  </a:lnTo>
                  <a:lnTo>
                    <a:pt x="75" y="933"/>
                  </a:lnTo>
                  <a:lnTo>
                    <a:pt x="80" y="894"/>
                  </a:lnTo>
                  <a:lnTo>
                    <a:pt x="86" y="858"/>
                  </a:lnTo>
                  <a:lnTo>
                    <a:pt x="91" y="824"/>
                  </a:lnTo>
                  <a:lnTo>
                    <a:pt x="97" y="791"/>
                  </a:lnTo>
                  <a:lnTo>
                    <a:pt x="103" y="760"/>
                  </a:lnTo>
                  <a:lnTo>
                    <a:pt x="109" y="730"/>
                  </a:lnTo>
                  <a:lnTo>
                    <a:pt x="114" y="702"/>
                  </a:lnTo>
                  <a:lnTo>
                    <a:pt x="120" y="674"/>
                  </a:lnTo>
                  <a:lnTo>
                    <a:pt x="126" y="648"/>
                  </a:lnTo>
                  <a:lnTo>
                    <a:pt x="132" y="622"/>
                  </a:lnTo>
                  <a:lnTo>
                    <a:pt x="138" y="598"/>
                  </a:lnTo>
                  <a:lnTo>
                    <a:pt x="143" y="574"/>
                  </a:lnTo>
                  <a:lnTo>
                    <a:pt x="149" y="551"/>
                  </a:lnTo>
                  <a:lnTo>
                    <a:pt x="154" y="530"/>
                  </a:lnTo>
                  <a:lnTo>
                    <a:pt x="161" y="509"/>
                  </a:lnTo>
                  <a:lnTo>
                    <a:pt x="166" y="489"/>
                  </a:lnTo>
                  <a:lnTo>
                    <a:pt x="172" y="469"/>
                  </a:lnTo>
                  <a:lnTo>
                    <a:pt x="177" y="451"/>
                  </a:lnTo>
                  <a:lnTo>
                    <a:pt x="183" y="432"/>
                  </a:lnTo>
                  <a:lnTo>
                    <a:pt x="189" y="415"/>
                  </a:lnTo>
                  <a:lnTo>
                    <a:pt x="195" y="398"/>
                  </a:lnTo>
                  <a:lnTo>
                    <a:pt x="200" y="381"/>
                  </a:lnTo>
                  <a:lnTo>
                    <a:pt x="206" y="366"/>
                  </a:lnTo>
                  <a:lnTo>
                    <a:pt x="212" y="351"/>
                  </a:lnTo>
                  <a:lnTo>
                    <a:pt x="218" y="336"/>
                  </a:lnTo>
                  <a:lnTo>
                    <a:pt x="224" y="322"/>
                  </a:lnTo>
                  <a:lnTo>
                    <a:pt x="229" y="308"/>
                  </a:lnTo>
                  <a:lnTo>
                    <a:pt x="235" y="295"/>
                  </a:lnTo>
                  <a:lnTo>
                    <a:pt x="240" y="282"/>
                  </a:lnTo>
                  <a:lnTo>
                    <a:pt x="247" y="270"/>
                  </a:lnTo>
                  <a:lnTo>
                    <a:pt x="252" y="258"/>
                  </a:lnTo>
                  <a:lnTo>
                    <a:pt x="258" y="247"/>
                  </a:lnTo>
                  <a:lnTo>
                    <a:pt x="263" y="235"/>
                  </a:lnTo>
                  <a:lnTo>
                    <a:pt x="269" y="225"/>
                  </a:lnTo>
                  <a:lnTo>
                    <a:pt x="275" y="214"/>
                  </a:lnTo>
                  <a:lnTo>
                    <a:pt x="281" y="204"/>
                  </a:lnTo>
                  <a:lnTo>
                    <a:pt x="286" y="194"/>
                  </a:lnTo>
                  <a:lnTo>
                    <a:pt x="292" y="185"/>
                  </a:lnTo>
                  <a:lnTo>
                    <a:pt x="297" y="176"/>
                  </a:lnTo>
                  <a:lnTo>
                    <a:pt x="304" y="167"/>
                  </a:lnTo>
                  <a:lnTo>
                    <a:pt x="310" y="159"/>
                  </a:lnTo>
                  <a:lnTo>
                    <a:pt x="315" y="150"/>
                  </a:lnTo>
                  <a:lnTo>
                    <a:pt x="321" y="142"/>
                  </a:lnTo>
                  <a:lnTo>
                    <a:pt x="326" y="135"/>
                  </a:lnTo>
                  <a:lnTo>
                    <a:pt x="333" y="128"/>
                  </a:lnTo>
                  <a:lnTo>
                    <a:pt x="338" y="120"/>
                  </a:lnTo>
                  <a:lnTo>
                    <a:pt x="344" y="114"/>
                  </a:lnTo>
                  <a:lnTo>
                    <a:pt x="349" y="108"/>
                  </a:lnTo>
                  <a:lnTo>
                    <a:pt x="355" y="101"/>
                  </a:lnTo>
                  <a:lnTo>
                    <a:pt x="361" y="95"/>
                  </a:lnTo>
                  <a:lnTo>
                    <a:pt x="367" y="89"/>
                  </a:lnTo>
                  <a:lnTo>
                    <a:pt x="372" y="84"/>
                  </a:lnTo>
                  <a:lnTo>
                    <a:pt x="378" y="79"/>
                  </a:lnTo>
                  <a:lnTo>
                    <a:pt x="383" y="74"/>
                  </a:lnTo>
                  <a:lnTo>
                    <a:pt x="390" y="68"/>
                  </a:lnTo>
                  <a:lnTo>
                    <a:pt x="396" y="63"/>
                  </a:lnTo>
                  <a:lnTo>
                    <a:pt x="401" y="59"/>
                  </a:lnTo>
                  <a:lnTo>
                    <a:pt x="407" y="55"/>
                  </a:lnTo>
                  <a:lnTo>
                    <a:pt x="412" y="51"/>
                  </a:lnTo>
                  <a:lnTo>
                    <a:pt x="419" y="47"/>
                  </a:lnTo>
                  <a:lnTo>
                    <a:pt x="424" y="44"/>
                  </a:lnTo>
                  <a:lnTo>
                    <a:pt x="430" y="39"/>
                  </a:lnTo>
                  <a:lnTo>
                    <a:pt x="435" y="36"/>
                  </a:lnTo>
                  <a:lnTo>
                    <a:pt x="441" y="33"/>
                  </a:lnTo>
                  <a:lnTo>
                    <a:pt x="447" y="30"/>
                  </a:lnTo>
                  <a:lnTo>
                    <a:pt x="453" y="27"/>
                  </a:lnTo>
                  <a:lnTo>
                    <a:pt x="458" y="25"/>
                  </a:lnTo>
                  <a:lnTo>
                    <a:pt x="464" y="22"/>
                  </a:lnTo>
                  <a:lnTo>
                    <a:pt x="469" y="20"/>
                  </a:lnTo>
                  <a:lnTo>
                    <a:pt x="476" y="18"/>
                  </a:lnTo>
                  <a:lnTo>
                    <a:pt x="481" y="16"/>
                  </a:lnTo>
                  <a:lnTo>
                    <a:pt x="487" y="14"/>
                  </a:lnTo>
                  <a:lnTo>
                    <a:pt x="493" y="12"/>
                  </a:lnTo>
                  <a:lnTo>
                    <a:pt x="498" y="10"/>
                  </a:lnTo>
                  <a:lnTo>
                    <a:pt x="505" y="8"/>
                  </a:lnTo>
                  <a:lnTo>
                    <a:pt x="510" y="7"/>
                  </a:lnTo>
                  <a:lnTo>
                    <a:pt x="516" y="6"/>
                  </a:lnTo>
                  <a:lnTo>
                    <a:pt x="521" y="5"/>
                  </a:lnTo>
                  <a:lnTo>
                    <a:pt x="527" y="4"/>
                  </a:lnTo>
                  <a:lnTo>
                    <a:pt x="533" y="3"/>
                  </a:lnTo>
                  <a:lnTo>
                    <a:pt x="539" y="2"/>
                  </a:lnTo>
                  <a:lnTo>
                    <a:pt x="544" y="2"/>
                  </a:lnTo>
                  <a:lnTo>
                    <a:pt x="550" y="1"/>
                  </a:lnTo>
                  <a:lnTo>
                    <a:pt x="555" y="1"/>
                  </a:lnTo>
                  <a:lnTo>
                    <a:pt x="562" y="0"/>
                  </a:lnTo>
                  <a:lnTo>
                    <a:pt x="567" y="0"/>
                  </a:lnTo>
                  <a:lnTo>
                    <a:pt x="573" y="0"/>
                  </a:lnTo>
                  <a:lnTo>
                    <a:pt x="579" y="0"/>
                  </a:lnTo>
                  <a:lnTo>
                    <a:pt x="584" y="0"/>
                  </a:lnTo>
                  <a:lnTo>
                    <a:pt x="591" y="1"/>
                  </a:lnTo>
                  <a:lnTo>
                    <a:pt x="596" y="1"/>
                  </a:lnTo>
                  <a:lnTo>
                    <a:pt x="602" y="2"/>
                  </a:lnTo>
                  <a:lnTo>
                    <a:pt x="607" y="2"/>
                  </a:lnTo>
                  <a:lnTo>
                    <a:pt x="613" y="3"/>
                  </a:lnTo>
                  <a:lnTo>
                    <a:pt x="619" y="3"/>
                  </a:lnTo>
                  <a:lnTo>
                    <a:pt x="625" y="4"/>
                  </a:lnTo>
                  <a:lnTo>
                    <a:pt x="630" y="5"/>
                  </a:lnTo>
                  <a:lnTo>
                    <a:pt x="636" y="6"/>
                  </a:lnTo>
                  <a:lnTo>
                    <a:pt x="641" y="7"/>
                  </a:lnTo>
                  <a:lnTo>
                    <a:pt x="648" y="8"/>
                  </a:lnTo>
                  <a:lnTo>
                    <a:pt x="653" y="9"/>
                  </a:lnTo>
                  <a:lnTo>
                    <a:pt x="659" y="12"/>
                  </a:lnTo>
                  <a:lnTo>
                    <a:pt x="664" y="13"/>
                  </a:lnTo>
                  <a:lnTo>
                    <a:pt x="670" y="14"/>
                  </a:lnTo>
                  <a:lnTo>
                    <a:pt x="677" y="16"/>
                  </a:lnTo>
                  <a:lnTo>
                    <a:pt x="682" y="18"/>
                  </a:lnTo>
                  <a:lnTo>
                    <a:pt x="688" y="19"/>
                  </a:lnTo>
                  <a:lnTo>
                    <a:pt x="693" y="21"/>
                  </a:lnTo>
                  <a:lnTo>
                    <a:pt x="699" y="23"/>
                  </a:lnTo>
                  <a:lnTo>
                    <a:pt x="705" y="25"/>
                  </a:lnTo>
                  <a:lnTo>
                    <a:pt x="711" y="26"/>
                  </a:lnTo>
                  <a:lnTo>
                    <a:pt x="716" y="28"/>
                  </a:lnTo>
                  <a:lnTo>
                    <a:pt x="722" y="30"/>
                  </a:lnTo>
                  <a:lnTo>
                    <a:pt x="727" y="33"/>
                  </a:lnTo>
                  <a:lnTo>
                    <a:pt x="734" y="35"/>
                  </a:lnTo>
                  <a:lnTo>
                    <a:pt x="739" y="37"/>
                  </a:lnTo>
                  <a:lnTo>
                    <a:pt x="745" y="39"/>
                  </a:lnTo>
                  <a:lnTo>
                    <a:pt x="750" y="42"/>
                  </a:lnTo>
                  <a:lnTo>
                    <a:pt x="756" y="45"/>
                  </a:lnTo>
                  <a:lnTo>
                    <a:pt x="762" y="47"/>
                  </a:lnTo>
                  <a:lnTo>
                    <a:pt x="768" y="50"/>
                  </a:lnTo>
                  <a:lnTo>
                    <a:pt x="774" y="52"/>
                  </a:lnTo>
                  <a:lnTo>
                    <a:pt x="779" y="55"/>
                  </a:lnTo>
                  <a:lnTo>
                    <a:pt x="785" y="58"/>
                  </a:lnTo>
                  <a:lnTo>
                    <a:pt x="791" y="60"/>
                  </a:lnTo>
                  <a:lnTo>
                    <a:pt x="797" y="63"/>
                  </a:lnTo>
                  <a:lnTo>
                    <a:pt x="802" y="66"/>
                  </a:lnTo>
                  <a:lnTo>
                    <a:pt x="808" y="70"/>
                  </a:lnTo>
                  <a:lnTo>
                    <a:pt x="813" y="73"/>
                  </a:lnTo>
                  <a:lnTo>
                    <a:pt x="820" y="75"/>
                  </a:lnTo>
                  <a:lnTo>
                    <a:pt x="825" y="78"/>
                  </a:lnTo>
                  <a:lnTo>
                    <a:pt x="831" y="81"/>
                  </a:lnTo>
                  <a:lnTo>
                    <a:pt x="836" y="84"/>
                  </a:lnTo>
                  <a:lnTo>
                    <a:pt x="842" y="88"/>
                  </a:lnTo>
                  <a:lnTo>
                    <a:pt x="848" y="91"/>
                  </a:lnTo>
                  <a:lnTo>
                    <a:pt x="854" y="94"/>
                  </a:lnTo>
                  <a:lnTo>
                    <a:pt x="860" y="98"/>
                  </a:lnTo>
                  <a:lnTo>
                    <a:pt x="865" y="101"/>
                  </a:lnTo>
                  <a:lnTo>
                    <a:pt x="871" y="105"/>
                  </a:lnTo>
                  <a:lnTo>
                    <a:pt x="877" y="108"/>
                  </a:lnTo>
                  <a:lnTo>
                    <a:pt x="883" y="111"/>
                  </a:lnTo>
                  <a:lnTo>
                    <a:pt x="888" y="115"/>
                  </a:lnTo>
                  <a:lnTo>
                    <a:pt x="894" y="118"/>
                  </a:lnTo>
                  <a:lnTo>
                    <a:pt x="899" y="122"/>
                  </a:lnTo>
                  <a:lnTo>
                    <a:pt x="906" y="125"/>
                  </a:lnTo>
                  <a:lnTo>
                    <a:pt x="911" y="130"/>
                  </a:lnTo>
                  <a:lnTo>
                    <a:pt x="917" y="133"/>
                  </a:lnTo>
                  <a:lnTo>
                    <a:pt x="922" y="137"/>
                  </a:lnTo>
                  <a:lnTo>
                    <a:pt x="928" y="140"/>
                  </a:lnTo>
                  <a:lnTo>
                    <a:pt x="934" y="144"/>
                  </a:lnTo>
                  <a:lnTo>
                    <a:pt x="940" y="148"/>
                  </a:lnTo>
                  <a:lnTo>
                    <a:pt x="945" y="151"/>
                  </a:lnTo>
                  <a:lnTo>
                    <a:pt x="951" y="156"/>
                  </a:lnTo>
                  <a:lnTo>
                    <a:pt x="957" y="160"/>
                  </a:lnTo>
                  <a:lnTo>
                    <a:pt x="963" y="164"/>
                  </a:lnTo>
                  <a:lnTo>
                    <a:pt x="969" y="167"/>
                  </a:lnTo>
                  <a:lnTo>
                    <a:pt x="974" y="171"/>
                  </a:lnTo>
                  <a:lnTo>
                    <a:pt x="980" y="175"/>
                  </a:lnTo>
                  <a:lnTo>
                    <a:pt x="985" y="179"/>
                  </a:lnTo>
                  <a:lnTo>
                    <a:pt x="992" y="184"/>
                  </a:lnTo>
                  <a:lnTo>
                    <a:pt x="997" y="188"/>
                  </a:lnTo>
                  <a:lnTo>
                    <a:pt x="1003" y="192"/>
                  </a:lnTo>
                  <a:lnTo>
                    <a:pt x="1008" y="196"/>
                  </a:lnTo>
                  <a:lnTo>
                    <a:pt x="1014" y="200"/>
                  </a:lnTo>
                  <a:lnTo>
                    <a:pt x="1020" y="204"/>
                  </a:lnTo>
                  <a:lnTo>
                    <a:pt x="1026" y="208"/>
                  </a:lnTo>
                  <a:lnTo>
                    <a:pt x="1031" y="213"/>
                  </a:lnTo>
                  <a:lnTo>
                    <a:pt x="1037" y="217"/>
                  </a:lnTo>
                  <a:lnTo>
                    <a:pt x="1043" y="221"/>
                  </a:lnTo>
                  <a:lnTo>
                    <a:pt x="1049" y="225"/>
                  </a:lnTo>
                  <a:lnTo>
                    <a:pt x="1055" y="229"/>
                  </a:lnTo>
                  <a:lnTo>
                    <a:pt x="1060" y="233"/>
                  </a:lnTo>
                  <a:lnTo>
                    <a:pt x="1066" y="238"/>
                  </a:lnTo>
                  <a:lnTo>
                    <a:pt x="1071" y="243"/>
                  </a:lnTo>
                  <a:lnTo>
                    <a:pt x="1078" y="247"/>
                  </a:lnTo>
                  <a:lnTo>
                    <a:pt x="1083" y="251"/>
                  </a:lnTo>
                  <a:lnTo>
                    <a:pt x="1089" y="255"/>
                  </a:lnTo>
                  <a:lnTo>
                    <a:pt x="1094" y="260"/>
                  </a:lnTo>
                  <a:lnTo>
                    <a:pt x="1100" y="264"/>
                  </a:lnTo>
                  <a:lnTo>
                    <a:pt x="1106" y="268"/>
                  </a:lnTo>
                  <a:lnTo>
                    <a:pt x="1112" y="273"/>
                  </a:lnTo>
                  <a:lnTo>
                    <a:pt x="1117" y="278"/>
                  </a:lnTo>
                  <a:lnTo>
                    <a:pt x="1123" y="282"/>
                  </a:lnTo>
                  <a:lnTo>
                    <a:pt x="1128" y="286"/>
                  </a:lnTo>
                  <a:lnTo>
                    <a:pt x="1135" y="291"/>
                  </a:lnTo>
                  <a:lnTo>
                    <a:pt x="1141" y="295"/>
                  </a:lnTo>
                  <a:lnTo>
                    <a:pt x="1146" y="300"/>
                  </a:lnTo>
                  <a:lnTo>
                    <a:pt x="1152" y="305"/>
                  </a:lnTo>
                  <a:lnTo>
                    <a:pt x="1157" y="309"/>
                  </a:lnTo>
                  <a:lnTo>
                    <a:pt x="1164" y="313"/>
                  </a:lnTo>
                  <a:lnTo>
                    <a:pt x="1169" y="318"/>
                  </a:lnTo>
                  <a:lnTo>
                    <a:pt x="1175" y="322"/>
                  </a:lnTo>
                  <a:lnTo>
                    <a:pt x="1180" y="328"/>
                  </a:lnTo>
                  <a:lnTo>
                    <a:pt x="1186" y="332"/>
                  </a:lnTo>
                  <a:lnTo>
                    <a:pt x="1192" y="336"/>
                  </a:lnTo>
                  <a:lnTo>
                    <a:pt x="1198" y="341"/>
                  </a:lnTo>
                  <a:lnTo>
                    <a:pt x="1203" y="345"/>
                  </a:lnTo>
                  <a:lnTo>
                    <a:pt x="1209" y="350"/>
                  </a:lnTo>
                  <a:lnTo>
                    <a:pt x="1214" y="354"/>
                  </a:lnTo>
                  <a:lnTo>
                    <a:pt x="1221" y="360"/>
                  </a:lnTo>
                  <a:lnTo>
                    <a:pt x="1227" y="364"/>
                  </a:lnTo>
                  <a:lnTo>
                    <a:pt x="1232" y="369"/>
                  </a:lnTo>
                  <a:lnTo>
                    <a:pt x="1238" y="373"/>
                  </a:lnTo>
                  <a:lnTo>
                    <a:pt x="1243" y="378"/>
                  </a:lnTo>
                  <a:lnTo>
                    <a:pt x="1250" y="382"/>
                  </a:lnTo>
                  <a:lnTo>
                    <a:pt x="1255" y="388"/>
                  </a:lnTo>
                  <a:lnTo>
                    <a:pt x="1261" y="392"/>
                  </a:lnTo>
                  <a:lnTo>
                    <a:pt x="1266" y="397"/>
                  </a:lnTo>
                  <a:lnTo>
                    <a:pt x="1272" y="401"/>
                  </a:lnTo>
                  <a:lnTo>
                    <a:pt x="1278" y="406"/>
                  </a:lnTo>
                  <a:lnTo>
                    <a:pt x="1284" y="410"/>
                  </a:lnTo>
                  <a:lnTo>
                    <a:pt x="1289" y="416"/>
                  </a:lnTo>
                  <a:lnTo>
                    <a:pt x="1295" y="420"/>
                  </a:lnTo>
                  <a:lnTo>
                    <a:pt x="1300" y="425"/>
                  </a:lnTo>
                  <a:lnTo>
                    <a:pt x="1307" y="429"/>
                  </a:lnTo>
                  <a:lnTo>
                    <a:pt x="1312" y="434"/>
                  </a:lnTo>
                  <a:lnTo>
                    <a:pt x="1318" y="438"/>
                  </a:lnTo>
                  <a:lnTo>
                    <a:pt x="1324" y="444"/>
                  </a:lnTo>
                  <a:lnTo>
                    <a:pt x="1329" y="449"/>
                  </a:lnTo>
                  <a:lnTo>
                    <a:pt x="1336" y="453"/>
                  </a:lnTo>
                  <a:lnTo>
                    <a:pt x="1341" y="458"/>
                  </a:lnTo>
                  <a:lnTo>
                    <a:pt x="1347" y="462"/>
                  </a:lnTo>
                  <a:lnTo>
                    <a:pt x="1352" y="467"/>
                  </a:lnTo>
                  <a:lnTo>
                    <a:pt x="1358" y="472"/>
                  </a:lnTo>
                  <a:lnTo>
                    <a:pt x="1364" y="477"/>
                  </a:lnTo>
                  <a:lnTo>
                    <a:pt x="1370" y="481"/>
                  </a:lnTo>
                  <a:lnTo>
                    <a:pt x="1375" y="486"/>
                  </a:lnTo>
                  <a:lnTo>
                    <a:pt x="1381" y="491"/>
                  </a:lnTo>
                  <a:lnTo>
                    <a:pt x="1386" y="495"/>
                  </a:lnTo>
                  <a:lnTo>
                    <a:pt x="1393" y="501"/>
                  </a:lnTo>
                  <a:lnTo>
                    <a:pt x="1398" y="505"/>
                  </a:lnTo>
                  <a:lnTo>
                    <a:pt x="1404" y="510"/>
                  </a:lnTo>
                  <a:lnTo>
                    <a:pt x="1410" y="514"/>
                  </a:lnTo>
                  <a:lnTo>
                    <a:pt x="1415" y="519"/>
                  </a:lnTo>
                  <a:lnTo>
                    <a:pt x="1422" y="523"/>
                  </a:lnTo>
                  <a:lnTo>
                    <a:pt x="1427" y="529"/>
                  </a:lnTo>
                  <a:lnTo>
                    <a:pt x="1433" y="534"/>
                  </a:lnTo>
                  <a:lnTo>
                    <a:pt x="1438" y="538"/>
                  </a:lnTo>
                  <a:lnTo>
                    <a:pt x="1444" y="543"/>
                  </a:lnTo>
                  <a:lnTo>
                    <a:pt x="1450" y="547"/>
                  </a:lnTo>
                  <a:lnTo>
                    <a:pt x="1456" y="552"/>
                  </a:lnTo>
                  <a:lnTo>
                    <a:pt x="1461" y="557"/>
                  </a:lnTo>
                  <a:lnTo>
                    <a:pt x="1467" y="562"/>
                  </a:lnTo>
                  <a:lnTo>
                    <a:pt x="1472" y="566"/>
                  </a:lnTo>
                  <a:lnTo>
                    <a:pt x="1479" y="571"/>
                  </a:lnTo>
                  <a:lnTo>
                    <a:pt x="1484" y="575"/>
                  </a:lnTo>
                  <a:lnTo>
                    <a:pt x="1490" y="580"/>
                  </a:lnTo>
                  <a:lnTo>
                    <a:pt x="1495" y="586"/>
                  </a:lnTo>
                  <a:lnTo>
                    <a:pt x="1501" y="590"/>
                  </a:lnTo>
                  <a:lnTo>
                    <a:pt x="1508" y="595"/>
                  </a:lnTo>
                  <a:lnTo>
                    <a:pt x="1513" y="599"/>
                  </a:lnTo>
                  <a:lnTo>
                    <a:pt x="1519" y="604"/>
                  </a:lnTo>
                  <a:lnTo>
                    <a:pt x="1524" y="608"/>
                  </a:lnTo>
                  <a:lnTo>
                    <a:pt x="1531" y="613"/>
                  </a:lnTo>
                  <a:lnTo>
                    <a:pt x="1536" y="618"/>
                  </a:lnTo>
                  <a:lnTo>
                    <a:pt x="1542" y="623"/>
                  </a:lnTo>
                  <a:lnTo>
                    <a:pt x="1547" y="627"/>
                  </a:lnTo>
                  <a:lnTo>
                    <a:pt x="1553" y="632"/>
                  </a:lnTo>
                  <a:lnTo>
                    <a:pt x="1558" y="636"/>
                  </a:lnTo>
                  <a:lnTo>
                    <a:pt x="1565" y="641"/>
                  </a:lnTo>
                  <a:lnTo>
                    <a:pt x="1570" y="646"/>
                  </a:lnTo>
                  <a:lnTo>
                    <a:pt x="1576" y="651"/>
                  </a:lnTo>
                  <a:lnTo>
                    <a:pt x="1581" y="655"/>
                  </a:lnTo>
                  <a:lnTo>
                    <a:pt x="1588" y="659"/>
                  </a:lnTo>
                  <a:lnTo>
                    <a:pt x="1594" y="664"/>
                  </a:lnTo>
                  <a:lnTo>
                    <a:pt x="1599" y="668"/>
                  </a:lnTo>
                  <a:lnTo>
                    <a:pt x="1605" y="674"/>
                  </a:lnTo>
                  <a:lnTo>
                    <a:pt x="1610" y="678"/>
                  </a:lnTo>
                  <a:lnTo>
                    <a:pt x="1617" y="683"/>
                  </a:lnTo>
                  <a:lnTo>
                    <a:pt x="1622" y="687"/>
                  </a:lnTo>
                  <a:lnTo>
                    <a:pt x="1628" y="692"/>
                  </a:lnTo>
                  <a:lnTo>
                    <a:pt x="1633" y="696"/>
                  </a:lnTo>
                  <a:lnTo>
                    <a:pt x="1639" y="701"/>
                  </a:lnTo>
                  <a:lnTo>
                    <a:pt x="1645" y="706"/>
                  </a:lnTo>
                  <a:lnTo>
                    <a:pt x="1651" y="710"/>
                  </a:lnTo>
                  <a:lnTo>
                    <a:pt x="1656" y="715"/>
                  </a:lnTo>
                  <a:lnTo>
                    <a:pt x="1662" y="719"/>
                  </a:lnTo>
                  <a:lnTo>
                    <a:pt x="1667" y="723"/>
                  </a:lnTo>
                  <a:lnTo>
                    <a:pt x="1674" y="729"/>
                  </a:lnTo>
                  <a:lnTo>
                    <a:pt x="1679" y="733"/>
                  </a:lnTo>
                  <a:lnTo>
                    <a:pt x="1685" y="737"/>
                  </a:lnTo>
                  <a:lnTo>
                    <a:pt x="1691" y="742"/>
                  </a:lnTo>
                  <a:lnTo>
                    <a:pt x="1696" y="746"/>
                  </a:lnTo>
                  <a:lnTo>
                    <a:pt x="1703" y="751"/>
                  </a:lnTo>
                  <a:lnTo>
                    <a:pt x="1708" y="755"/>
                  </a:lnTo>
                  <a:lnTo>
                    <a:pt x="1714" y="760"/>
                  </a:lnTo>
                  <a:lnTo>
                    <a:pt x="1719" y="764"/>
                  </a:lnTo>
                  <a:lnTo>
                    <a:pt x="1725" y="769"/>
                  </a:lnTo>
                  <a:lnTo>
                    <a:pt x="1731" y="773"/>
                  </a:lnTo>
                  <a:lnTo>
                    <a:pt x="1737" y="777"/>
                  </a:lnTo>
                  <a:lnTo>
                    <a:pt x="1742" y="782"/>
                  </a:lnTo>
                  <a:lnTo>
                    <a:pt x="1748" y="787"/>
                  </a:lnTo>
                  <a:lnTo>
                    <a:pt x="1753" y="791"/>
                  </a:lnTo>
                  <a:lnTo>
                    <a:pt x="1760" y="796"/>
                  </a:lnTo>
                  <a:lnTo>
                    <a:pt x="1765" y="800"/>
                  </a:lnTo>
                  <a:lnTo>
                    <a:pt x="1771" y="804"/>
                  </a:lnTo>
                  <a:lnTo>
                    <a:pt x="1777" y="808"/>
                  </a:lnTo>
                  <a:lnTo>
                    <a:pt x="1782" y="813"/>
                  </a:lnTo>
                  <a:lnTo>
                    <a:pt x="1789" y="818"/>
                  </a:lnTo>
                  <a:lnTo>
                    <a:pt x="1794" y="822"/>
                  </a:lnTo>
                  <a:lnTo>
                    <a:pt x="1800" y="826"/>
                  </a:lnTo>
                  <a:lnTo>
                    <a:pt x="1805" y="830"/>
                  </a:lnTo>
                  <a:lnTo>
                    <a:pt x="1811" y="835"/>
                  </a:lnTo>
                  <a:lnTo>
                    <a:pt x="1817" y="839"/>
                  </a:lnTo>
                  <a:lnTo>
                    <a:pt x="1823" y="844"/>
                  </a:lnTo>
                  <a:lnTo>
                    <a:pt x="1828" y="848"/>
                  </a:lnTo>
                  <a:lnTo>
                    <a:pt x="1834" y="852"/>
                  </a:lnTo>
                  <a:lnTo>
                    <a:pt x="1839" y="856"/>
                  </a:lnTo>
                  <a:lnTo>
                    <a:pt x="1846" y="861"/>
                  </a:lnTo>
                  <a:lnTo>
                    <a:pt x="1851" y="865"/>
                  </a:lnTo>
                  <a:lnTo>
                    <a:pt x="1857" y="869"/>
                  </a:lnTo>
                  <a:lnTo>
                    <a:pt x="1862" y="874"/>
                  </a:lnTo>
                  <a:lnTo>
                    <a:pt x="1868" y="878"/>
                  </a:lnTo>
                  <a:lnTo>
                    <a:pt x="1875" y="882"/>
                  </a:lnTo>
                  <a:lnTo>
                    <a:pt x="1880" y="886"/>
                  </a:lnTo>
                  <a:lnTo>
                    <a:pt x="1886" y="890"/>
                  </a:lnTo>
                  <a:lnTo>
                    <a:pt x="1891" y="894"/>
                  </a:lnTo>
                  <a:lnTo>
                    <a:pt x="1897" y="898"/>
                  </a:lnTo>
                  <a:lnTo>
                    <a:pt x="1903" y="904"/>
                  </a:lnTo>
                  <a:lnTo>
                    <a:pt x="1909" y="908"/>
                  </a:lnTo>
                  <a:lnTo>
                    <a:pt x="1914" y="912"/>
                  </a:lnTo>
                  <a:lnTo>
                    <a:pt x="1920" y="916"/>
                  </a:lnTo>
                  <a:lnTo>
                    <a:pt x="1925" y="920"/>
                  </a:lnTo>
                  <a:lnTo>
                    <a:pt x="1932" y="924"/>
                  </a:lnTo>
                  <a:lnTo>
                    <a:pt x="1937" y="928"/>
                  </a:lnTo>
                  <a:lnTo>
                    <a:pt x="1943" y="933"/>
                  </a:lnTo>
                  <a:lnTo>
                    <a:pt x="1948" y="937"/>
                  </a:lnTo>
                  <a:lnTo>
                    <a:pt x="1954" y="941"/>
                  </a:lnTo>
                  <a:lnTo>
                    <a:pt x="1961" y="945"/>
                  </a:lnTo>
                  <a:lnTo>
                    <a:pt x="1966" y="949"/>
                  </a:lnTo>
                  <a:lnTo>
                    <a:pt x="1972" y="953"/>
                  </a:lnTo>
                  <a:lnTo>
                    <a:pt x="1977" y="957"/>
                  </a:lnTo>
                  <a:lnTo>
                    <a:pt x="1983" y="961"/>
                  </a:lnTo>
                  <a:lnTo>
                    <a:pt x="1989" y="965"/>
                  </a:lnTo>
                  <a:lnTo>
                    <a:pt x="1995" y="969"/>
                  </a:lnTo>
                  <a:lnTo>
                    <a:pt x="2000" y="973"/>
                  </a:lnTo>
                  <a:lnTo>
                    <a:pt x="2006" y="977"/>
                  </a:lnTo>
                  <a:lnTo>
                    <a:pt x="2011" y="981"/>
                  </a:lnTo>
                  <a:lnTo>
                    <a:pt x="2018" y="985"/>
                  </a:lnTo>
                  <a:lnTo>
                    <a:pt x="2023" y="990"/>
                  </a:lnTo>
                  <a:lnTo>
                    <a:pt x="2029" y="994"/>
                  </a:lnTo>
                  <a:lnTo>
                    <a:pt x="2034" y="997"/>
                  </a:lnTo>
                  <a:lnTo>
                    <a:pt x="2040" y="1001"/>
                  </a:lnTo>
                  <a:lnTo>
                    <a:pt x="2046" y="1005"/>
                  </a:lnTo>
                  <a:lnTo>
                    <a:pt x="2052" y="1009"/>
                  </a:lnTo>
                  <a:lnTo>
                    <a:pt x="2058" y="1013"/>
                  </a:lnTo>
                  <a:lnTo>
                    <a:pt x="2063" y="1017"/>
                  </a:lnTo>
                  <a:lnTo>
                    <a:pt x="2069" y="1021"/>
                  </a:lnTo>
                  <a:lnTo>
                    <a:pt x="2075" y="1025"/>
                  </a:lnTo>
                  <a:lnTo>
                    <a:pt x="2081" y="1029"/>
                  </a:lnTo>
                  <a:lnTo>
                    <a:pt x="2086" y="1033"/>
                  </a:lnTo>
                  <a:lnTo>
                    <a:pt x="2092" y="1036"/>
                  </a:lnTo>
                  <a:lnTo>
                    <a:pt x="2097" y="1040"/>
                  </a:lnTo>
                  <a:lnTo>
                    <a:pt x="2104" y="1045"/>
                  </a:lnTo>
                  <a:lnTo>
                    <a:pt x="2109" y="1049"/>
                  </a:lnTo>
                  <a:lnTo>
                    <a:pt x="2115" y="1052"/>
                  </a:lnTo>
                  <a:lnTo>
                    <a:pt x="2120" y="1056"/>
                  </a:lnTo>
                  <a:lnTo>
                    <a:pt x="2126" y="1060"/>
                  </a:lnTo>
                  <a:lnTo>
                    <a:pt x="2132" y="1063"/>
                  </a:lnTo>
                  <a:lnTo>
                    <a:pt x="2138" y="1067"/>
                  </a:lnTo>
                  <a:lnTo>
                    <a:pt x="2144" y="1071"/>
                  </a:lnTo>
                  <a:lnTo>
                    <a:pt x="2149" y="1075"/>
                  </a:lnTo>
                  <a:lnTo>
                    <a:pt x="2155" y="1079"/>
                  </a:lnTo>
                  <a:lnTo>
                    <a:pt x="2161" y="1083"/>
                  </a:lnTo>
                  <a:lnTo>
                    <a:pt x="2167" y="1086"/>
                  </a:lnTo>
                  <a:lnTo>
                    <a:pt x="2172" y="1090"/>
                  </a:lnTo>
                  <a:lnTo>
                    <a:pt x="2178" y="1093"/>
                  </a:lnTo>
                  <a:lnTo>
                    <a:pt x="2183" y="1097"/>
                  </a:lnTo>
                  <a:lnTo>
                    <a:pt x="2190" y="1102"/>
                  </a:lnTo>
                  <a:lnTo>
                    <a:pt x="2195" y="1105"/>
                  </a:lnTo>
                  <a:lnTo>
                    <a:pt x="2201" y="1109"/>
                  </a:lnTo>
                  <a:lnTo>
                    <a:pt x="2206" y="1112"/>
                  </a:lnTo>
                  <a:lnTo>
                    <a:pt x="2212" y="1116"/>
                  </a:lnTo>
                  <a:lnTo>
                    <a:pt x="2218" y="1119"/>
                  </a:lnTo>
                  <a:lnTo>
                    <a:pt x="2224" y="1123"/>
                  </a:lnTo>
                  <a:lnTo>
                    <a:pt x="2229" y="1126"/>
                  </a:lnTo>
                  <a:lnTo>
                    <a:pt x="2235" y="1131"/>
                  </a:lnTo>
                  <a:lnTo>
                    <a:pt x="2241" y="1134"/>
                  </a:lnTo>
                  <a:lnTo>
                    <a:pt x="2247" y="1138"/>
                  </a:lnTo>
                  <a:lnTo>
                    <a:pt x="2253" y="1141"/>
                  </a:lnTo>
                  <a:lnTo>
                    <a:pt x="2258" y="1145"/>
                  </a:lnTo>
                  <a:lnTo>
                    <a:pt x="2264" y="1148"/>
                  </a:lnTo>
                  <a:lnTo>
                    <a:pt x="2269" y="1152"/>
                  </a:lnTo>
                  <a:lnTo>
                    <a:pt x="2276" y="1155"/>
                  </a:lnTo>
                  <a:lnTo>
                    <a:pt x="2281" y="1160"/>
                  </a:lnTo>
                  <a:lnTo>
                    <a:pt x="2287" y="1163"/>
                  </a:lnTo>
                  <a:lnTo>
                    <a:pt x="2292" y="1166"/>
                  </a:lnTo>
                  <a:lnTo>
                    <a:pt x="2298" y="1170"/>
                  </a:lnTo>
                  <a:lnTo>
                    <a:pt x="2304" y="1173"/>
                  </a:lnTo>
                  <a:lnTo>
                    <a:pt x="2310" y="1177"/>
                  </a:lnTo>
                  <a:lnTo>
                    <a:pt x="2315" y="1180"/>
                  </a:lnTo>
                  <a:lnTo>
                    <a:pt x="2321" y="1183"/>
                  </a:lnTo>
                  <a:lnTo>
                    <a:pt x="2327" y="1188"/>
                  </a:lnTo>
                  <a:lnTo>
                    <a:pt x="2333" y="1191"/>
                  </a:lnTo>
                  <a:lnTo>
                    <a:pt x="2339" y="1194"/>
                  </a:lnTo>
                  <a:lnTo>
                    <a:pt x="2344" y="1198"/>
                  </a:lnTo>
                  <a:lnTo>
                    <a:pt x="2350" y="1201"/>
                  </a:lnTo>
                  <a:lnTo>
                    <a:pt x="2355" y="1204"/>
                  </a:lnTo>
                  <a:lnTo>
                    <a:pt x="2362" y="1208"/>
                  </a:lnTo>
                  <a:lnTo>
                    <a:pt x="2367" y="1211"/>
                  </a:lnTo>
                  <a:lnTo>
                    <a:pt x="2373" y="1214"/>
                  </a:lnTo>
                  <a:lnTo>
                    <a:pt x="2378" y="1218"/>
                  </a:lnTo>
                  <a:lnTo>
                    <a:pt x="2384" y="1222"/>
                  </a:lnTo>
                  <a:lnTo>
                    <a:pt x="2390" y="1225"/>
                  </a:lnTo>
                  <a:lnTo>
                    <a:pt x="2396" y="1228"/>
                  </a:lnTo>
                  <a:lnTo>
                    <a:pt x="2401" y="1231"/>
                  </a:lnTo>
                  <a:lnTo>
                    <a:pt x="2407" y="1234"/>
                  </a:lnTo>
                  <a:lnTo>
                    <a:pt x="2412" y="1238"/>
                  </a:lnTo>
                  <a:lnTo>
                    <a:pt x="2419" y="1241"/>
                  </a:lnTo>
                  <a:lnTo>
                    <a:pt x="2425" y="1244"/>
                  </a:lnTo>
                  <a:lnTo>
                    <a:pt x="2430" y="1248"/>
                  </a:lnTo>
                  <a:lnTo>
                    <a:pt x="2436" y="1251"/>
                  </a:lnTo>
                  <a:lnTo>
                    <a:pt x="2441" y="1254"/>
                  </a:lnTo>
                  <a:lnTo>
                    <a:pt x="2448" y="1258"/>
                  </a:lnTo>
                  <a:lnTo>
                    <a:pt x="2453" y="1261"/>
                  </a:lnTo>
                  <a:lnTo>
                    <a:pt x="2459" y="1264"/>
                  </a:lnTo>
                  <a:lnTo>
                    <a:pt x="2464" y="1267"/>
                  </a:lnTo>
                  <a:lnTo>
                    <a:pt x="2470" y="1270"/>
                  </a:lnTo>
                  <a:lnTo>
                    <a:pt x="2476" y="1274"/>
                  </a:lnTo>
                  <a:lnTo>
                    <a:pt x="2482" y="1277"/>
                  </a:lnTo>
                  <a:lnTo>
                    <a:pt x="2487" y="1280"/>
                  </a:lnTo>
                  <a:lnTo>
                    <a:pt x="2493" y="1283"/>
                  </a:lnTo>
                  <a:lnTo>
                    <a:pt x="2498" y="1286"/>
                  </a:lnTo>
                  <a:lnTo>
                    <a:pt x="2505" y="1289"/>
                  </a:lnTo>
                  <a:lnTo>
                    <a:pt x="2511" y="1293"/>
                  </a:lnTo>
                  <a:lnTo>
                    <a:pt x="2516" y="1296"/>
                  </a:lnTo>
                  <a:lnTo>
                    <a:pt x="2522" y="1299"/>
                  </a:lnTo>
                  <a:lnTo>
                    <a:pt x="2527" y="1303"/>
                  </a:lnTo>
                  <a:lnTo>
                    <a:pt x="2534" y="1306"/>
                  </a:lnTo>
                  <a:lnTo>
                    <a:pt x="2539" y="1309"/>
                  </a:lnTo>
                  <a:lnTo>
                    <a:pt x="2545" y="1312"/>
                  </a:lnTo>
                  <a:lnTo>
                    <a:pt x="2550" y="1314"/>
                  </a:lnTo>
                  <a:lnTo>
                    <a:pt x="2556" y="1317"/>
                  </a:lnTo>
                  <a:lnTo>
                    <a:pt x="2562" y="1320"/>
                  </a:lnTo>
                  <a:lnTo>
                    <a:pt x="2568" y="1323"/>
                  </a:lnTo>
                  <a:lnTo>
                    <a:pt x="2573" y="1326"/>
                  </a:lnTo>
                  <a:lnTo>
                    <a:pt x="2579" y="1329"/>
                  </a:lnTo>
                  <a:lnTo>
                    <a:pt x="2584" y="1333"/>
                  </a:lnTo>
                  <a:lnTo>
                    <a:pt x="2591" y="1336"/>
                  </a:lnTo>
                  <a:lnTo>
                    <a:pt x="2596" y="1339"/>
                  </a:lnTo>
                  <a:lnTo>
                    <a:pt x="2602" y="1342"/>
                  </a:lnTo>
                  <a:lnTo>
                    <a:pt x="2608" y="1345"/>
                  </a:lnTo>
                  <a:lnTo>
                    <a:pt x="2613" y="1347"/>
                  </a:lnTo>
                  <a:lnTo>
                    <a:pt x="2620" y="1350"/>
                  </a:lnTo>
                  <a:lnTo>
                    <a:pt x="2625" y="1353"/>
                  </a:lnTo>
                  <a:lnTo>
                    <a:pt x="2631" y="1356"/>
                  </a:lnTo>
                  <a:lnTo>
                    <a:pt x="2636" y="1360"/>
                  </a:lnTo>
                  <a:lnTo>
                    <a:pt x="2642" y="1363"/>
                  </a:lnTo>
                  <a:lnTo>
                    <a:pt x="2648" y="1365"/>
                  </a:lnTo>
                  <a:lnTo>
                    <a:pt x="2654" y="1368"/>
                  </a:lnTo>
                  <a:lnTo>
                    <a:pt x="2659" y="1371"/>
                  </a:lnTo>
                  <a:lnTo>
                    <a:pt x="2665" y="1374"/>
                  </a:lnTo>
                  <a:lnTo>
                    <a:pt x="2670" y="1377"/>
                  </a:lnTo>
                  <a:lnTo>
                    <a:pt x="2677" y="1379"/>
                  </a:lnTo>
                  <a:lnTo>
                    <a:pt x="2682" y="1382"/>
                  </a:lnTo>
                  <a:lnTo>
                    <a:pt x="2688" y="1385"/>
                  </a:lnTo>
                  <a:lnTo>
                    <a:pt x="2694" y="1389"/>
                  </a:lnTo>
                  <a:lnTo>
                    <a:pt x="2699" y="1391"/>
                  </a:lnTo>
                  <a:lnTo>
                    <a:pt x="2706" y="1394"/>
                  </a:lnTo>
                  <a:lnTo>
                    <a:pt x="2711" y="1397"/>
                  </a:lnTo>
                  <a:lnTo>
                    <a:pt x="2717" y="1399"/>
                  </a:lnTo>
                  <a:lnTo>
                    <a:pt x="2722" y="1402"/>
                  </a:lnTo>
                  <a:lnTo>
                    <a:pt x="2728" y="1405"/>
                  </a:lnTo>
                  <a:lnTo>
                    <a:pt x="2734" y="1407"/>
                  </a:lnTo>
                  <a:lnTo>
                    <a:pt x="2740" y="1410"/>
                  </a:lnTo>
                  <a:lnTo>
                    <a:pt x="2745" y="1413"/>
                  </a:lnTo>
                  <a:lnTo>
                    <a:pt x="2751" y="1415"/>
                  </a:lnTo>
                  <a:lnTo>
                    <a:pt x="2756" y="1419"/>
                  </a:lnTo>
                  <a:lnTo>
                    <a:pt x="2763" y="1422"/>
                  </a:lnTo>
                  <a:lnTo>
                    <a:pt x="2768" y="1424"/>
                  </a:lnTo>
                  <a:lnTo>
                    <a:pt x="2774" y="1427"/>
                  </a:lnTo>
                  <a:lnTo>
                    <a:pt x="2779" y="1429"/>
                  </a:lnTo>
                  <a:lnTo>
                    <a:pt x="2785" y="1432"/>
                  </a:lnTo>
                  <a:lnTo>
                    <a:pt x="2792" y="1435"/>
                  </a:lnTo>
                  <a:lnTo>
                    <a:pt x="2797" y="1437"/>
                  </a:lnTo>
                  <a:lnTo>
                    <a:pt x="2803" y="1440"/>
                  </a:lnTo>
                  <a:lnTo>
                    <a:pt x="2808" y="1442"/>
                  </a:lnTo>
                  <a:lnTo>
                    <a:pt x="2814" y="1446"/>
                  </a:lnTo>
                  <a:lnTo>
                    <a:pt x="2820" y="1448"/>
                  </a:lnTo>
                  <a:lnTo>
                    <a:pt x="2826" y="1451"/>
                  </a:lnTo>
                  <a:lnTo>
                    <a:pt x="2831" y="1453"/>
                  </a:lnTo>
                  <a:lnTo>
                    <a:pt x="2837" y="1456"/>
                  </a:lnTo>
                  <a:lnTo>
                    <a:pt x="2842" y="1458"/>
                  </a:lnTo>
                  <a:lnTo>
                    <a:pt x="2849" y="1461"/>
                  </a:lnTo>
                  <a:lnTo>
                    <a:pt x="2854" y="1463"/>
                  </a:lnTo>
                  <a:lnTo>
                    <a:pt x="2860" y="1466"/>
                  </a:lnTo>
                  <a:lnTo>
                    <a:pt x="2865" y="1468"/>
                  </a:lnTo>
                  <a:lnTo>
                    <a:pt x="2871" y="1471"/>
                  </a:lnTo>
                  <a:lnTo>
                    <a:pt x="2878" y="1473"/>
                  </a:lnTo>
                  <a:lnTo>
                    <a:pt x="2883" y="1477"/>
                  </a:lnTo>
                  <a:lnTo>
                    <a:pt x="2889" y="1479"/>
                  </a:lnTo>
                  <a:lnTo>
                    <a:pt x="2894" y="1481"/>
                  </a:lnTo>
                  <a:lnTo>
                    <a:pt x="2900" y="1484"/>
                  </a:lnTo>
                  <a:lnTo>
                    <a:pt x="2906" y="1486"/>
                  </a:lnTo>
                  <a:lnTo>
                    <a:pt x="2912" y="1489"/>
                  </a:lnTo>
                  <a:lnTo>
                    <a:pt x="2917" y="1491"/>
                  </a:lnTo>
                  <a:lnTo>
                    <a:pt x="2923" y="1493"/>
                  </a:lnTo>
                  <a:lnTo>
                    <a:pt x="2928" y="1496"/>
                  </a:lnTo>
                  <a:lnTo>
                    <a:pt x="2935" y="1498"/>
                  </a:lnTo>
                  <a:lnTo>
                    <a:pt x="2940" y="1501"/>
                  </a:lnTo>
                  <a:lnTo>
                    <a:pt x="2946" y="1504"/>
                  </a:lnTo>
                  <a:lnTo>
                    <a:pt x="2951" y="1506"/>
                  </a:lnTo>
                  <a:lnTo>
                    <a:pt x="2957" y="1509"/>
                  </a:lnTo>
                  <a:lnTo>
                    <a:pt x="2963" y="1511"/>
                  </a:lnTo>
                  <a:lnTo>
                    <a:pt x="2969" y="1513"/>
                  </a:lnTo>
                  <a:lnTo>
                    <a:pt x="2975" y="1515"/>
                  </a:lnTo>
                  <a:lnTo>
                    <a:pt x="2980" y="1518"/>
                  </a:lnTo>
                  <a:lnTo>
                    <a:pt x="2986" y="1520"/>
                  </a:lnTo>
                  <a:lnTo>
                    <a:pt x="2992" y="1522"/>
                  </a:lnTo>
                  <a:lnTo>
                    <a:pt x="2998" y="1525"/>
                  </a:lnTo>
                  <a:lnTo>
                    <a:pt x="3003" y="1527"/>
                  </a:lnTo>
                  <a:lnTo>
                    <a:pt x="3009" y="1529"/>
                  </a:lnTo>
                  <a:lnTo>
                    <a:pt x="3014" y="1532"/>
                  </a:lnTo>
                  <a:lnTo>
                    <a:pt x="3021" y="1535"/>
                  </a:lnTo>
                  <a:lnTo>
                    <a:pt x="3026" y="1537"/>
                  </a:lnTo>
                  <a:lnTo>
                    <a:pt x="3032" y="1539"/>
                  </a:lnTo>
                  <a:lnTo>
                    <a:pt x="3037" y="1541"/>
                  </a:lnTo>
                  <a:lnTo>
                    <a:pt x="3043" y="1543"/>
                  </a:lnTo>
                  <a:lnTo>
                    <a:pt x="3049" y="1546"/>
                  </a:lnTo>
                  <a:lnTo>
                    <a:pt x="3055" y="1548"/>
                  </a:lnTo>
                  <a:lnTo>
                    <a:pt x="3061" y="1550"/>
                  </a:lnTo>
                  <a:lnTo>
                    <a:pt x="3066" y="1552"/>
                  </a:lnTo>
                  <a:lnTo>
                    <a:pt x="3073" y="1554"/>
                  </a:lnTo>
                  <a:lnTo>
                    <a:pt x="3078" y="1557"/>
                  </a:lnTo>
                  <a:lnTo>
                    <a:pt x="3084" y="1559"/>
                  </a:lnTo>
                  <a:lnTo>
                    <a:pt x="3089" y="1562"/>
                  </a:lnTo>
                  <a:lnTo>
                    <a:pt x="3095" y="1564"/>
                  </a:lnTo>
                  <a:lnTo>
                    <a:pt x="3100" y="1566"/>
                  </a:lnTo>
                  <a:lnTo>
                    <a:pt x="3107" y="1568"/>
                  </a:lnTo>
                  <a:lnTo>
                    <a:pt x="3112" y="1570"/>
                  </a:lnTo>
                  <a:lnTo>
                    <a:pt x="3118" y="1572"/>
                  </a:lnTo>
                  <a:lnTo>
                    <a:pt x="3123" y="1575"/>
                  </a:lnTo>
                  <a:lnTo>
                    <a:pt x="3130" y="1577"/>
                  </a:lnTo>
                  <a:lnTo>
                    <a:pt x="3135" y="1579"/>
                  </a:lnTo>
                  <a:lnTo>
                    <a:pt x="3141" y="1581"/>
                  </a:lnTo>
                  <a:lnTo>
                    <a:pt x="3146" y="1583"/>
                  </a:lnTo>
                  <a:lnTo>
                    <a:pt x="3152" y="1585"/>
                  </a:lnTo>
                  <a:lnTo>
                    <a:pt x="3159" y="1587"/>
                  </a:lnTo>
                  <a:lnTo>
                    <a:pt x="3164" y="1590"/>
                  </a:lnTo>
                  <a:lnTo>
                    <a:pt x="3170" y="1592"/>
                  </a:lnTo>
                  <a:lnTo>
                    <a:pt x="3175" y="1594"/>
                  </a:lnTo>
                  <a:lnTo>
                    <a:pt x="3181" y="1596"/>
                  </a:lnTo>
                  <a:lnTo>
                    <a:pt x="3186" y="1598"/>
                  </a:lnTo>
                  <a:lnTo>
                    <a:pt x="3193" y="1600"/>
                  </a:lnTo>
                  <a:lnTo>
                    <a:pt x="3198" y="1602"/>
                  </a:lnTo>
                  <a:lnTo>
                    <a:pt x="3204" y="1604"/>
                  </a:lnTo>
                  <a:lnTo>
                    <a:pt x="3209" y="1606"/>
                  </a:lnTo>
                  <a:lnTo>
                    <a:pt x="3216" y="1608"/>
                  </a:lnTo>
                  <a:lnTo>
                    <a:pt x="3221" y="1610"/>
                  </a:lnTo>
                  <a:lnTo>
                    <a:pt x="3227" y="1612"/>
                  </a:lnTo>
                  <a:lnTo>
                    <a:pt x="3232" y="1614"/>
                  </a:lnTo>
                  <a:lnTo>
                    <a:pt x="3238" y="1616"/>
                  </a:lnTo>
                  <a:lnTo>
                    <a:pt x="3245" y="1619"/>
                  </a:lnTo>
                  <a:lnTo>
                    <a:pt x="3250" y="1621"/>
                  </a:lnTo>
                  <a:lnTo>
                    <a:pt x="3256" y="1623"/>
                  </a:lnTo>
                  <a:lnTo>
                    <a:pt x="3261" y="1625"/>
                  </a:lnTo>
                  <a:lnTo>
                    <a:pt x="3267" y="1627"/>
                  </a:lnTo>
                  <a:lnTo>
                    <a:pt x="3273" y="1628"/>
                  </a:lnTo>
                  <a:lnTo>
                    <a:pt x="3279" y="1630"/>
                  </a:lnTo>
                  <a:lnTo>
                    <a:pt x="3284" y="1632"/>
                  </a:lnTo>
                  <a:lnTo>
                    <a:pt x="3290" y="1634"/>
                  </a:lnTo>
                  <a:lnTo>
                    <a:pt x="3295" y="1636"/>
                  </a:lnTo>
                  <a:lnTo>
                    <a:pt x="3302" y="1638"/>
                  </a:lnTo>
                  <a:lnTo>
                    <a:pt x="3307" y="1640"/>
                  </a:lnTo>
                  <a:lnTo>
                    <a:pt x="3313" y="1642"/>
                  </a:lnTo>
                  <a:lnTo>
                    <a:pt x="3318" y="1643"/>
                  </a:lnTo>
                  <a:lnTo>
                    <a:pt x="3324" y="1645"/>
                  </a:lnTo>
                  <a:lnTo>
                    <a:pt x="3330" y="1648"/>
                  </a:lnTo>
                  <a:lnTo>
                    <a:pt x="3336" y="1650"/>
                  </a:lnTo>
                  <a:lnTo>
                    <a:pt x="3342" y="1652"/>
                  </a:lnTo>
                  <a:lnTo>
                    <a:pt x="3347" y="1654"/>
                  </a:lnTo>
                  <a:lnTo>
                    <a:pt x="3353" y="1655"/>
                  </a:lnTo>
                  <a:lnTo>
                    <a:pt x="3359" y="1657"/>
                  </a:lnTo>
                  <a:lnTo>
                    <a:pt x="3365" y="1659"/>
                  </a:lnTo>
                  <a:lnTo>
                    <a:pt x="3370" y="1661"/>
                  </a:lnTo>
                  <a:lnTo>
                    <a:pt x="3376" y="1662"/>
                  </a:lnTo>
                  <a:lnTo>
                    <a:pt x="3381" y="1664"/>
                  </a:lnTo>
                  <a:lnTo>
                    <a:pt x="3388" y="1666"/>
                  </a:lnTo>
                  <a:lnTo>
                    <a:pt x="3393" y="1668"/>
                  </a:lnTo>
                  <a:lnTo>
                    <a:pt x="3399" y="1670"/>
                  </a:lnTo>
                  <a:lnTo>
                    <a:pt x="3404" y="1671"/>
                  </a:lnTo>
                  <a:lnTo>
                    <a:pt x="3410" y="1673"/>
                  </a:lnTo>
                  <a:lnTo>
                    <a:pt x="3416" y="1676"/>
                  </a:lnTo>
                  <a:lnTo>
                    <a:pt x="3422" y="1677"/>
                  </a:lnTo>
                  <a:lnTo>
                    <a:pt x="3428" y="1679"/>
                  </a:lnTo>
                  <a:lnTo>
                    <a:pt x="3433" y="1681"/>
                  </a:lnTo>
                  <a:lnTo>
                    <a:pt x="3439" y="1683"/>
                  </a:lnTo>
                  <a:lnTo>
                    <a:pt x="3445" y="1684"/>
                  </a:lnTo>
                  <a:lnTo>
                    <a:pt x="3451" y="1686"/>
                  </a:lnTo>
                  <a:lnTo>
                    <a:pt x="3456" y="1688"/>
                  </a:lnTo>
                  <a:lnTo>
                    <a:pt x="3462" y="1689"/>
                  </a:lnTo>
                  <a:lnTo>
                    <a:pt x="3467" y="1691"/>
                  </a:lnTo>
                  <a:lnTo>
                    <a:pt x="3474" y="1693"/>
                  </a:lnTo>
                  <a:lnTo>
                    <a:pt x="3479" y="1694"/>
                  </a:lnTo>
                  <a:lnTo>
                    <a:pt x="3485" y="1696"/>
                  </a:lnTo>
                  <a:lnTo>
                    <a:pt x="3490" y="1698"/>
                  </a:lnTo>
                  <a:lnTo>
                    <a:pt x="3496" y="1699"/>
                  </a:lnTo>
                  <a:lnTo>
                    <a:pt x="3502" y="1701"/>
                  </a:lnTo>
                  <a:lnTo>
                    <a:pt x="3508" y="1703"/>
                  </a:lnTo>
                  <a:lnTo>
                    <a:pt x="3513" y="1705"/>
                  </a:lnTo>
                  <a:lnTo>
                    <a:pt x="3519" y="1707"/>
                  </a:lnTo>
                  <a:lnTo>
                    <a:pt x="3525" y="1708"/>
                  </a:lnTo>
                  <a:lnTo>
                    <a:pt x="3531" y="1710"/>
                  </a:lnTo>
                  <a:lnTo>
                    <a:pt x="3537" y="1712"/>
                  </a:lnTo>
                  <a:lnTo>
                    <a:pt x="3542" y="1713"/>
                  </a:lnTo>
                  <a:lnTo>
                    <a:pt x="3548" y="1715"/>
                  </a:lnTo>
                  <a:lnTo>
                    <a:pt x="3553" y="1716"/>
                  </a:lnTo>
                  <a:lnTo>
                    <a:pt x="3560" y="1718"/>
                  </a:lnTo>
                  <a:lnTo>
                    <a:pt x="3565" y="1720"/>
                  </a:lnTo>
                  <a:lnTo>
                    <a:pt x="3571" y="1721"/>
                  </a:lnTo>
                  <a:lnTo>
                    <a:pt x="3576" y="1723"/>
                  </a:lnTo>
                  <a:lnTo>
                    <a:pt x="3582" y="1724"/>
                  </a:lnTo>
                  <a:lnTo>
                    <a:pt x="3588" y="1726"/>
                  </a:lnTo>
                  <a:lnTo>
                    <a:pt x="3594" y="1727"/>
                  </a:lnTo>
                  <a:lnTo>
                    <a:pt x="3599" y="1729"/>
                  </a:lnTo>
                  <a:lnTo>
                    <a:pt x="3605" y="1730"/>
                  </a:lnTo>
                  <a:lnTo>
                    <a:pt x="3611" y="1733"/>
                  </a:lnTo>
                  <a:lnTo>
                    <a:pt x="3617" y="1734"/>
                  </a:lnTo>
                  <a:lnTo>
                    <a:pt x="3623" y="1736"/>
                  </a:lnTo>
                  <a:lnTo>
                    <a:pt x="3628" y="1737"/>
                  </a:lnTo>
                  <a:lnTo>
                    <a:pt x="3634" y="1739"/>
                  </a:lnTo>
                  <a:lnTo>
                    <a:pt x="3639" y="1740"/>
                  </a:lnTo>
                  <a:lnTo>
                    <a:pt x="3646" y="1742"/>
                  </a:lnTo>
                  <a:lnTo>
                    <a:pt x="3651" y="1743"/>
                  </a:lnTo>
                  <a:lnTo>
                    <a:pt x="3657" y="1745"/>
                  </a:lnTo>
                  <a:lnTo>
                    <a:pt x="3662" y="1746"/>
                  </a:lnTo>
                  <a:lnTo>
                    <a:pt x="3668" y="1748"/>
                  </a:lnTo>
                  <a:lnTo>
                    <a:pt x="3674" y="1749"/>
                  </a:lnTo>
                  <a:lnTo>
                    <a:pt x="3680" y="1751"/>
                  </a:lnTo>
                  <a:lnTo>
                    <a:pt x="3685" y="1752"/>
                  </a:lnTo>
                  <a:lnTo>
                    <a:pt x="3691" y="1753"/>
                  </a:lnTo>
                  <a:lnTo>
                    <a:pt x="3696" y="1755"/>
                  </a:lnTo>
                  <a:lnTo>
                    <a:pt x="3703" y="1756"/>
                  </a:lnTo>
                  <a:lnTo>
                    <a:pt x="3709" y="1758"/>
                  </a:lnTo>
                  <a:lnTo>
                    <a:pt x="3714" y="1759"/>
                  </a:lnTo>
                  <a:lnTo>
                    <a:pt x="3720" y="1762"/>
                  </a:lnTo>
                  <a:lnTo>
                    <a:pt x="3725" y="1763"/>
                  </a:lnTo>
                  <a:lnTo>
                    <a:pt x="3732" y="1764"/>
                  </a:lnTo>
                  <a:lnTo>
                    <a:pt x="3737" y="1766"/>
                  </a:lnTo>
                  <a:lnTo>
                    <a:pt x="3743" y="1767"/>
                  </a:lnTo>
                  <a:lnTo>
                    <a:pt x="3748" y="1769"/>
                  </a:lnTo>
                  <a:lnTo>
                    <a:pt x="3754" y="1770"/>
                  </a:lnTo>
                  <a:lnTo>
                    <a:pt x="3760" y="1771"/>
                  </a:lnTo>
                  <a:lnTo>
                    <a:pt x="3766" y="1773"/>
                  </a:lnTo>
                  <a:lnTo>
                    <a:pt x="3771" y="1774"/>
                  </a:lnTo>
                  <a:lnTo>
                    <a:pt x="3777" y="1775"/>
                  </a:lnTo>
                  <a:lnTo>
                    <a:pt x="3782" y="1777"/>
                  </a:lnTo>
                  <a:lnTo>
                    <a:pt x="3789" y="1778"/>
                  </a:lnTo>
                  <a:lnTo>
                    <a:pt x="3795" y="1779"/>
                  </a:lnTo>
                  <a:lnTo>
                    <a:pt x="3800" y="1781"/>
                  </a:lnTo>
                  <a:lnTo>
                    <a:pt x="3806" y="1782"/>
                  </a:lnTo>
                  <a:lnTo>
                    <a:pt x="3811" y="1783"/>
                  </a:lnTo>
                  <a:lnTo>
                    <a:pt x="3818" y="1785"/>
                  </a:lnTo>
                  <a:lnTo>
                    <a:pt x="3823" y="1786"/>
                  </a:lnTo>
                  <a:lnTo>
                    <a:pt x="3829" y="1787"/>
                  </a:lnTo>
                  <a:lnTo>
                    <a:pt x="3834" y="1789"/>
                  </a:lnTo>
                  <a:lnTo>
                    <a:pt x="3840" y="1791"/>
                  </a:lnTo>
                  <a:lnTo>
                    <a:pt x="3846" y="1792"/>
                  </a:lnTo>
                  <a:lnTo>
                    <a:pt x="3852" y="1794"/>
                  </a:lnTo>
                  <a:lnTo>
                    <a:pt x="3857" y="1795"/>
                  </a:lnTo>
                  <a:lnTo>
                    <a:pt x="3863" y="1796"/>
                  </a:lnTo>
                  <a:lnTo>
                    <a:pt x="3868" y="1797"/>
                  </a:lnTo>
                  <a:lnTo>
                    <a:pt x="3875" y="1799"/>
                  </a:lnTo>
                  <a:lnTo>
                    <a:pt x="3880" y="1800"/>
                  </a:lnTo>
                  <a:lnTo>
                    <a:pt x="3886" y="1801"/>
                  </a:lnTo>
                  <a:lnTo>
                    <a:pt x="3892" y="1802"/>
                  </a:lnTo>
                  <a:lnTo>
                    <a:pt x="3897" y="1804"/>
                  </a:lnTo>
                  <a:lnTo>
                    <a:pt x="3904" y="1805"/>
                  </a:lnTo>
                  <a:lnTo>
                    <a:pt x="3909" y="1806"/>
                  </a:lnTo>
                  <a:lnTo>
                    <a:pt x="3915" y="1807"/>
                  </a:lnTo>
                  <a:lnTo>
                    <a:pt x="3920" y="1809"/>
                  </a:lnTo>
                  <a:lnTo>
                    <a:pt x="3926" y="1810"/>
                  </a:lnTo>
                  <a:lnTo>
                    <a:pt x="3932" y="1811"/>
                  </a:lnTo>
                  <a:lnTo>
                    <a:pt x="3938" y="1812"/>
                  </a:lnTo>
                  <a:lnTo>
                    <a:pt x="3943" y="1813"/>
                  </a:lnTo>
                  <a:lnTo>
                    <a:pt x="3949" y="1815"/>
                  </a:lnTo>
                  <a:lnTo>
                    <a:pt x="3954" y="1816"/>
                  </a:lnTo>
                  <a:lnTo>
                    <a:pt x="3961" y="1817"/>
                  </a:lnTo>
                  <a:lnTo>
                    <a:pt x="3966" y="1819"/>
                  </a:lnTo>
                  <a:lnTo>
                    <a:pt x="3972" y="1820"/>
                  </a:lnTo>
                  <a:lnTo>
                    <a:pt x="3978" y="1822"/>
                  </a:lnTo>
                  <a:lnTo>
                    <a:pt x="3983" y="1823"/>
                  </a:lnTo>
                  <a:lnTo>
                    <a:pt x="3990" y="1824"/>
                  </a:lnTo>
                  <a:lnTo>
                    <a:pt x="3995" y="1825"/>
                  </a:lnTo>
                  <a:lnTo>
                    <a:pt x="4001" y="1826"/>
                  </a:lnTo>
                  <a:lnTo>
                    <a:pt x="4006" y="1827"/>
                  </a:lnTo>
                  <a:lnTo>
                    <a:pt x="4012" y="1829"/>
                  </a:lnTo>
                  <a:lnTo>
                    <a:pt x="4018" y="1830"/>
                  </a:lnTo>
                  <a:lnTo>
                    <a:pt x="4024" y="1831"/>
                  </a:lnTo>
                  <a:lnTo>
                    <a:pt x="4029" y="1832"/>
                  </a:lnTo>
                  <a:lnTo>
                    <a:pt x="4035" y="1833"/>
                  </a:lnTo>
                  <a:lnTo>
                    <a:pt x="4040" y="1834"/>
                  </a:lnTo>
                  <a:lnTo>
                    <a:pt x="4047" y="1835"/>
                  </a:lnTo>
                  <a:lnTo>
                    <a:pt x="4052" y="1836"/>
                  </a:lnTo>
                  <a:lnTo>
                    <a:pt x="4058" y="1838"/>
                  </a:lnTo>
                  <a:lnTo>
                    <a:pt x="4063" y="1839"/>
                  </a:lnTo>
                  <a:lnTo>
                    <a:pt x="4069" y="1840"/>
                  </a:lnTo>
                  <a:lnTo>
                    <a:pt x="4076" y="1841"/>
                  </a:lnTo>
                  <a:lnTo>
                    <a:pt x="4081" y="1842"/>
                  </a:lnTo>
                  <a:lnTo>
                    <a:pt x="4087" y="1843"/>
                  </a:lnTo>
                  <a:lnTo>
                    <a:pt x="4092" y="1844"/>
                  </a:lnTo>
                  <a:lnTo>
                    <a:pt x="4098" y="1845"/>
                  </a:lnTo>
                  <a:lnTo>
                    <a:pt x="4104" y="1846"/>
                  </a:lnTo>
                  <a:lnTo>
                    <a:pt x="4110" y="1848"/>
                  </a:lnTo>
                  <a:lnTo>
                    <a:pt x="4115" y="1849"/>
                  </a:lnTo>
                  <a:lnTo>
                    <a:pt x="4121" y="1850"/>
                  </a:lnTo>
                  <a:lnTo>
                    <a:pt x="4126" y="1852"/>
                  </a:lnTo>
                  <a:lnTo>
                    <a:pt x="4133" y="1853"/>
                  </a:lnTo>
                  <a:lnTo>
                    <a:pt x="4138" y="1854"/>
                  </a:lnTo>
                  <a:lnTo>
                    <a:pt x="4144" y="1855"/>
                  </a:lnTo>
                  <a:lnTo>
                    <a:pt x="4149" y="1856"/>
                  </a:lnTo>
                  <a:lnTo>
                    <a:pt x="4155" y="1857"/>
                  </a:lnTo>
                  <a:lnTo>
                    <a:pt x="4162" y="1858"/>
                  </a:lnTo>
                  <a:lnTo>
                    <a:pt x="4167" y="1859"/>
                  </a:lnTo>
                  <a:lnTo>
                    <a:pt x="4173" y="1860"/>
                  </a:lnTo>
                  <a:lnTo>
                    <a:pt x="4178" y="1861"/>
                  </a:lnTo>
                  <a:lnTo>
                    <a:pt x="4184" y="1862"/>
                  </a:lnTo>
                  <a:lnTo>
                    <a:pt x="4190" y="1863"/>
                  </a:lnTo>
                  <a:lnTo>
                    <a:pt x="4196" y="1864"/>
                  </a:lnTo>
                  <a:lnTo>
                    <a:pt x="4201" y="1865"/>
                  </a:lnTo>
                  <a:lnTo>
                    <a:pt x="4207" y="1866"/>
                  </a:lnTo>
                  <a:lnTo>
                    <a:pt x="4212" y="1867"/>
                  </a:lnTo>
                  <a:lnTo>
                    <a:pt x="4219" y="1868"/>
                  </a:lnTo>
                  <a:lnTo>
                    <a:pt x="4224" y="1869"/>
                  </a:lnTo>
                  <a:lnTo>
                    <a:pt x="4230" y="1870"/>
                  </a:lnTo>
                  <a:lnTo>
                    <a:pt x="4235" y="1871"/>
                  </a:lnTo>
                  <a:lnTo>
                    <a:pt x="4241" y="1872"/>
                  </a:lnTo>
                  <a:lnTo>
                    <a:pt x="4247" y="1873"/>
                  </a:lnTo>
                  <a:lnTo>
                    <a:pt x="4253" y="1874"/>
                  </a:lnTo>
                  <a:lnTo>
                    <a:pt x="4259" y="1875"/>
                  </a:lnTo>
                  <a:lnTo>
                    <a:pt x="4264" y="1877"/>
                  </a:lnTo>
                  <a:lnTo>
                    <a:pt x="4270" y="1878"/>
                  </a:lnTo>
                  <a:lnTo>
                    <a:pt x="4276" y="1879"/>
                  </a:lnTo>
                  <a:lnTo>
                    <a:pt x="4282" y="1880"/>
                  </a:lnTo>
                  <a:lnTo>
                    <a:pt x="4287" y="1881"/>
                  </a:lnTo>
                  <a:lnTo>
                    <a:pt x="4293" y="1881"/>
                  </a:lnTo>
                  <a:lnTo>
                    <a:pt x="4298" y="1882"/>
                  </a:lnTo>
                  <a:lnTo>
                    <a:pt x="4305" y="1883"/>
                  </a:lnTo>
                  <a:lnTo>
                    <a:pt x="4310" y="1884"/>
                  </a:lnTo>
                  <a:lnTo>
                    <a:pt x="4316" y="1885"/>
                  </a:lnTo>
                  <a:lnTo>
                    <a:pt x="4321" y="1886"/>
                  </a:lnTo>
                  <a:lnTo>
                    <a:pt x="4327" y="1887"/>
                  </a:lnTo>
                  <a:lnTo>
                    <a:pt x="4333" y="1888"/>
                  </a:lnTo>
                  <a:lnTo>
                    <a:pt x="4339" y="1889"/>
                  </a:lnTo>
                  <a:lnTo>
                    <a:pt x="4345" y="1890"/>
                  </a:lnTo>
                  <a:lnTo>
                    <a:pt x="4350" y="1891"/>
                  </a:lnTo>
                  <a:lnTo>
                    <a:pt x="4356" y="1892"/>
                  </a:lnTo>
                  <a:lnTo>
                    <a:pt x="4362" y="1892"/>
                  </a:lnTo>
                  <a:lnTo>
                    <a:pt x="4368" y="1893"/>
                  </a:lnTo>
                  <a:lnTo>
                    <a:pt x="4373" y="1894"/>
                  </a:lnTo>
                  <a:lnTo>
                    <a:pt x="4379" y="1895"/>
                  </a:lnTo>
                  <a:lnTo>
                    <a:pt x="4384" y="1896"/>
                  </a:lnTo>
                  <a:lnTo>
                    <a:pt x="4391" y="1897"/>
                  </a:lnTo>
                  <a:lnTo>
                    <a:pt x="4396" y="1898"/>
                  </a:lnTo>
                  <a:lnTo>
                    <a:pt x="4402" y="1899"/>
                  </a:lnTo>
                  <a:lnTo>
                    <a:pt x="4407" y="1899"/>
                  </a:lnTo>
                  <a:lnTo>
                    <a:pt x="4413" y="1900"/>
                  </a:lnTo>
                  <a:lnTo>
                    <a:pt x="4419" y="1901"/>
                  </a:lnTo>
                  <a:lnTo>
                    <a:pt x="4425" y="1902"/>
                  </a:lnTo>
                  <a:lnTo>
                    <a:pt x="4430" y="1903"/>
                  </a:lnTo>
                  <a:lnTo>
                    <a:pt x="4436" y="1905"/>
                  </a:lnTo>
                  <a:lnTo>
                    <a:pt x="4442" y="1906"/>
                  </a:lnTo>
                  <a:lnTo>
                    <a:pt x="4448" y="1906"/>
                  </a:lnTo>
                  <a:lnTo>
                    <a:pt x="4454" y="1907"/>
                  </a:lnTo>
                  <a:lnTo>
                    <a:pt x="4459" y="1908"/>
                  </a:lnTo>
                  <a:lnTo>
                    <a:pt x="4465" y="1909"/>
                  </a:lnTo>
                  <a:lnTo>
                    <a:pt x="4470" y="1910"/>
                  </a:lnTo>
                  <a:lnTo>
                    <a:pt x="4477" y="1911"/>
                  </a:lnTo>
                  <a:lnTo>
                    <a:pt x="4482" y="1911"/>
                  </a:lnTo>
                  <a:lnTo>
                    <a:pt x="4488" y="1912"/>
                  </a:lnTo>
                  <a:lnTo>
                    <a:pt x="4493" y="1913"/>
                  </a:lnTo>
                  <a:lnTo>
                    <a:pt x="4499" y="1914"/>
                  </a:lnTo>
                  <a:lnTo>
                    <a:pt x="4505" y="1915"/>
                  </a:lnTo>
                  <a:lnTo>
                    <a:pt x="4511" y="1915"/>
                  </a:lnTo>
                  <a:lnTo>
                    <a:pt x="4516" y="1916"/>
                  </a:lnTo>
                  <a:lnTo>
                    <a:pt x="4522" y="1917"/>
                  </a:lnTo>
                  <a:lnTo>
                    <a:pt x="4528" y="1918"/>
                  </a:lnTo>
                  <a:lnTo>
                    <a:pt x="4534" y="1919"/>
                  </a:lnTo>
                  <a:lnTo>
                    <a:pt x="4540" y="1919"/>
                  </a:lnTo>
                  <a:lnTo>
                    <a:pt x="4545" y="1920"/>
                  </a:lnTo>
                  <a:lnTo>
                    <a:pt x="4551" y="1921"/>
                  </a:lnTo>
                  <a:lnTo>
                    <a:pt x="4556" y="1922"/>
                  </a:lnTo>
                  <a:lnTo>
                    <a:pt x="4563" y="1923"/>
                  </a:lnTo>
                  <a:lnTo>
                    <a:pt x="4568" y="1923"/>
                  </a:lnTo>
                  <a:lnTo>
                    <a:pt x="4574" y="1924"/>
                  </a:lnTo>
                  <a:lnTo>
                    <a:pt x="4579" y="1925"/>
                  </a:lnTo>
                  <a:lnTo>
                    <a:pt x="4585" y="1926"/>
                  </a:lnTo>
                  <a:lnTo>
                    <a:pt x="4591" y="1926"/>
                  </a:lnTo>
                  <a:lnTo>
                    <a:pt x="4597" y="1927"/>
                  </a:lnTo>
                  <a:lnTo>
                    <a:pt x="4602" y="1928"/>
                  </a:lnTo>
                  <a:lnTo>
                    <a:pt x="4608" y="1929"/>
                  </a:lnTo>
                  <a:lnTo>
                    <a:pt x="4613" y="1929"/>
                  </a:lnTo>
                  <a:lnTo>
                    <a:pt x="4620" y="1930"/>
                  </a:lnTo>
                  <a:lnTo>
                    <a:pt x="4626" y="1931"/>
                  </a:lnTo>
                  <a:lnTo>
                    <a:pt x="4631" y="1932"/>
                  </a:lnTo>
                  <a:lnTo>
                    <a:pt x="4637" y="1932"/>
                  </a:lnTo>
                  <a:lnTo>
                    <a:pt x="4642" y="1934"/>
                  </a:lnTo>
                  <a:lnTo>
                    <a:pt x="4649" y="1935"/>
                  </a:lnTo>
                  <a:lnTo>
                    <a:pt x="4654" y="1936"/>
                  </a:lnTo>
                  <a:lnTo>
                    <a:pt x="4660" y="1936"/>
                  </a:lnTo>
                  <a:lnTo>
                    <a:pt x="4665" y="1937"/>
                  </a:lnTo>
                  <a:lnTo>
                    <a:pt x="4671" y="1938"/>
                  </a:lnTo>
                  <a:lnTo>
                    <a:pt x="4677" y="1938"/>
                  </a:lnTo>
                  <a:lnTo>
                    <a:pt x="4683" y="1939"/>
                  </a:lnTo>
                  <a:lnTo>
                    <a:pt x="4688" y="1940"/>
                  </a:lnTo>
                  <a:lnTo>
                    <a:pt x="4694" y="1940"/>
                  </a:lnTo>
                  <a:lnTo>
                    <a:pt x="4699" y="1941"/>
                  </a:lnTo>
                  <a:lnTo>
                    <a:pt x="4706" y="1942"/>
                  </a:lnTo>
                  <a:lnTo>
                    <a:pt x="4712" y="1943"/>
                  </a:lnTo>
                  <a:lnTo>
                    <a:pt x="4717" y="1943"/>
                  </a:lnTo>
                  <a:lnTo>
                    <a:pt x="4723" y="1944"/>
                  </a:lnTo>
                  <a:lnTo>
                    <a:pt x="4728" y="1945"/>
                  </a:lnTo>
                  <a:lnTo>
                    <a:pt x="4735" y="1945"/>
                  </a:lnTo>
                  <a:lnTo>
                    <a:pt x="4740" y="1946"/>
                  </a:lnTo>
                  <a:lnTo>
                    <a:pt x="4746" y="1947"/>
                  </a:lnTo>
                  <a:lnTo>
                    <a:pt x="4751" y="1947"/>
                  </a:lnTo>
                  <a:lnTo>
                    <a:pt x="4758" y="1948"/>
                  </a:lnTo>
                  <a:lnTo>
                    <a:pt x="4763" y="1949"/>
                  </a:lnTo>
                  <a:lnTo>
                    <a:pt x="4769" y="1949"/>
                  </a:lnTo>
                  <a:lnTo>
                    <a:pt x="4774" y="1950"/>
                  </a:lnTo>
                  <a:lnTo>
                    <a:pt x="4780" y="1951"/>
                  </a:lnTo>
                  <a:lnTo>
                    <a:pt x="4785" y="1951"/>
                  </a:lnTo>
                  <a:lnTo>
                    <a:pt x="4792" y="1952"/>
                  </a:lnTo>
                  <a:lnTo>
                    <a:pt x="4797" y="1953"/>
                  </a:lnTo>
                  <a:lnTo>
                    <a:pt x="4803" y="1953"/>
                  </a:lnTo>
                  <a:lnTo>
                    <a:pt x="4809" y="1954"/>
                  </a:lnTo>
                  <a:lnTo>
                    <a:pt x="4815" y="1955"/>
                  </a:lnTo>
                  <a:lnTo>
                    <a:pt x="4821" y="1955"/>
                  </a:lnTo>
                  <a:lnTo>
                    <a:pt x="4826" y="1956"/>
                  </a:lnTo>
                  <a:lnTo>
                    <a:pt x="4832" y="1956"/>
                  </a:lnTo>
                  <a:lnTo>
                    <a:pt x="4837" y="1957"/>
                  </a:lnTo>
                  <a:lnTo>
                    <a:pt x="4844" y="1958"/>
                  </a:lnTo>
                  <a:lnTo>
                    <a:pt x="4849" y="1958"/>
                  </a:lnTo>
                  <a:lnTo>
                    <a:pt x="4855" y="1959"/>
                  </a:lnTo>
                  <a:lnTo>
                    <a:pt x="4860" y="1960"/>
                  </a:lnTo>
                  <a:lnTo>
                    <a:pt x="4866" y="1960"/>
                  </a:lnTo>
                  <a:lnTo>
                    <a:pt x="4871" y="1961"/>
                  </a:lnTo>
                  <a:lnTo>
                    <a:pt x="4878" y="1961"/>
                  </a:lnTo>
                  <a:lnTo>
                    <a:pt x="4883" y="1963"/>
                  </a:lnTo>
                  <a:lnTo>
                    <a:pt x="4889" y="1964"/>
                  </a:lnTo>
                  <a:lnTo>
                    <a:pt x="4895" y="1964"/>
                  </a:lnTo>
                  <a:lnTo>
                    <a:pt x="4901" y="1965"/>
                  </a:lnTo>
                  <a:lnTo>
                    <a:pt x="4907" y="1965"/>
                  </a:lnTo>
                  <a:lnTo>
                    <a:pt x="4912" y="1966"/>
                  </a:lnTo>
                  <a:lnTo>
                    <a:pt x="4918" y="1967"/>
                  </a:lnTo>
                  <a:lnTo>
                    <a:pt x="4923" y="1967"/>
                  </a:lnTo>
                  <a:lnTo>
                    <a:pt x="4930" y="1968"/>
                  </a:lnTo>
                  <a:lnTo>
                    <a:pt x="4935" y="1968"/>
                  </a:lnTo>
                  <a:lnTo>
                    <a:pt x="4941" y="1969"/>
                  </a:lnTo>
                  <a:lnTo>
                    <a:pt x="4946" y="1970"/>
                  </a:lnTo>
                  <a:lnTo>
                    <a:pt x="4952" y="1970"/>
                  </a:lnTo>
                  <a:lnTo>
                    <a:pt x="4958" y="1971"/>
                  </a:lnTo>
                  <a:lnTo>
                    <a:pt x="4964" y="1971"/>
                  </a:lnTo>
                  <a:lnTo>
                    <a:pt x="4969" y="1972"/>
                  </a:lnTo>
                  <a:lnTo>
                    <a:pt x="4975" y="1972"/>
                  </a:lnTo>
                  <a:lnTo>
                    <a:pt x="4980" y="1973"/>
                  </a:lnTo>
                  <a:lnTo>
                    <a:pt x="4987" y="1974"/>
                  </a:lnTo>
                  <a:lnTo>
                    <a:pt x="4993" y="1974"/>
                  </a:lnTo>
                  <a:lnTo>
                    <a:pt x="4998" y="1975"/>
                  </a:lnTo>
                  <a:lnTo>
                    <a:pt x="5004" y="1975"/>
                  </a:lnTo>
                  <a:lnTo>
                    <a:pt x="5009" y="1976"/>
                  </a:lnTo>
                  <a:lnTo>
                    <a:pt x="5016" y="1976"/>
                  </a:lnTo>
                  <a:lnTo>
                    <a:pt x="5021" y="1977"/>
                  </a:lnTo>
                  <a:lnTo>
                    <a:pt x="5027" y="1978"/>
                  </a:lnTo>
                  <a:lnTo>
                    <a:pt x="5032" y="1978"/>
                  </a:lnTo>
                  <a:lnTo>
                    <a:pt x="5038" y="1979"/>
                  </a:lnTo>
                  <a:lnTo>
                    <a:pt x="5044" y="1979"/>
                  </a:lnTo>
                  <a:lnTo>
                    <a:pt x="5050" y="1980"/>
                  </a:lnTo>
                  <a:lnTo>
                    <a:pt x="5055" y="1980"/>
                  </a:lnTo>
                  <a:lnTo>
                    <a:pt x="5061" y="1981"/>
                  </a:lnTo>
                  <a:lnTo>
                    <a:pt x="5066" y="1981"/>
                  </a:lnTo>
                  <a:lnTo>
                    <a:pt x="5073" y="1982"/>
                  </a:lnTo>
                  <a:lnTo>
                    <a:pt x="5079" y="1982"/>
                  </a:lnTo>
                  <a:lnTo>
                    <a:pt x="5084" y="1983"/>
                  </a:lnTo>
                  <a:lnTo>
                    <a:pt x="5090" y="1983"/>
                  </a:lnTo>
                  <a:lnTo>
                    <a:pt x="5095" y="1984"/>
                  </a:lnTo>
                  <a:lnTo>
                    <a:pt x="5102" y="1984"/>
                  </a:lnTo>
                  <a:lnTo>
                    <a:pt x="5107" y="1985"/>
                  </a:lnTo>
                  <a:lnTo>
                    <a:pt x="5113" y="1985"/>
                  </a:lnTo>
                  <a:lnTo>
                    <a:pt x="5118" y="1986"/>
                  </a:lnTo>
                  <a:lnTo>
                    <a:pt x="5124" y="1987"/>
                  </a:lnTo>
                  <a:lnTo>
                    <a:pt x="5130" y="1987"/>
                  </a:lnTo>
                  <a:lnTo>
                    <a:pt x="5136" y="1988"/>
                  </a:lnTo>
                  <a:lnTo>
                    <a:pt x="5141" y="1988"/>
                  </a:lnTo>
                  <a:lnTo>
                    <a:pt x="5147" y="1989"/>
                  </a:lnTo>
                  <a:lnTo>
                    <a:pt x="5152" y="1989"/>
                  </a:lnTo>
                  <a:lnTo>
                    <a:pt x="5159" y="1991"/>
                  </a:lnTo>
                  <a:lnTo>
                    <a:pt x="5164" y="1991"/>
                  </a:lnTo>
                  <a:lnTo>
                    <a:pt x="5170" y="1992"/>
                  </a:lnTo>
                  <a:lnTo>
                    <a:pt x="5176" y="1992"/>
                  </a:lnTo>
                  <a:lnTo>
                    <a:pt x="5181" y="1992"/>
                  </a:lnTo>
                  <a:lnTo>
                    <a:pt x="5188" y="1993"/>
                  </a:lnTo>
                  <a:lnTo>
                    <a:pt x="5193" y="1993"/>
                  </a:lnTo>
                  <a:lnTo>
                    <a:pt x="5199" y="1994"/>
                  </a:lnTo>
                  <a:lnTo>
                    <a:pt x="5204" y="1994"/>
                  </a:lnTo>
                  <a:lnTo>
                    <a:pt x="5210" y="1995"/>
                  </a:lnTo>
                  <a:lnTo>
                    <a:pt x="5216" y="1995"/>
                  </a:lnTo>
                  <a:lnTo>
                    <a:pt x="5222" y="1996"/>
                  </a:lnTo>
                  <a:lnTo>
                    <a:pt x="5227" y="1996"/>
                  </a:lnTo>
                  <a:lnTo>
                    <a:pt x="5233" y="1997"/>
                  </a:lnTo>
                  <a:lnTo>
                    <a:pt x="5238" y="1997"/>
                  </a:lnTo>
                  <a:lnTo>
                    <a:pt x="5245" y="1998"/>
                  </a:lnTo>
                  <a:lnTo>
                    <a:pt x="5250" y="1998"/>
                  </a:lnTo>
                  <a:lnTo>
                    <a:pt x="5256" y="1999"/>
                  </a:lnTo>
                  <a:lnTo>
                    <a:pt x="5262" y="1999"/>
                  </a:lnTo>
                  <a:lnTo>
                    <a:pt x="5267" y="2000"/>
                  </a:lnTo>
                  <a:lnTo>
                    <a:pt x="5274" y="2000"/>
                  </a:lnTo>
                  <a:lnTo>
                    <a:pt x="5279" y="2000"/>
                  </a:lnTo>
                  <a:lnTo>
                    <a:pt x="5285" y="2001"/>
                  </a:lnTo>
                  <a:lnTo>
                    <a:pt x="5290" y="2001"/>
                  </a:lnTo>
                  <a:lnTo>
                    <a:pt x="5296" y="2002"/>
                  </a:lnTo>
                  <a:lnTo>
                    <a:pt x="5302" y="2002"/>
                  </a:lnTo>
                  <a:lnTo>
                    <a:pt x="5308" y="2003"/>
                  </a:lnTo>
                  <a:lnTo>
                    <a:pt x="5313" y="2003"/>
                  </a:lnTo>
                  <a:lnTo>
                    <a:pt x="5319" y="2004"/>
                  </a:lnTo>
                  <a:lnTo>
                    <a:pt x="5324" y="2004"/>
                  </a:lnTo>
                  <a:lnTo>
                    <a:pt x="5331" y="2004"/>
                  </a:lnTo>
                  <a:lnTo>
                    <a:pt x="5336" y="2005"/>
                  </a:lnTo>
                  <a:lnTo>
                    <a:pt x="5342" y="2005"/>
                  </a:lnTo>
                  <a:lnTo>
                    <a:pt x="5347" y="2006"/>
                  </a:lnTo>
                  <a:lnTo>
                    <a:pt x="5353" y="2006"/>
                  </a:lnTo>
                  <a:lnTo>
                    <a:pt x="5360" y="2007"/>
                  </a:lnTo>
                  <a:lnTo>
                    <a:pt x="5365" y="2007"/>
                  </a:lnTo>
                  <a:lnTo>
                    <a:pt x="5371" y="2007"/>
                  </a:lnTo>
                  <a:lnTo>
                    <a:pt x="5376" y="2008"/>
                  </a:lnTo>
                  <a:lnTo>
                    <a:pt x="5382" y="2008"/>
                  </a:lnTo>
                  <a:lnTo>
                    <a:pt x="5388" y="2009"/>
                  </a:lnTo>
                  <a:lnTo>
                    <a:pt x="5394" y="2009"/>
                  </a:lnTo>
                  <a:lnTo>
                    <a:pt x="5399" y="2010"/>
                  </a:lnTo>
                  <a:lnTo>
                    <a:pt x="5405" y="2010"/>
                  </a:lnTo>
                  <a:lnTo>
                    <a:pt x="5410" y="2010"/>
                  </a:lnTo>
                  <a:lnTo>
                    <a:pt x="5417" y="2011"/>
                  </a:lnTo>
                  <a:lnTo>
                    <a:pt x="5422" y="2011"/>
                  </a:lnTo>
                  <a:lnTo>
                    <a:pt x="5428" y="2012"/>
                  </a:lnTo>
                  <a:lnTo>
                    <a:pt x="5433" y="2012"/>
                  </a:lnTo>
                  <a:lnTo>
                    <a:pt x="5439" y="2012"/>
                  </a:lnTo>
                  <a:lnTo>
                    <a:pt x="5446" y="2013"/>
                  </a:lnTo>
                  <a:lnTo>
                    <a:pt x="5451" y="2013"/>
                  </a:lnTo>
                  <a:lnTo>
                    <a:pt x="5457" y="2014"/>
                  </a:lnTo>
                  <a:lnTo>
                    <a:pt x="5462" y="2014"/>
                  </a:lnTo>
                  <a:lnTo>
                    <a:pt x="5468" y="2014"/>
                  </a:lnTo>
                  <a:lnTo>
                    <a:pt x="5474" y="2015"/>
                  </a:lnTo>
                  <a:lnTo>
                    <a:pt x="5480" y="2015"/>
                  </a:lnTo>
                  <a:lnTo>
                    <a:pt x="5485" y="2016"/>
                  </a:lnTo>
                  <a:lnTo>
                    <a:pt x="5491" y="2016"/>
                  </a:lnTo>
                  <a:lnTo>
                    <a:pt x="5496" y="2016"/>
                  </a:lnTo>
                  <a:lnTo>
                    <a:pt x="5503" y="2017"/>
                  </a:lnTo>
                  <a:lnTo>
                    <a:pt x="5508" y="2017"/>
                  </a:lnTo>
                  <a:lnTo>
                    <a:pt x="5514" y="2018"/>
                  </a:lnTo>
                  <a:lnTo>
                    <a:pt x="5519" y="2018"/>
                  </a:lnTo>
                  <a:lnTo>
                    <a:pt x="5525" y="2018"/>
                  </a:lnTo>
                  <a:lnTo>
                    <a:pt x="5531" y="2020"/>
                  </a:lnTo>
                  <a:lnTo>
                    <a:pt x="5537" y="2020"/>
                  </a:lnTo>
                  <a:lnTo>
                    <a:pt x="5543" y="2020"/>
                  </a:lnTo>
                  <a:lnTo>
                    <a:pt x="5548" y="2021"/>
                  </a:lnTo>
                  <a:lnTo>
                    <a:pt x="5554" y="2021"/>
                  </a:lnTo>
                  <a:lnTo>
                    <a:pt x="5560" y="2021"/>
                  </a:lnTo>
                  <a:lnTo>
                    <a:pt x="5566" y="2022"/>
                  </a:lnTo>
                  <a:lnTo>
                    <a:pt x="5571" y="2022"/>
                  </a:lnTo>
                  <a:lnTo>
                    <a:pt x="5577" y="2023"/>
                  </a:lnTo>
                  <a:lnTo>
                    <a:pt x="5582" y="2023"/>
                  </a:lnTo>
                  <a:lnTo>
                    <a:pt x="5589" y="2023"/>
                  </a:lnTo>
                  <a:lnTo>
                    <a:pt x="5594" y="2024"/>
                  </a:lnTo>
                  <a:lnTo>
                    <a:pt x="5600" y="2024"/>
                  </a:lnTo>
                  <a:lnTo>
                    <a:pt x="5605" y="2024"/>
                  </a:lnTo>
                  <a:lnTo>
                    <a:pt x="5611" y="2025"/>
                  </a:lnTo>
                  <a:lnTo>
                    <a:pt x="5617" y="2025"/>
                  </a:lnTo>
                  <a:lnTo>
                    <a:pt x="5623" y="2025"/>
                  </a:lnTo>
                  <a:lnTo>
                    <a:pt x="5629" y="2026"/>
                  </a:lnTo>
                  <a:lnTo>
                    <a:pt x="5634" y="2026"/>
                  </a:lnTo>
                  <a:lnTo>
                    <a:pt x="5640" y="2026"/>
                  </a:lnTo>
                  <a:lnTo>
                    <a:pt x="5646" y="2027"/>
                  </a:lnTo>
                  <a:lnTo>
                    <a:pt x="5652" y="2027"/>
                  </a:lnTo>
                  <a:lnTo>
                    <a:pt x="5657" y="2027"/>
                  </a:lnTo>
                  <a:lnTo>
                    <a:pt x="5663" y="2028"/>
                  </a:lnTo>
                  <a:lnTo>
                    <a:pt x="5668" y="2028"/>
                  </a:lnTo>
                  <a:lnTo>
                    <a:pt x="5675" y="2029"/>
                  </a:lnTo>
                  <a:lnTo>
                    <a:pt x="5680" y="2029"/>
                  </a:lnTo>
                  <a:lnTo>
                    <a:pt x="5686" y="2029"/>
                  </a:lnTo>
                  <a:lnTo>
                    <a:pt x="5691" y="2030"/>
                  </a:lnTo>
                  <a:lnTo>
                    <a:pt x="5697" y="2030"/>
                  </a:lnTo>
                  <a:lnTo>
                    <a:pt x="5703" y="2030"/>
                  </a:lnTo>
                  <a:lnTo>
                    <a:pt x="5709" y="2030"/>
                  </a:lnTo>
                  <a:lnTo>
                    <a:pt x="5714" y="2031"/>
                  </a:lnTo>
                  <a:lnTo>
                    <a:pt x="5720" y="2031"/>
                  </a:lnTo>
                  <a:lnTo>
                    <a:pt x="5726" y="2031"/>
                  </a:lnTo>
                  <a:lnTo>
                    <a:pt x="5732" y="2032"/>
                  </a:lnTo>
                  <a:lnTo>
                    <a:pt x="5738" y="2032"/>
                  </a:lnTo>
                  <a:lnTo>
                    <a:pt x="5743" y="2032"/>
                  </a:lnTo>
                  <a:lnTo>
                    <a:pt x="5749" y="2033"/>
                  </a:lnTo>
                  <a:lnTo>
                    <a:pt x="5754" y="2033"/>
                  </a:lnTo>
                  <a:lnTo>
                    <a:pt x="5761" y="2033"/>
                  </a:lnTo>
                  <a:lnTo>
                    <a:pt x="5766" y="2034"/>
                  </a:lnTo>
                  <a:lnTo>
                    <a:pt x="5772" y="2034"/>
                  </a:lnTo>
                  <a:lnTo>
                    <a:pt x="5777" y="2034"/>
                  </a:lnTo>
                  <a:lnTo>
                    <a:pt x="5783" y="2035"/>
                  </a:lnTo>
                  <a:lnTo>
                    <a:pt x="5789" y="2035"/>
                  </a:lnTo>
                  <a:lnTo>
                    <a:pt x="5795" y="2035"/>
                  </a:lnTo>
                  <a:lnTo>
                    <a:pt x="5800" y="2036"/>
                  </a:lnTo>
                  <a:lnTo>
                    <a:pt x="5806" y="2036"/>
                  </a:lnTo>
                  <a:lnTo>
                    <a:pt x="5812" y="2036"/>
                  </a:lnTo>
                  <a:lnTo>
                    <a:pt x="5818" y="2036"/>
                  </a:lnTo>
                  <a:lnTo>
                    <a:pt x="5824" y="2037"/>
                  </a:lnTo>
                  <a:lnTo>
                    <a:pt x="5829" y="2037"/>
                  </a:lnTo>
                  <a:lnTo>
                    <a:pt x="5835" y="2037"/>
                  </a:lnTo>
                  <a:lnTo>
                    <a:pt x="5840" y="2038"/>
                  </a:lnTo>
                  <a:lnTo>
                    <a:pt x="5847" y="2038"/>
                  </a:lnTo>
                  <a:lnTo>
                    <a:pt x="5852" y="2038"/>
                  </a:lnTo>
                  <a:lnTo>
                    <a:pt x="5858" y="2039"/>
                  </a:lnTo>
                  <a:lnTo>
                    <a:pt x="5863" y="2039"/>
                  </a:lnTo>
                  <a:lnTo>
                    <a:pt x="5869" y="2039"/>
                  </a:lnTo>
                  <a:lnTo>
                    <a:pt x="5875" y="2039"/>
                  </a:lnTo>
                  <a:lnTo>
                    <a:pt x="5881" y="2040"/>
                  </a:lnTo>
                  <a:lnTo>
                    <a:pt x="5886" y="2040"/>
                  </a:lnTo>
                  <a:lnTo>
                    <a:pt x="5892" y="2040"/>
                  </a:lnTo>
                  <a:lnTo>
                    <a:pt x="5897" y="2041"/>
                  </a:lnTo>
                  <a:lnTo>
                    <a:pt x="5904" y="2041"/>
                  </a:lnTo>
                  <a:lnTo>
                    <a:pt x="5910" y="2041"/>
                  </a:lnTo>
                  <a:lnTo>
                    <a:pt x="5915" y="2041"/>
                  </a:lnTo>
                  <a:lnTo>
                    <a:pt x="5921" y="2042"/>
                  </a:lnTo>
                  <a:lnTo>
                    <a:pt x="5926" y="2042"/>
                  </a:lnTo>
                  <a:lnTo>
                    <a:pt x="5933" y="2042"/>
                  </a:lnTo>
                  <a:lnTo>
                    <a:pt x="5938" y="2042"/>
                  </a:lnTo>
                  <a:lnTo>
                    <a:pt x="5944" y="2043"/>
                  </a:lnTo>
                  <a:lnTo>
                    <a:pt x="5949" y="2043"/>
                  </a:lnTo>
                  <a:lnTo>
                    <a:pt x="5955" y="2043"/>
                  </a:lnTo>
                  <a:lnTo>
                    <a:pt x="5961" y="2044"/>
                  </a:lnTo>
                  <a:lnTo>
                    <a:pt x="5967" y="2044"/>
                  </a:lnTo>
                  <a:lnTo>
                    <a:pt x="5972" y="2044"/>
                  </a:lnTo>
                  <a:lnTo>
                    <a:pt x="5978" y="2044"/>
                  </a:lnTo>
                  <a:lnTo>
                    <a:pt x="5983" y="2045"/>
                  </a:lnTo>
                  <a:lnTo>
                    <a:pt x="5990" y="2045"/>
                  </a:lnTo>
                  <a:lnTo>
                    <a:pt x="5996" y="2045"/>
                  </a:lnTo>
                  <a:lnTo>
                    <a:pt x="6001" y="2045"/>
                  </a:lnTo>
                  <a:lnTo>
                    <a:pt x="6007" y="2046"/>
                  </a:lnTo>
                  <a:lnTo>
                    <a:pt x="6012" y="2046"/>
                  </a:lnTo>
                  <a:lnTo>
                    <a:pt x="6019" y="2046"/>
                  </a:lnTo>
                  <a:lnTo>
                    <a:pt x="6024" y="2046"/>
                  </a:lnTo>
                  <a:lnTo>
                    <a:pt x="6030" y="2047"/>
                  </a:lnTo>
                  <a:lnTo>
                    <a:pt x="6035" y="2047"/>
                  </a:lnTo>
                  <a:lnTo>
                    <a:pt x="6041" y="2047"/>
                  </a:lnTo>
                  <a:lnTo>
                    <a:pt x="6047" y="2047"/>
                  </a:lnTo>
                  <a:lnTo>
                    <a:pt x="6053" y="2049"/>
                  </a:lnTo>
                  <a:lnTo>
                    <a:pt x="6058" y="2049"/>
                  </a:lnTo>
                  <a:lnTo>
                    <a:pt x="6064" y="2049"/>
                  </a:lnTo>
                  <a:lnTo>
                    <a:pt x="6069" y="2049"/>
                  </a:lnTo>
                  <a:lnTo>
                    <a:pt x="6076" y="2050"/>
                  </a:lnTo>
                  <a:lnTo>
                    <a:pt x="6081" y="2050"/>
                  </a:lnTo>
                  <a:lnTo>
                    <a:pt x="6087" y="2050"/>
                  </a:lnTo>
                  <a:lnTo>
                    <a:pt x="6093" y="2050"/>
                  </a:lnTo>
                  <a:lnTo>
                    <a:pt x="6098" y="2051"/>
                  </a:lnTo>
                  <a:lnTo>
                    <a:pt x="6105" y="2051"/>
                  </a:lnTo>
                  <a:lnTo>
                    <a:pt x="6110" y="2051"/>
                  </a:lnTo>
                  <a:lnTo>
                    <a:pt x="6116" y="2051"/>
                  </a:lnTo>
                  <a:lnTo>
                    <a:pt x="6121" y="2052"/>
                  </a:lnTo>
                  <a:lnTo>
                    <a:pt x="6127" y="2052"/>
                  </a:lnTo>
                  <a:lnTo>
                    <a:pt x="6133" y="2052"/>
                  </a:lnTo>
                  <a:lnTo>
                    <a:pt x="6139" y="2052"/>
                  </a:lnTo>
                  <a:lnTo>
                    <a:pt x="6144" y="2053"/>
                  </a:lnTo>
                  <a:lnTo>
                    <a:pt x="6150" y="2053"/>
                  </a:lnTo>
                  <a:lnTo>
                    <a:pt x="6155" y="2053"/>
                  </a:lnTo>
                  <a:lnTo>
                    <a:pt x="6162" y="2053"/>
                  </a:lnTo>
                  <a:lnTo>
                    <a:pt x="6167" y="2054"/>
                  </a:lnTo>
                  <a:lnTo>
                    <a:pt x="6173" y="2054"/>
                  </a:lnTo>
                  <a:lnTo>
                    <a:pt x="6179" y="2054"/>
                  </a:lnTo>
                  <a:lnTo>
                    <a:pt x="6184" y="2054"/>
                  </a:lnTo>
                  <a:lnTo>
                    <a:pt x="6191" y="2054"/>
                  </a:lnTo>
                  <a:lnTo>
                    <a:pt x="6196" y="2055"/>
                  </a:lnTo>
                  <a:lnTo>
                    <a:pt x="6202" y="2055"/>
                  </a:lnTo>
                  <a:lnTo>
                    <a:pt x="6207" y="2055"/>
                  </a:lnTo>
                  <a:lnTo>
                    <a:pt x="6213" y="2055"/>
                  </a:lnTo>
                  <a:lnTo>
                    <a:pt x="6219" y="2056"/>
                  </a:lnTo>
                  <a:lnTo>
                    <a:pt x="6225" y="2056"/>
                  </a:lnTo>
                  <a:lnTo>
                    <a:pt x="6230" y="2056"/>
                  </a:lnTo>
                  <a:lnTo>
                    <a:pt x="6236" y="2056"/>
                  </a:lnTo>
                  <a:lnTo>
                    <a:pt x="6241" y="2056"/>
                  </a:lnTo>
                  <a:lnTo>
                    <a:pt x="6248" y="2057"/>
                  </a:lnTo>
                  <a:lnTo>
                    <a:pt x="6253" y="2057"/>
                  </a:lnTo>
                  <a:lnTo>
                    <a:pt x="6259" y="2057"/>
                  </a:lnTo>
                  <a:lnTo>
                    <a:pt x="6264" y="2057"/>
                  </a:lnTo>
                  <a:lnTo>
                    <a:pt x="6270" y="2058"/>
                  </a:lnTo>
                  <a:lnTo>
                    <a:pt x="6277" y="2058"/>
                  </a:lnTo>
                  <a:lnTo>
                    <a:pt x="6282" y="2058"/>
                  </a:lnTo>
                  <a:lnTo>
                    <a:pt x="6288" y="2058"/>
                  </a:lnTo>
                  <a:lnTo>
                    <a:pt x="6293" y="2058"/>
                  </a:lnTo>
                  <a:lnTo>
                    <a:pt x="6299" y="2059"/>
                  </a:lnTo>
                  <a:lnTo>
                    <a:pt x="6305" y="2059"/>
                  </a:lnTo>
                  <a:lnTo>
                    <a:pt x="6311" y="2059"/>
                  </a:lnTo>
                  <a:lnTo>
                    <a:pt x="6316" y="2059"/>
                  </a:lnTo>
                  <a:lnTo>
                    <a:pt x="6322" y="2059"/>
                  </a:lnTo>
                  <a:lnTo>
                    <a:pt x="6327" y="2060"/>
                  </a:lnTo>
                  <a:lnTo>
                    <a:pt x="6334" y="2060"/>
                  </a:lnTo>
                  <a:lnTo>
                    <a:pt x="6339" y="2060"/>
                  </a:lnTo>
                  <a:lnTo>
                    <a:pt x="6345" y="2060"/>
                  </a:lnTo>
                  <a:lnTo>
                    <a:pt x="6350" y="2060"/>
                  </a:lnTo>
                  <a:lnTo>
                    <a:pt x="6356" y="2061"/>
                  </a:lnTo>
                  <a:lnTo>
                    <a:pt x="6363" y="2061"/>
                  </a:lnTo>
                  <a:lnTo>
                    <a:pt x="6368" y="2061"/>
                  </a:lnTo>
                  <a:lnTo>
                    <a:pt x="6374" y="2061"/>
                  </a:lnTo>
                  <a:lnTo>
                    <a:pt x="6379" y="2061"/>
                  </a:lnTo>
                  <a:lnTo>
                    <a:pt x="6386" y="2062"/>
                  </a:lnTo>
                  <a:lnTo>
                    <a:pt x="6391" y="2062"/>
                  </a:lnTo>
                  <a:lnTo>
                    <a:pt x="6397" y="2062"/>
                  </a:lnTo>
                  <a:lnTo>
                    <a:pt x="6402" y="2062"/>
                  </a:lnTo>
                  <a:lnTo>
                    <a:pt x="6408" y="2062"/>
                  </a:lnTo>
                  <a:lnTo>
                    <a:pt x="6413" y="2063"/>
                  </a:lnTo>
                  <a:lnTo>
                    <a:pt x="6420" y="2063"/>
                  </a:lnTo>
                  <a:lnTo>
                    <a:pt x="6425" y="2063"/>
                  </a:lnTo>
                  <a:lnTo>
                    <a:pt x="6431" y="2063"/>
                  </a:lnTo>
                  <a:lnTo>
                    <a:pt x="6436" y="2063"/>
                  </a:lnTo>
                  <a:lnTo>
                    <a:pt x="6443" y="2063"/>
                  </a:lnTo>
                  <a:lnTo>
                    <a:pt x="6448" y="2064"/>
                  </a:lnTo>
                  <a:lnTo>
                    <a:pt x="6454" y="2064"/>
                  </a:lnTo>
                  <a:lnTo>
                    <a:pt x="6460" y="2064"/>
                  </a:lnTo>
                  <a:lnTo>
                    <a:pt x="6465" y="2064"/>
                  </a:lnTo>
                  <a:lnTo>
                    <a:pt x="6472" y="2064"/>
                  </a:lnTo>
                  <a:lnTo>
                    <a:pt x="6477" y="2065"/>
                  </a:lnTo>
                  <a:lnTo>
                    <a:pt x="6483" y="2065"/>
                  </a:lnTo>
                  <a:lnTo>
                    <a:pt x="6488" y="2065"/>
                  </a:lnTo>
                  <a:lnTo>
                    <a:pt x="6494" y="2065"/>
                  </a:lnTo>
                  <a:lnTo>
                    <a:pt x="6500" y="2065"/>
                  </a:lnTo>
                  <a:lnTo>
                    <a:pt x="6506" y="2065"/>
                  </a:lnTo>
                  <a:lnTo>
                    <a:pt x="6511" y="2066"/>
                  </a:lnTo>
                  <a:lnTo>
                    <a:pt x="6517" y="2066"/>
                  </a:lnTo>
                  <a:lnTo>
                    <a:pt x="6522" y="2066"/>
                  </a:lnTo>
                  <a:lnTo>
                    <a:pt x="6529" y="2066"/>
                  </a:lnTo>
                  <a:lnTo>
                    <a:pt x="6534" y="2066"/>
                  </a:lnTo>
                  <a:lnTo>
                    <a:pt x="6540" y="2066"/>
                  </a:lnTo>
                  <a:lnTo>
                    <a:pt x="6546" y="2067"/>
                  </a:lnTo>
                  <a:lnTo>
                    <a:pt x="6551" y="2067"/>
                  </a:lnTo>
                  <a:lnTo>
                    <a:pt x="6558" y="2067"/>
                  </a:lnTo>
                  <a:lnTo>
                    <a:pt x="6563" y="2067"/>
                  </a:lnTo>
                  <a:lnTo>
                    <a:pt x="6569" y="2067"/>
                  </a:lnTo>
                  <a:lnTo>
                    <a:pt x="6574" y="2068"/>
                  </a:lnTo>
                  <a:lnTo>
                    <a:pt x="6580" y="2068"/>
                  </a:lnTo>
                  <a:lnTo>
                    <a:pt x="6586" y="2068"/>
                  </a:lnTo>
                  <a:lnTo>
                    <a:pt x="6592" y="2068"/>
                  </a:lnTo>
                  <a:lnTo>
                    <a:pt x="6597" y="2068"/>
                  </a:lnTo>
                  <a:lnTo>
                    <a:pt x="6603" y="2068"/>
                  </a:lnTo>
                  <a:lnTo>
                    <a:pt x="6608" y="2069"/>
                  </a:lnTo>
                  <a:lnTo>
                    <a:pt x="6615" y="2069"/>
                  </a:lnTo>
                  <a:lnTo>
                    <a:pt x="6620" y="2069"/>
                  </a:lnTo>
                  <a:lnTo>
                    <a:pt x="6626" y="2069"/>
                  </a:lnTo>
                  <a:lnTo>
                    <a:pt x="6631" y="2069"/>
                  </a:lnTo>
                  <a:lnTo>
                    <a:pt x="6637" y="2069"/>
                  </a:lnTo>
                  <a:lnTo>
                    <a:pt x="6644" y="2069"/>
                  </a:lnTo>
                  <a:lnTo>
                    <a:pt x="6649" y="2070"/>
                  </a:lnTo>
                  <a:lnTo>
                    <a:pt x="6655" y="2070"/>
                  </a:lnTo>
                  <a:lnTo>
                    <a:pt x="6660" y="2070"/>
                  </a:lnTo>
                  <a:lnTo>
                    <a:pt x="6666" y="2070"/>
                  </a:lnTo>
                  <a:lnTo>
                    <a:pt x="6672" y="2070"/>
                  </a:lnTo>
                  <a:lnTo>
                    <a:pt x="6678" y="2070"/>
                  </a:lnTo>
                  <a:lnTo>
                    <a:pt x="6683" y="2071"/>
                  </a:lnTo>
                  <a:lnTo>
                    <a:pt x="6689" y="2071"/>
                  </a:lnTo>
                  <a:lnTo>
                    <a:pt x="6694" y="2071"/>
                  </a:lnTo>
                  <a:lnTo>
                    <a:pt x="6701" y="2071"/>
                  </a:lnTo>
                  <a:lnTo>
                    <a:pt x="6706" y="2071"/>
                  </a:lnTo>
                  <a:lnTo>
                    <a:pt x="6712" y="2071"/>
                  </a:lnTo>
                  <a:lnTo>
                    <a:pt x="6717" y="2071"/>
                  </a:lnTo>
                  <a:lnTo>
                    <a:pt x="6723" y="2072"/>
                  </a:lnTo>
                  <a:lnTo>
                    <a:pt x="6730" y="2072"/>
                  </a:lnTo>
                  <a:lnTo>
                    <a:pt x="6735" y="2072"/>
                  </a:lnTo>
                  <a:lnTo>
                    <a:pt x="6741" y="2072"/>
                  </a:lnTo>
                  <a:lnTo>
                    <a:pt x="6746" y="2072"/>
                  </a:lnTo>
                  <a:lnTo>
                    <a:pt x="6752" y="2072"/>
                  </a:lnTo>
                  <a:lnTo>
                    <a:pt x="6758" y="2072"/>
                  </a:lnTo>
                  <a:lnTo>
                    <a:pt x="6764" y="2073"/>
                  </a:lnTo>
                  <a:lnTo>
                    <a:pt x="6769" y="2073"/>
                  </a:lnTo>
                  <a:lnTo>
                    <a:pt x="6775" y="2073"/>
                  </a:lnTo>
                  <a:lnTo>
                    <a:pt x="6780" y="2073"/>
                  </a:lnTo>
                  <a:lnTo>
                    <a:pt x="6787" y="2073"/>
                  </a:lnTo>
                  <a:lnTo>
                    <a:pt x="6792" y="2073"/>
                  </a:lnTo>
                  <a:lnTo>
                    <a:pt x="6798" y="2073"/>
                  </a:lnTo>
                  <a:lnTo>
                    <a:pt x="6803" y="2074"/>
                  </a:lnTo>
                  <a:lnTo>
                    <a:pt x="6809" y="2074"/>
                  </a:lnTo>
                  <a:lnTo>
                    <a:pt x="6815" y="2074"/>
                  </a:lnTo>
                  <a:lnTo>
                    <a:pt x="6821" y="2074"/>
                  </a:lnTo>
                  <a:lnTo>
                    <a:pt x="6827" y="2074"/>
                  </a:lnTo>
                  <a:lnTo>
                    <a:pt x="6832" y="2074"/>
                  </a:lnTo>
                  <a:lnTo>
                    <a:pt x="6838" y="2074"/>
                  </a:lnTo>
                  <a:lnTo>
                    <a:pt x="6844" y="2075"/>
                  </a:lnTo>
                  <a:lnTo>
                    <a:pt x="6850" y="2075"/>
                  </a:lnTo>
                  <a:lnTo>
                    <a:pt x="6855" y="2075"/>
                  </a:lnTo>
                  <a:lnTo>
                    <a:pt x="6861" y="2075"/>
                  </a:lnTo>
                  <a:lnTo>
                    <a:pt x="6866" y="2075"/>
                  </a:lnTo>
                  <a:lnTo>
                    <a:pt x="6873" y="2075"/>
                  </a:lnTo>
                  <a:lnTo>
                    <a:pt x="6878" y="2075"/>
                  </a:lnTo>
                  <a:lnTo>
                    <a:pt x="6884" y="2077"/>
                  </a:lnTo>
                  <a:lnTo>
                    <a:pt x="6889" y="2077"/>
                  </a:lnTo>
                  <a:lnTo>
                    <a:pt x="6895" y="2077"/>
                  </a:lnTo>
                  <a:lnTo>
                    <a:pt x="6901" y="2077"/>
                  </a:lnTo>
                  <a:lnTo>
                    <a:pt x="6907" y="2077"/>
                  </a:lnTo>
                  <a:lnTo>
                    <a:pt x="6913" y="2077"/>
                  </a:lnTo>
                  <a:lnTo>
                    <a:pt x="6918" y="2077"/>
                  </a:lnTo>
                  <a:lnTo>
                    <a:pt x="6924" y="2077"/>
                  </a:lnTo>
                  <a:lnTo>
                    <a:pt x="6930" y="2078"/>
                  </a:lnTo>
                  <a:lnTo>
                    <a:pt x="6936" y="2078"/>
                  </a:lnTo>
                  <a:lnTo>
                    <a:pt x="6941" y="2078"/>
                  </a:lnTo>
                  <a:lnTo>
                    <a:pt x="6947" y="2078"/>
                  </a:lnTo>
                  <a:lnTo>
                    <a:pt x="6952" y="2078"/>
                  </a:lnTo>
                  <a:lnTo>
                    <a:pt x="6959" y="2078"/>
                  </a:lnTo>
                  <a:lnTo>
                    <a:pt x="6964" y="2078"/>
                  </a:lnTo>
                  <a:lnTo>
                    <a:pt x="6970" y="2078"/>
                  </a:lnTo>
                  <a:lnTo>
                    <a:pt x="6975" y="2079"/>
                  </a:lnTo>
                  <a:lnTo>
                    <a:pt x="6981" y="2079"/>
                  </a:lnTo>
                  <a:lnTo>
                    <a:pt x="6987" y="2079"/>
                  </a:lnTo>
                  <a:lnTo>
                    <a:pt x="6993" y="2079"/>
                  </a:lnTo>
                  <a:lnTo>
                    <a:pt x="6998" y="2079"/>
                  </a:lnTo>
                  <a:lnTo>
                    <a:pt x="7004" y="2079"/>
                  </a:lnTo>
                  <a:lnTo>
                    <a:pt x="7010" y="2079"/>
                  </a:lnTo>
                  <a:lnTo>
                    <a:pt x="7016" y="2079"/>
                  </a:lnTo>
                  <a:lnTo>
                    <a:pt x="7022" y="2080"/>
                  </a:lnTo>
                  <a:lnTo>
                    <a:pt x="7027" y="2080"/>
                  </a:lnTo>
                  <a:lnTo>
                    <a:pt x="7033" y="2080"/>
                  </a:lnTo>
                  <a:lnTo>
                    <a:pt x="7038" y="2080"/>
                  </a:lnTo>
                  <a:lnTo>
                    <a:pt x="7045" y="2080"/>
                  </a:lnTo>
                  <a:lnTo>
                    <a:pt x="7050" y="2080"/>
                  </a:lnTo>
                  <a:lnTo>
                    <a:pt x="7056" y="2080"/>
                  </a:lnTo>
                  <a:lnTo>
                    <a:pt x="7061" y="2080"/>
                  </a:lnTo>
                  <a:lnTo>
                    <a:pt x="7067" y="2080"/>
                  </a:lnTo>
                  <a:lnTo>
                    <a:pt x="7073" y="2081"/>
                  </a:lnTo>
                  <a:lnTo>
                    <a:pt x="7079" y="2081"/>
                  </a:lnTo>
                  <a:lnTo>
                    <a:pt x="7084" y="2081"/>
                  </a:lnTo>
                  <a:lnTo>
                    <a:pt x="7090" y="2081"/>
                  </a:lnTo>
                  <a:lnTo>
                    <a:pt x="7096" y="2081"/>
                  </a:lnTo>
                  <a:lnTo>
                    <a:pt x="7102" y="2081"/>
                  </a:lnTo>
                  <a:lnTo>
                    <a:pt x="7108" y="2081"/>
                  </a:lnTo>
                  <a:lnTo>
                    <a:pt x="7113" y="2081"/>
                  </a:lnTo>
                  <a:lnTo>
                    <a:pt x="7119" y="2081"/>
                  </a:lnTo>
                  <a:lnTo>
                    <a:pt x="7124" y="2082"/>
                  </a:lnTo>
                  <a:lnTo>
                    <a:pt x="7131" y="2082"/>
                  </a:lnTo>
                  <a:lnTo>
                    <a:pt x="7136" y="2082"/>
                  </a:lnTo>
                  <a:lnTo>
                    <a:pt x="7142" y="2082"/>
                  </a:lnTo>
                  <a:lnTo>
                    <a:pt x="7147" y="2082"/>
                  </a:lnTo>
                  <a:lnTo>
                    <a:pt x="7153" y="2082"/>
                  </a:lnTo>
                  <a:lnTo>
                    <a:pt x="7159" y="2082"/>
                  </a:lnTo>
                  <a:lnTo>
                    <a:pt x="7165" y="2082"/>
                  </a:lnTo>
                  <a:lnTo>
                    <a:pt x="7170" y="2082"/>
                  </a:lnTo>
                  <a:lnTo>
                    <a:pt x="7176" y="2083"/>
                  </a:lnTo>
                  <a:lnTo>
                    <a:pt x="7181" y="2083"/>
                  </a:lnTo>
                  <a:lnTo>
                    <a:pt x="7188" y="2083"/>
                  </a:lnTo>
                  <a:lnTo>
                    <a:pt x="7194" y="2083"/>
                  </a:lnTo>
                  <a:lnTo>
                    <a:pt x="7199" y="2083"/>
                  </a:lnTo>
                  <a:lnTo>
                    <a:pt x="7205" y="2083"/>
                  </a:lnTo>
                  <a:lnTo>
                    <a:pt x="7210" y="2083"/>
                  </a:lnTo>
                  <a:lnTo>
                    <a:pt x="7217" y="2083"/>
                  </a:lnTo>
                  <a:lnTo>
                    <a:pt x="7222" y="2083"/>
                  </a:lnTo>
                  <a:lnTo>
                    <a:pt x="7228" y="2083"/>
                  </a:lnTo>
                  <a:lnTo>
                    <a:pt x="7233" y="2084"/>
                  </a:lnTo>
                  <a:lnTo>
                    <a:pt x="7239" y="2084"/>
                  </a:lnTo>
                  <a:lnTo>
                    <a:pt x="7245" y="2084"/>
                  </a:lnTo>
                  <a:lnTo>
                    <a:pt x="7251" y="2084"/>
                  </a:lnTo>
                  <a:lnTo>
                    <a:pt x="7256" y="2084"/>
                  </a:lnTo>
                  <a:lnTo>
                    <a:pt x="7262" y="2084"/>
                  </a:lnTo>
                  <a:lnTo>
                    <a:pt x="7267" y="2084"/>
                  </a:lnTo>
                  <a:lnTo>
                    <a:pt x="7274" y="2084"/>
                  </a:lnTo>
                  <a:lnTo>
                    <a:pt x="7280" y="2084"/>
                  </a:lnTo>
                  <a:lnTo>
                    <a:pt x="7285" y="2084"/>
                  </a:lnTo>
                  <a:lnTo>
                    <a:pt x="7291" y="2085"/>
                  </a:lnTo>
                  <a:lnTo>
                    <a:pt x="7296" y="2085"/>
                  </a:lnTo>
                  <a:lnTo>
                    <a:pt x="7303" y="2085"/>
                  </a:lnTo>
                  <a:lnTo>
                    <a:pt x="7308" y="2085"/>
                  </a:lnTo>
                  <a:lnTo>
                    <a:pt x="7314" y="2085"/>
                  </a:lnTo>
                  <a:lnTo>
                    <a:pt x="7319" y="2085"/>
                  </a:lnTo>
                  <a:lnTo>
                    <a:pt x="7325" y="2085"/>
                  </a:lnTo>
                  <a:lnTo>
                    <a:pt x="7331" y="2085"/>
                  </a:lnTo>
                  <a:lnTo>
                    <a:pt x="7337" y="2085"/>
                  </a:lnTo>
                  <a:lnTo>
                    <a:pt x="7342" y="2085"/>
                  </a:lnTo>
                  <a:lnTo>
                    <a:pt x="7348" y="2085"/>
                  </a:lnTo>
                  <a:lnTo>
                    <a:pt x="7353" y="2086"/>
                  </a:lnTo>
                  <a:lnTo>
                    <a:pt x="7360" y="2086"/>
                  </a:lnTo>
                  <a:lnTo>
                    <a:pt x="7365" y="2086"/>
                  </a:lnTo>
                  <a:lnTo>
                    <a:pt x="7371" y="2086"/>
                  </a:lnTo>
                  <a:lnTo>
                    <a:pt x="7377" y="2086"/>
                  </a:lnTo>
                  <a:lnTo>
                    <a:pt x="7382" y="2086"/>
                  </a:lnTo>
                  <a:lnTo>
                    <a:pt x="7389" y="2086"/>
                  </a:lnTo>
                  <a:lnTo>
                    <a:pt x="7394" y="2086"/>
                  </a:lnTo>
                  <a:lnTo>
                    <a:pt x="7400" y="2086"/>
                  </a:lnTo>
                  <a:lnTo>
                    <a:pt x="7405" y="2086"/>
                  </a:lnTo>
                  <a:lnTo>
                    <a:pt x="7411" y="2086"/>
                  </a:lnTo>
                  <a:lnTo>
                    <a:pt x="7417" y="2086"/>
                  </a:lnTo>
                  <a:lnTo>
                    <a:pt x="7423" y="2087"/>
                  </a:lnTo>
                  <a:lnTo>
                    <a:pt x="7428" y="2087"/>
                  </a:lnTo>
                  <a:lnTo>
                    <a:pt x="7434" y="2087"/>
                  </a:lnTo>
                  <a:lnTo>
                    <a:pt x="7439" y="2087"/>
                  </a:lnTo>
                  <a:lnTo>
                    <a:pt x="7446" y="2087"/>
                  </a:lnTo>
                  <a:lnTo>
                    <a:pt x="7451" y="2087"/>
                  </a:lnTo>
                  <a:lnTo>
                    <a:pt x="7457" y="2087"/>
                  </a:lnTo>
                  <a:lnTo>
                    <a:pt x="7463" y="2087"/>
                  </a:lnTo>
                  <a:lnTo>
                    <a:pt x="7468" y="2087"/>
                  </a:lnTo>
                  <a:lnTo>
                    <a:pt x="7475" y="2087"/>
                  </a:lnTo>
                  <a:lnTo>
                    <a:pt x="7480" y="2087"/>
                  </a:lnTo>
                  <a:lnTo>
                    <a:pt x="7486" y="2088"/>
                  </a:lnTo>
                  <a:lnTo>
                    <a:pt x="7491" y="2088"/>
                  </a:lnTo>
                  <a:lnTo>
                    <a:pt x="7497" y="2088"/>
                  </a:lnTo>
                  <a:lnTo>
                    <a:pt x="7503" y="2088"/>
                  </a:lnTo>
                  <a:lnTo>
                    <a:pt x="7509" y="2088"/>
                  </a:lnTo>
                  <a:lnTo>
                    <a:pt x="7514" y="2088"/>
                  </a:lnTo>
                  <a:lnTo>
                    <a:pt x="7520" y="2088"/>
                  </a:lnTo>
                  <a:lnTo>
                    <a:pt x="7525" y="2088"/>
                  </a:lnTo>
                  <a:lnTo>
                    <a:pt x="7532" y="2088"/>
                  </a:lnTo>
                  <a:lnTo>
                    <a:pt x="7537" y="2088"/>
                  </a:lnTo>
                  <a:lnTo>
                    <a:pt x="7543" y="2088"/>
                  </a:lnTo>
                  <a:lnTo>
                    <a:pt x="7548" y="2088"/>
                  </a:lnTo>
                  <a:lnTo>
                    <a:pt x="7554" y="2088"/>
                  </a:lnTo>
                  <a:lnTo>
                    <a:pt x="7561" y="2089"/>
                  </a:lnTo>
                  <a:lnTo>
                    <a:pt x="7566" y="2089"/>
                  </a:lnTo>
                  <a:lnTo>
                    <a:pt x="7572" y="2089"/>
                  </a:lnTo>
                  <a:lnTo>
                    <a:pt x="7577" y="2089"/>
                  </a:lnTo>
                  <a:lnTo>
                    <a:pt x="7583" y="2089"/>
                  </a:lnTo>
                  <a:lnTo>
                    <a:pt x="7589" y="2089"/>
                  </a:lnTo>
                  <a:lnTo>
                    <a:pt x="7595" y="2089"/>
                  </a:lnTo>
                  <a:lnTo>
                    <a:pt x="7600" y="2089"/>
                  </a:lnTo>
                  <a:lnTo>
                    <a:pt x="7606" y="2089"/>
                  </a:lnTo>
                  <a:lnTo>
                    <a:pt x="7611" y="2089"/>
                  </a:lnTo>
                  <a:lnTo>
                    <a:pt x="7618" y="2089"/>
                  </a:lnTo>
                  <a:lnTo>
                    <a:pt x="7623" y="2089"/>
                  </a:lnTo>
                  <a:lnTo>
                    <a:pt x="7629" y="2089"/>
                  </a:lnTo>
                  <a:lnTo>
                    <a:pt x="7634" y="2090"/>
                  </a:lnTo>
                  <a:lnTo>
                    <a:pt x="7640" y="2090"/>
                  </a:lnTo>
                  <a:lnTo>
                    <a:pt x="7647" y="2090"/>
                  </a:lnTo>
                  <a:lnTo>
                    <a:pt x="7652" y="2090"/>
                  </a:lnTo>
                  <a:lnTo>
                    <a:pt x="7658" y="2090"/>
                  </a:lnTo>
                  <a:lnTo>
                    <a:pt x="7663" y="2090"/>
                  </a:lnTo>
                  <a:lnTo>
                    <a:pt x="7669" y="2090"/>
                  </a:lnTo>
                  <a:lnTo>
                    <a:pt x="7675" y="2090"/>
                  </a:lnTo>
                  <a:lnTo>
                    <a:pt x="7681" y="2090"/>
                  </a:lnTo>
                  <a:lnTo>
                    <a:pt x="7686" y="2090"/>
                  </a:lnTo>
                  <a:lnTo>
                    <a:pt x="7692" y="2090"/>
                  </a:lnTo>
                  <a:lnTo>
                    <a:pt x="7697" y="2090"/>
                  </a:lnTo>
                  <a:lnTo>
                    <a:pt x="7704" y="2090"/>
                  </a:lnTo>
                  <a:lnTo>
                    <a:pt x="7709" y="2090"/>
                  </a:lnTo>
                  <a:lnTo>
                    <a:pt x="7715" y="2090"/>
                  </a:lnTo>
                  <a:lnTo>
                    <a:pt x="7720" y="2091"/>
                  </a:lnTo>
                  <a:lnTo>
                    <a:pt x="7726" y="2091"/>
                  </a:lnTo>
                  <a:lnTo>
                    <a:pt x="7732" y="2091"/>
                  </a:lnTo>
                  <a:lnTo>
                    <a:pt x="7738" y="2091"/>
                  </a:lnTo>
                  <a:lnTo>
                    <a:pt x="7744" y="2091"/>
                  </a:lnTo>
                  <a:lnTo>
                    <a:pt x="7749" y="2091"/>
                  </a:lnTo>
                  <a:lnTo>
                    <a:pt x="7755" y="2091"/>
                  </a:lnTo>
                  <a:lnTo>
                    <a:pt x="7761" y="2091"/>
                  </a:lnTo>
                  <a:lnTo>
                    <a:pt x="7767" y="2091"/>
                  </a:lnTo>
                  <a:lnTo>
                    <a:pt x="7772" y="2091"/>
                  </a:lnTo>
                  <a:lnTo>
                    <a:pt x="7778" y="2091"/>
                  </a:lnTo>
                  <a:lnTo>
                    <a:pt x="7783" y="2091"/>
                  </a:lnTo>
                  <a:lnTo>
                    <a:pt x="7790" y="2091"/>
                  </a:lnTo>
                  <a:lnTo>
                    <a:pt x="7795" y="2091"/>
                  </a:lnTo>
                  <a:lnTo>
                    <a:pt x="7801" y="2091"/>
                  </a:lnTo>
                  <a:lnTo>
                    <a:pt x="7806" y="2092"/>
                  </a:lnTo>
                  <a:lnTo>
                    <a:pt x="7812" y="2092"/>
                  </a:lnTo>
                  <a:lnTo>
                    <a:pt x="7818" y="2092"/>
                  </a:lnTo>
                  <a:lnTo>
                    <a:pt x="7824" y="2092"/>
                  </a:lnTo>
                  <a:lnTo>
                    <a:pt x="7830" y="2092"/>
                  </a:lnTo>
                  <a:lnTo>
                    <a:pt x="7835" y="2092"/>
                  </a:lnTo>
                  <a:lnTo>
                    <a:pt x="7841" y="2092"/>
                  </a:lnTo>
                  <a:lnTo>
                    <a:pt x="7847" y="2092"/>
                  </a:lnTo>
                  <a:lnTo>
                    <a:pt x="7853" y="2092"/>
                  </a:lnTo>
                  <a:lnTo>
                    <a:pt x="7858" y="2092"/>
                  </a:lnTo>
                  <a:lnTo>
                    <a:pt x="7864" y="2092"/>
                  </a:lnTo>
                  <a:lnTo>
                    <a:pt x="7869" y="2092"/>
                  </a:lnTo>
                  <a:lnTo>
                    <a:pt x="7876" y="2092"/>
                  </a:lnTo>
                  <a:lnTo>
                    <a:pt x="7881" y="2092"/>
                  </a:lnTo>
                  <a:lnTo>
                    <a:pt x="7887" y="2092"/>
                  </a:lnTo>
                  <a:lnTo>
                    <a:pt x="7892" y="2092"/>
                  </a:lnTo>
                  <a:lnTo>
                    <a:pt x="7898" y="2093"/>
                  </a:lnTo>
                  <a:lnTo>
                    <a:pt x="7904" y="2093"/>
                  </a:lnTo>
                  <a:lnTo>
                    <a:pt x="7910" y="2093"/>
                  </a:lnTo>
                  <a:lnTo>
                    <a:pt x="7915" y="2093"/>
                  </a:lnTo>
                  <a:lnTo>
                    <a:pt x="7921" y="2093"/>
                  </a:lnTo>
                  <a:lnTo>
                    <a:pt x="7928" y="2093"/>
                  </a:lnTo>
                  <a:lnTo>
                    <a:pt x="7933" y="2093"/>
                  </a:lnTo>
                  <a:lnTo>
                    <a:pt x="7939" y="2093"/>
                  </a:lnTo>
                  <a:lnTo>
                    <a:pt x="7944" y="2093"/>
                  </a:lnTo>
                  <a:lnTo>
                    <a:pt x="7950" y="2093"/>
                  </a:lnTo>
                  <a:lnTo>
                    <a:pt x="7955" y="2093"/>
                  </a:lnTo>
                  <a:lnTo>
                    <a:pt x="7962" y="2093"/>
                  </a:lnTo>
                  <a:lnTo>
                    <a:pt x="7967" y="2093"/>
                  </a:lnTo>
                  <a:lnTo>
                    <a:pt x="7973" y="2093"/>
                  </a:lnTo>
                  <a:lnTo>
                    <a:pt x="7978" y="2093"/>
                  </a:lnTo>
                  <a:lnTo>
                    <a:pt x="7984" y="2093"/>
                  </a:lnTo>
                  <a:lnTo>
                    <a:pt x="7990" y="2093"/>
                  </a:lnTo>
                  <a:lnTo>
                    <a:pt x="7996" y="2093"/>
                  </a:lnTo>
                  <a:lnTo>
                    <a:pt x="8001" y="2094"/>
                  </a:lnTo>
                  <a:lnTo>
                    <a:pt x="8007" y="2094"/>
                  </a:lnTo>
                  <a:lnTo>
                    <a:pt x="8012" y="2094"/>
                  </a:lnTo>
                  <a:lnTo>
                    <a:pt x="8019" y="2094"/>
                  </a:lnTo>
                  <a:lnTo>
                    <a:pt x="8025" y="2094"/>
                  </a:lnTo>
                  <a:lnTo>
                    <a:pt x="8030" y="2094"/>
                  </a:lnTo>
                  <a:lnTo>
                    <a:pt x="8036" y="2094"/>
                  </a:lnTo>
                  <a:lnTo>
                    <a:pt x="8041" y="2094"/>
                  </a:lnTo>
                  <a:lnTo>
                    <a:pt x="8048" y="2094"/>
                  </a:lnTo>
                  <a:lnTo>
                    <a:pt x="8053" y="2094"/>
                  </a:lnTo>
                  <a:lnTo>
                    <a:pt x="8059" y="2094"/>
                  </a:lnTo>
                  <a:lnTo>
                    <a:pt x="8064" y="2094"/>
                  </a:lnTo>
                  <a:lnTo>
                    <a:pt x="8071" y="2094"/>
                  </a:lnTo>
                  <a:lnTo>
                    <a:pt x="8076" y="2094"/>
                  </a:lnTo>
                  <a:lnTo>
                    <a:pt x="8082" y="2094"/>
                  </a:lnTo>
                  <a:lnTo>
                    <a:pt x="8087" y="2094"/>
                  </a:lnTo>
                  <a:lnTo>
                    <a:pt x="8093" y="2094"/>
                  </a:lnTo>
                  <a:lnTo>
                    <a:pt x="8098" y="2094"/>
                  </a:lnTo>
                  <a:lnTo>
                    <a:pt x="8105" y="2094"/>
                  </a:lnTo>
                  <a:lnTo>
                    <a:pt x="8111" y="2095"/>
                  </a:lnTo>
                  <a:lnTo>
                    <a:pt x="8116" y="2095"/>
                  </a:lnTo>
                  <a:lnTo>
                    <a:pt x="8122" y="2095"/>
                  </a:lnTo>
                  <a:lnTo>
                    <a:pt x="8128" y="2095"/>
                  </a:lnTo>
                  <a:lnTo>
                    <a:pt x="8134" y="2095"/>
                  </a:lnTo>
                  <a:lnTo>
                    <a:pt x="8139" y="2095"/>
                  </a:lnTo>
                  <a:lnTo>
                    <a:pt x="8145" y="2095"/>
                  </a:lnTo>
                  <a:lnTo>
                    <a:pt x="8150" y="2095"/>
                  </a:lnTo>
                  <a:lnTo>
                    <a:pt x="8157" y="2095"/>
                  </a:lnTo>
                  <a:lnTo>
                    <a:pt x="8162" y="2095"/>
                  </a:lnTo>
                  <a:lnTo>
                    <a:pt x="8168" y="2095"/>
                  </a:lnTo>
                  <a:lnTo>
                    <a:pt x="8173" y="2095"/>
                  </a:lnTo>
                  <a:lnTo>
                    <a:pt x="8179" y="2095"/>
                  </a:lnTo>
                  <a:lnTo>
                    <a:pt x="8185" y="2095"/>
                  </a:lnTo>
                  <a:lnTo>
                    <a:pt x="8191" y="2095"/>
                  </a:lnTo>
                  <a:lnTo>
                    <a:pt x="8196" y="2095"/>
                  </a:lnTo>
                  <a:lnTo>
                    <a:pt x="8202" y="2095"/>
                  </a:lnTo>
                  <a:lnTo>
                    <a:pt x="8208" y="2095"/>
                  </a:lnTo>
                  <a:lnTo>
                    <a:pt x="8214" y="2095"/>
                  </a:lnTo>
                  <a:lnTo>
                    <a:pt x="8220" y="2095"/>
                  </a:lnTo>
                  <a:lnTo>
                    <a:pt x="8225" y="2095"/>
                  </a:lnTo>
                  <a:lnTo>
                    <a:pt x="8231" y="2095"/>
                  </a:lnTo>
                  <a:lnTo>
                    <a:pt x="8236" y="2096"/>
                  </a:lnTo>
                  <a:lnTo>
                    <a:pt x="8243" y="2096"/>
                  </a:lnTo>
                  <a:lnTo>
                    <a:pt x="8248" y="2096"/>
                  </a:lnTo>
                  <a:lnTo>
                    <a:pt x="8254" y="2096"/>
                  </a:lnTo>
                  <a:lnTo>
                    <a:pt x="8259" y="2096"/>
                  </a:lnTo>
                  <a:lnTo>
                    <a:pt x="8265" y="2096"/>
                  </a:lnTo>
                  <a:lnTo>
                    <a:pt x="8271" y="2096"/>
                  </a:lnTo>
                  <a:lnTo>
                    <a:pt x="8277" y="2096"/>
                  </a:lnTo>
                  <a:lnTo>
                    <a:pt x="8282" y="2096"/>
                  </a:lnTo>
                  <a:lnTo>
                    <a:pt x="8288" y="2096"/>
                  </a:lnTo>
                  <a:lnTo>
                    <a:pt x="8294" y="2096"/>
                  </a:lnTo>
                  <a:lnTo>
                    <a:pt x="8300" y="2096"/>
                  </a:lnTo>
                  <a:lnTo>
                    <a:pt x="8306" y="2096"/>
                  </a:lnTo>
                  <a:lnTo>
                    <a:pt x="8311" y="2096"/>
                  </a:lnTo>
                  <a:lnTo>
                    <a:pt x="8317" y="2096"/>
                  </a:lnTo>
                  <a:lnTo>
                    <a:pt x="8322" y="2096"/>
                  </a:lnTo>
                  <a:lnTo>
                    <a:pt x="8329" y="2096"/>
                  </a:lnTo>
                  <a:lnTo>
                    <a:pt x="8334" y="2096"/>
                  </a:lnTo>
                  <a:lnTo>
                    <a:pt x="8340" y="2096"/>
                  </a:lnTo>
                  <a:lnTo>
                    <a:pt x="8345" y="2096"/>
                  </a:lnTo>
                  <a:lnTo>
                    <a:pt x="8351" y="2096"/>
                  </a:lnTo>
                  <a:lnTo>
                    <a:pt x="8357" y="2096"/>
                  </a:lnTo>
                  <a:lnTo>
                    <a:pt x="8363" y="2096"/>
                  </a:lnTo>
                  <a:lnTo>
                    <a:pt x="8368" y="2097"/>
                  </a:lnTo>
                  <a:lnTo>
                    <a:pt x="8374" y="2097"/>
                  </a:lnTo>
                  <a:lnTo>
                    <a:pt x="8379" y="2097"/>
                  </a:lnTo>
                  <a:lnTo>
                    <a:pt x="8386" y="2097"/>
                  </a:lnTo>
                  <a:lnTo>
                    <a:pt x="8392" y="2097"/>
                  </a:lnTo>
                  <a:lnTo>
                    <a:pt x="8397" y="2097"/>
                  </a:lnTo>
                  <a:lnTo>
                    <a:pt x="8403" y="2097"/>
                  </a:lnTo>
                  <a:lnTo>
                    <a:pt x="8408" y="2097"/>
                  </a:lnTo>
                  <a:lnTo>
                    <a:pt x="8415" y="2097"/>
                  </a:lnTo>
                  <a:lnTo>
                    <a:pt x="8420" y="2097"/>
                  </a:lnTo>
                  <a:lnTo>
                    <a:pt x="8426" y="2097"/>
                  </a:lnTo>
                  <a:lnTo>
                    <a:pt x="8431" y="2097"/>
                  </a:lnTo>
                  <a:lnTo>
                    <a:pt x="8437" y="2097"/>
                  </a:lnTo>
                  <a:lnTo>
                    <a:pt x="8443" y="2097"/>
                  </a:lnTo>
                  <a:lnTo>
                    <a:pt x="8449" y="2097"/>
                  </a:lnTo>
                  <a:lnTo>
                    <a:pt x="8454" y="2097"/>
                  </a:lnTo>
                  <a:lnTo>
                    <a:pt x="8460" y="2097"/>
                  </a:lnTo>
                  <a:lnTo>
                    <a:pt x="8465" y="2097"/>
                  </a:lnTo>
                  <a:lnTo>
                    <a:pt x="8472" y="2097"/>
                  </a:lnTo>
                  <a:lnTo>
                    <a:pt x="8478" y="2097"/>
                  </a:lnTo>
                  <a:lnTo>
                    <a:pt x="8483" y="2097"/>
                  </a:lnTo>
                  <a:lnTo>
                    <a:pt x="8489" y="2097"/>
                  </a:lnTo>
                  <a:lnTo>
                    <a:pt x="8494" y="2097"/>
                  </a:lnTo>
                  <a:lnTo>
                    <a:pt x="8501" y="2097"/>
                  </a:lnTo>
                  <a:lnTo>
                    <a:pt x="8506" y="2097"/>
                  </a:lnTo>
                  <a:lnTo>
                    <a:pt x="8512" y="2097"/>
                  </a:lnTo>
                  <a:lnTo>
                    <a:pt x="8517" y="2098"/>
                  </a:lnTo>
                  <a:lnTo>
                    <a:pt x="8523" y="2098"/>
                  </a:lnTo>
                  <a:lnTo>
                    <a:pt x="8529" y="2098"/>
                  </a:lnTo>
                  <a:lnTo>
                    <a:pt x="8535" y="2098"/>
                  </a:lnTo>
                  <a:lnTo>
                    <a:pt x="8540" y="2098"/>
                  </a:lnTo>
                  <a:lnTo>
                    <a:pt x="8546" y="2098"/>
                  </a:lnTo>
                  <a:lnTo>
                    <a:pt x="8551" y="2098"/>
                  </a:lnTo>
                  <a:lnTo>
                    <a:pt x="8558" y="2098"/>
                  </a:lnTo>
                  <a:lnTo>
                    <a:pt x="8563" y="2098"/>
                  </a:lnTo>
                  <a:lnTo>
                    <a:pt x="8569" y="2098"/>
                  </a:lnTo>
                  <a:lnTo>
                    <a:pt x="8575" y="2098"/>
                  </a:lnTo>
                  <a:lnTo>
                    <a:pt x="8580" y="2098"/>
                  </a:lnTo>
                  <a:lnTo>
                    <a:pt x="8587" y="2098"/>
                  </a:lnTo>
                  <a:lnTo>
                    <a:pt x="8592" y="2098"/>
                  </a:lnTo>
                  <a:lnTo>
                    <a:pt x="8598" y="2098"/>
                  </a:lnTo>
                </a:path>
              </a:pathLst>
            </a:custGeom>
            <a:solidFill>
              <a:srgbClr val="FFEBD7">
                <a:alpha val="0"/>
              </a:srgbClr>
            </a:solidFill>
            <a:ln w="0">
              <a:solidFill>
                <a:srgbClr val="008000"/>
              </a:solidFill>
              <a:prstDash val="sysDashDot"/>
              <a:round/>
              <a:headEnd/>
              <a:tailEnd/>
            </a:ln>
          </p:spPr>
          <p:txBody>
            <a:bodyPr/>
            <a:lstStyle/>
            <a:p>
              <a:endParaRPr lang="en-US" dirty="0"/>
            </a:p>
          </p:txBody>
        </p:sp>
        <p:sp>
          <p:nvSpPr>
            <p:cNvPr id="114762" name="Freeform 74"/>
            <p:cNvSpPr>
              <a:spLocks/>
            </p:cNvSpPr>
            <p:nvPr/>
          </p:nvSpPr>
          <p:spPr bwMode="auto">
            <a:xfrm>
              <a:off x="3605" y="730"/>
              <a:ext cx="955" cy="149"/>
            </a:xfrm>
            <a:custGeom>
              <a:avLst/>
              <a:gdLst/>
              <a:ahLst/>
              <a:cxnLst>
                <a:cxn ang="0">
                  <a:pos x="132" y="1228"/>
                </a:cxn>
                <a:cxn ang="0">
                  <a:pos x="269" y="1047"/>
                </a:cxn>
                <a:cxn ang="0">
                  <a:pos x="407" y="857"/>
                </a:cxn>
                <a:cxn ang="0">
                  <a:pos x="544" y="675"/>
                </a:cxn>
                <a:cxn ang="0">
                  <a:pos x="682" y="514"/>
                </a:cxn>
                <a:cxn ang="0">
                  <a:pos x="820" y="374"/>
                </a:cxn>
                <a:cxn ang="0">
                  <a:pos x="957" y="259"/>
                </a:cxn>
                <a:cxn ang="0">
                  <a:pos x="1094" y="167"/>
                </a:cxn>
                <a:cxn ang="0">
                  <a:pos x="1232" y="97"/>
                </a:cxn>
                <a:cxn ang="0">
                  <a:pos x="1370" y="47"/>
                </a:cxn>
                <a:cxn ang="0">
                  <a:pos x="1508" y="16"/>
                </a:cxn>
                <a:cxn ang="0">
                  <a:pos x="1645" y="2"/>
                </a:cxn>
                <a:cxn ang="0">
                  <a:pos x="1782" y="2"/>
                </a:cxn>
                <a:cxn ang="0">
                  <a:pos x="1920" y="13"/>
                </a:cxn>
                <a:cxn ang="0">
                  <a:pos x="2058" y="34"/>
                </a:cxn>
                <a:cxn ang="0">
                  <a:pos x="2195" y="64"/>
                </a:cxn>
                <a:cxn ang="0">
                  <a:pos x="2333" y="100"/>
                </a:cxn>
                <a:cxn ang="0">
                  <a:pos x="2470" y="142"/>
                </a:cxn>
                <a:cxn ang="0">
                  <a:pos x="2608" y="187"/>
                </a:cxn>
                <a:cxn ang="0">
                  <a:pos x="2745" y="236"/>
                </a:cxn>
                <a:cxn ang="0">
                  <a:pos x="2883" y="287"/>
                </a:cxn>
                <a:cxn ang="0">
                  <a:pos x="3021" y="338"/>
                </a:cxn>
                <a:cxn ang="0">
                  <a:pos x="3159" y="389"/>
                </a:cxn>
                <a:cxn ang="0">
                  <a:pos x="3295" y="442"/>
                </a:cxn>
                <a:cxn ang="0">
                  <a:pos x="3433" y="493"/>
                </a:cxn>
                <a:cxn ang="0">
                  <a:pos x="3571" y="544"/>
                </a:cxn>
                <a:cxn ang="0">
                  <a:pos x="3709" y="592"/>
                </a:cxn>
                <a:cxn ang="0">
                  <a:pos x="3846" y="640"/>
                </a:cxn>
                <a:cxn ang="0">
                  <a:pos x="3983" y="686"/>
                </a:cxn>
                <a:cxn ang="0">
                  <a:pos x="4121" y="729"/>
                </a:cxn>
                <a:cxn ang="0">
                  <a:pos x="4259" y="771"/>
                </a:cxn>
                <a:cxn ang="0">
                  <a:pos x="4396" y="811"/>
                </a:cxn>
                <a:cxn ang="0">
                  <a:pos x="4534" y="848"/>
                </a:cxn>
                <a:cxn ang="0">
                  <a:pos x="4671" y="885"/>
                </a:cxn>
                <a:cxn ang="0">
                  <a:pos x="4809" y="918"/>
                </a:cxn>
                <a:cxn ang="0">
                  <a:pos x="4946" y="950"/>
                </a:cxn>
                <a:cxn ang="0">
                  <a:pos x="5084" y="979"/>
                </a:cxn>
                <a:cxn ang="0">
                  <a:pos x="5222" y="1007"/>
                </a:cxn>
                <a:cxn ang="0">
                  <a:pos x="5360" y="1033"/>
                </a:cxn>
                <a:cxn ang="0">
                  <a:pos x="5496" y="1058"/>
                </a:cxn>
                <a:cxn ang="0">
                  <a:pos x="5634" y="1080"/>
                </a:cxn>
                <a:cxn ang="0">
                  <a:pos x="5772" y="1101"/>
                </a:cxn>
                <a:cxn ang="0">
                  <a:pos x="5910" y="1121"/>
                </a:cxn>
                <a:cxn ang="0">
                  <a:pos x="6047" y="1138"/>
                </a:cxn>
                <a:cxn ang="0">
                  <a:pos x="6184" y="1156"/>
                </a:cxn>
                <a:cxn ang="0">
                  <a:pos x="6322" y="1171"/>
                </a:cxn>
                <a:cxn ang="0">
                  <a:pos x="6460" y="1185"/>
                </a:cxn>
                <a:cxn ang="0">
                  <a:pos x="6597" y="1199"/>
                </a:cxn>
                <a:cxn ang="0">
                  <a:pos x="6735" y="1211"/>
                </a:cxn>
                <a:cxn ang="0">
                  <a:pos x="6873" y="1222"/>
                </a:cxn>
                <a:cxn ang="0">
                  <a:pos x="7010" y="1233"/>
                </a:cxn>
                <a:cxn ang="0">
                  <a:pos x="7147" y="1242"/>
                </a:cxn>
                <a:cxn ang="0">
                  <a:pos x="7285" y="1250"/>
                </a:cxn>
                <a:cxn ang="0">
                  <a:pos x="7423" y="1259"/>
                </a:cxn>
                <a:cxn ang="0">
                  <a:pos x="7561" y="1266"/>
                </a:cxn>
                <a:cxn ang="0">
                  <a:pos x="7697" y="1273"/>
                </a:cxn>
                <a:cxn ang="0">
                  <a:pos x="7835" y="1278"/>
                </a:cxn>
                <a:cxn ang="0">
                  <a:pos x="7973" y="1285"/>
                </a:cxn>
                <a:cxn ang="0">
                  <a:pos x="8111" y="1290"/>
                </a:cxn>
                <a:cxn ang="0">
                  <a:pos x="8248" y="1294"/>
                </a:cxn>
                <a:cxn ang="0">
                  <a:pos x="8386" y="1299"/>
                </a:cxn>
                <a:cxn ang="0">
                  <a:pos x="8523" y="1302"/>
                </a:cxn>
              </a:cxnLst>
              <a:rect l="0" t="0" r="r" b="b"/>
              <a:pathLst>
                <a:path w="8598" h="1342">
                  <a:moveTo>
                    <a:pt x="0" y="1342"/>
                  </a:moveTo>
                  <a:lnTo>
                    <a:pt x="5" y="1340"/>
                  </a:lnTo>
                  <a:lnTo>
                    <a:pt x="11" y="1338"/>
                  </a:lnTo>
                  <a:lnTo>
                    <a:pt x="16" y="1335"/>
                  </a:lnTo>
                  <a:lnTo>
                    <a:pt x="23" y="1332"/>
                  </a:lnTo>
                  <a:lnTo>
                    <a:pt x="29" y="1329"/>
                  </a:lnTo>
                  <a:lnTo>
                    <a:pt x="34" y="1325"/>
                  </a:lnTo>
                  <a:lnTo>
                    <a:pt x="40" y="1321"/>
                  </a:lnTo>
                  <a:lnTo>
                    <a:pt x="46" y="1317"/>
                  </a:lnTo>
                  <a:lnTo>
                    <a:pt x="52" y="1311"/>
                  </a:lnTo>
                  <a:lnTo>
                    <a:pt x="57" y="1307"/>
                  </a:lnTo>
                  <a:lnTo>
                    <a:pt x="63" y="1302"/>
                  </a:lnTo>
                  <a:lnTo>
                    <a:pt x="68" y="1296"/>
                  </a:lnTo>
                  <a:lnTo>
                    <a:pt x="75" y="1291"/>
                  </a:lnTo>
                  <a:lnTo>
                    <a:pt x="80" y="1286"/>
                  </a:lnTo>
                  <a:lnTo>
                    <a:pt x="86" y="1279"/>
                  </a:lnTo>
                  <a:lnTo>
                    <a:pt x="91" y="1273"/>
                  </a:lnTo>
                  <a:lnTo>
                    <a:pt x="97" y="1267"/>
                  </a:lnTo>
                  <a:lnTo>
                    <a:pt x="103" y="1261"/>
                  </a:lnTo>
                  <a:lnTo>
                    <a:pt x="109" y="1254"/>
                  </a:lnTo>
                  <a:lnTo>
                    <a:pt x="114" y="1248"/>
                  </a:lnTo>
                  <a:lnTo>
                    <a:pt x="120" y="1241"/>
                  </a:lnTo>
                  <a:lnTo>
                    <a:pt x="126" y="1235"/>
                  </a:lnTo>
                  <a:lnTo>
                    <a:pt x="132" y="1228"/>
                  </a:lnTo>
                  <a:lnTo>
                    <a:pt x="138" y="1221"/>
                  </a:lnTo>
                  <a:lnTo>
                    <a:pt x="143" y="1214"/>
                  </a:lnTo>
                  <a:lnTo>
                    <a:pt x="149" y="1207"/>
                  </a:lnTo>
                  <a:lnTo>
                    <a:pt x="154" y="1200"/>
                  </a:lnTo>
                  <a:lnTo>
                    <a:pt x="161" y="1192"/>
                  </a:lnTo>
                  <a:lnTo>
                    <a:pt x="166" y="1185"/>
                  </a:lnTo>
                  <a:lnTo>
                    <a:pt x="172" y="1178"/>
                  </a:lnTo>
                  <a:lnTo>
                    <a:pt x="177" y="1171"/>
                  </a:lnTo>
                  <a:lnTo>
                    <a:pt x="183" y="1163"/>
                  </a:lnTo>
                  <a:lnTo>
                    <a:pt x="189" y="1156"/>
                  </a:lnTo>
                  <a:lnTo>
                    <a:pt x="195" y="1148"/>
                  </a:lnTo>
                  <a:lnTo>
                    <a:pt x="200" y="1141"/>
                  </a:lnTo>
                  <a:lnTo>
                    <a:pt x="206" y="1133"/>
                  </a:lnTo>
                  <a:lnTo>
                    <a:pt x="212" y="1125"/>
                  </a:lnTo>
                  <a:lnTo>
                    <a:pt x="218" y="1118"/>
                  </a:lnTo>
                  <a:lnTo>
                    <a:pt x="224" y="1109"/>
                  </a:lnTo>
                  <a:lnTo>
                    <a:pt x="229" y="1102"/>
                  </a:lnTo>
                  <a:lnTo>
                    <a:pt x="235" y="1094"/>
                  </a:lnTo>
                  <a:lnTo>
                    <a:pt x="240" y="1087"/>
                  </a:lnTo>
                  <a:lnTo>
                    <a:pt x="247" y="1078"/>
                  </a:lnTo>
                  <a:lnTo>
                    <a:pt x="252" y="1071"/>
                  </a:lnTo>
                  <a:lnTo>
                    <a:pt x="258" y="1063"/>
                  </a:lnTo>
                  <a:lnTo>
                    <a:pt x="263" y="1055"/>
                  </a:lnTo>
                  <a:lnTo>
                    <a:pt x="269" y="1047"/>
                  </a:lnTo>
                  <a:lnTo>
                    <a:pt x="275" y="1039"/>
                  </a:lnTo>
                  <a:lnTo>
                    <a:pt x="281" y="1031"/>
                  </a:lnTo>
                  <a:lnTo>
                    <a:pt x="286" y="1023"/>
                  </a:lnTo>
                  <a:lnTo>
                    <a:pt x="292" y="1015"/>
                  </a:lnTo>
                  <a:lnTo>
                    <a:pt x="297" y="1007"/>
                  </a:lnTo>
                  <a:lnTo>
                    <a:pt x="304" y="1000"/>
                  </a:lnTo>
                  <a:lnTo>
                    <a:pt x="310" y="991"/>
                  </a:lnTo>
                  <a:lnTo>
                    <a:pt x="315" y="983"/>
                  </a:lnTo>
                  <a:lnTo>
                    <a:pt x="321" y="975"/>
                  </a:lnTo>
                  <a:lnTo>
                    <a:pt x="326" y="967"/>
                  </a:lnTo>
                  <a:lnTo>
                    <a:pt x="333" y="959"/>
                  </a:lnTo>
                  <a:lnTo>
                    <a:pt x="338" y="951"/>
                  </a:lnTo>
                  <a:lnTo>
                    <a:pt x="344" y="944"/>
                  </a:lnTo>
                  <a:lnTo>
                    <a:pt x="349" y="935"/>
                  </a:lnTo>
                  <a:lnTo>
                    <a:pt x="355" y="927"/>
                  </a:lnTo>
                  <a:lnTo>
                    <a:pt x="361" y="920"/>
                  </a:lnTo>
                  <a:lnTo>
                    <a:pt x="367" y="912"/>
                  </a:lnTo>
                  <a:lnTo>
                    <a:pt x="372" y="903"/>
                  </a:lnTo>
                  <a:lnTo>
                    <a:pt x="378" y="896"/>
                  </a:lnTo>
                  <a:lnTo>
                    <a:pt x="383" y="888"/>
                  </a:lnTo>
                  <a:lnTo>
                    <a:pt x="390" y="879"/>
                  </a:lnTo>
                  <a:lnTo>
                    <a:pt x="396" y="872"/>
                  </a:lnTo>
                  <a:lnTo>
                    <a:pt x="401" y="864"/>
                  </a:lnTo>
                  <a:lnTo>
                    <a:pt x="407" y="857"/>
                  </a:lnTo>
                  <a:lnTo>
                    <a:pt x="412" y="848"/>
                  </a:lnTo>
                  <a:lnTo>
                    <a:pt x="419" y="841"/>
                  </a:lnTo>
                  <a:lnTo>
                    <a:pt x="424" y="833"/>
                  </a:lnTo>
                  <a:lnTo>
                    <a:pt x="430" y="826"/>
                  </a:lnTo>
                  <a:lnTo>
                    <a:pt x="435" y="817"/>
                  </a:lnTo>
                  <a:lnTo>
                    <a:pt x="441" y="810"/>
                  </a:lnTo>
                  <a:lnTo>
                    <a:pt x="447" y="802"/>
                  </a:lnTo>
                  <a:lnTo>
                    <a:pt x="453" y="794"/>
                  </a:lnTo>
                  <a:lnTo>
                    <a:pt x="458" y="787"/>
                  </a:lnTo>
                  <a:lnTo>
                    <a:pt x="464" y="779"/>
                  </a:lnTo>
                  <a:lnTo>
                    <a:pt x="469" y="772"/>
                  </a:lnTo>
                  <a:lnTo>
                    <a:pt x="476" y="764"/>
                  </a:lnTo>
                  <a:lnTo>
                    <a:pt x="481" y="756"/>
                  </a:lnTo>
                  <a:lnTo>
                    <a:pt x="487" y="749"/>
                  </a:lnTo>
                  <a:lnTo>
                    <a:pt x="493" y="742"/>
                  </a:lnTo>
                  <a:lnTo>
                    <a:pt x="498" y="734"/>
                  </a:lnTo>
                  <a:lnTo>
                    <a:pt x="505" y="726"/>
                  </a:lnTo>
                  <a:lnTo>
                    <a:pt x="510" y="719"/>
                  </a:lnTo>
                  <a:lnTo>
                    <a:pt x="516" y="712"/>
                  </a:lnTo>
                  <a:lnTo>
                    <a:pt x="521" y="704"/>
                  </a:lnTo>
                  <a:lnTo>
                    <a:pt x="527" y="697"/>
                  </a:lnTo>
                  <a:lnTo>
                    <a:pt x="533" y="690"/>
                  </a:lnTo>
                  <a:lnTo>
                    <a:pt x="539" y="683"/>
                  </a:lnTo>
                  <a:lnTo>
                    <a:pt x="544" y="675"/>
                  </a:lnTo>
                  <a:lnTo>
                    <a:pt x="550" y="668"/>
                  </a:lnTo>
                  <a:lnTo>
                    <a:pt x="555" y="661"/>
                  </a:lnTo>
                  <a:lnTo>
                    <a:pt x="562" y="654"/>
                  </a:lnTo>
                  <a:lnTo>
                    <a:pt x="567" y="647"/>
                  </a:lnTo>
                  <a:lnTo>
                    <a:pt x="573" y="640"/>
                  </a:lnTo>
                  <a:lnTo>
                    <a:pt x="579" y="633"/>
                  </a:lnTo>
                  <a:lnTo>
                    <a:pt x="584" y="626"/>
                  </a:lnTo>
                  <a:lnTo>
                    <a:pt x="591" y="619"/>
                  </a:lnTo>
                  <a:lnTo>
                    <a:pt x="596" y="612"/>
                  </a:lnTo>
                  <a:lnTo>
                    <a:pt x="602" y="605"/>
                  </a:lnTo>
                  <a:lnTo>
                    <a:pt x="607" y="599"/>
                  </a:lnTo>
                  <a:lnTo>
                    <a:pt x="613" y="591"/>
                  </a:lnTo>
                  <a:lnTo>
                    <a:pt x="619" y="585"/>
                  </a:lnTo>
                  <a:lnTo>
                    <a:pt x="625" y="578"/>
                  </a:lnTo>
                  <a:lnTo>
                    <a:pt x="630" y="572"/>
                  </a:lnTo>
                  <a:lnTo>
                    <a:pt x="636" y="564"/>
                  </a:lnTo>
                  <a:lnTo>
                    <a:pt x="641" y="558"/>
                  </a:lnTo>
                  <a:lnTo>
                    <a:pt x="648" y="552"/>
                  </a:lnTo>
                  <a:lnTo>
                    <a:pt x="653" y="546"/>
                  </a:lnTo>
                  <a:lnTo>
                    <a:pt x="659" y="539"/>
                  </a:lnTo>
                  <a:lnTo>
                    <a:pt x="664" y="532"/>
                  </a:lnTo>
                  <a:lnTo>
                    <a:pt x="670" y="526"/>
                  </a:lnTo>
                  <a:lnTo>
                    <a:pt x="677" y="520"/>
                  </a:lnTo>
                  <a:lnTo>
                    <a:pt x="682" y="514"/>
                  </a:lnTo>
                  <a:lnTo>
                    <a:pt x="688" y="507"/>
                  </a:lnTo>
                  <a:lnTo>
                    <a:pt x="693" y="501"/>
                  </a:lnTo>
                  <a:lnTo>
                    <a:pt x="699" y="495"/>
                  </a:lnTo>
                  <a:lnTo>
                    <a:pt x="705" y="489"/>
                  </a:lnTo>
                  <a:lnTo>
                    <a:pt x="711" y="483"/>
                  </a:lnTo>
                  <a:lnTo>
                    <a:pt x="716" y="476"/>
                  </a:lnTo>
                  <a:lnTo>
                    <a:pt x="722" y="470"/>
                  </a:lnTo>
                  <a:lnTo>
                    <a:pt x="727" y="464"/>
                  </a:lnTo>
                  <a:lnTo>
                    <a:pt x="734" y="458"/>
                  </a:lnTo>
                  <a:lnTo>
                    <a:pt x="739" y="453"/>
                  </a:lnTo>
                  <a:lnTo>
                    <a:pt x="745" y="446"/>
                  </a:lnTo>
                  <a:lnTo>
                    <a:pt x="750" y="440"/>
                  </a:lnTo>
                  <a:lnTo>
                    <a:pt x="756" y="435"/>
                  </a:lnTo>
                  <a:lnTo>
                    <a:pt x="762" y="429"/>
                  </a:lnTo>
                  <a:lnTo>
                    <a:pt x="768" y="424"/>
                  </a:lnTo>
                  <a:lnTo>
                    <a:pt x="774" y="417"/>
                  </a:lnTo>
                  <a:lnTo>
                    <a:pt x="779" y="412"/>
                  </a:lnTo>
                  <a:lnTo>
                    <a:pt x="785" y="407"/>
                  </a:lnTo>
                  <a:lnTo>
                    <a:pt x="791" y="401"/>
                  </a:lnTo>
                  <a:lnTo>
                    <a:pt x="797" y="396"/>
                  </a:lnTo>
                  <a:lnTo>
                    <a:pt x="802" y="390"/>
                  </a:lnTo>
                  <a:lnTo>
                    <a:pt x="808" y="384"/>
                  </a:lnTo>
                  <a:lnTo>
                    <a:pt x="813" y="379"/>
                  </a:lnTo>
                  <a:lnTo>
                    <a:pt x="820" y="374"/>
                  </a:lnTo>
                  <a:lnTo>
                    <a:pt x="825" y="369"/>
                  </a:lnTo>
                  <a:lnTo>
                    <a:pt x="831" y="363"/>
                  </a:lnTo>
                  <a:lnTo>
                    <a:pt x="836" y="358"/>
                  </a:lnTo>
                  <a:lnTo>
                    <a:pt x="842" y="353"/>
                  </a:lnTo>
                  <a:lnTo>
                    <a:pt x="848" y="348"/>
                  </a:lnTo>
                  <a:lnTo>
                    <a:pt x="854" y="343"/>
                  </a:lnTo>
                  <a:lnTo>
                    <a:pt x="860" y="338"/>
                  </a:lnTo>
                  <a:lnTo>
                    <a:pt x="865" y="332"/>
                  </a:lnTo>
                  <a:lnTo>
                    <a:pt x="871" y="328"/>
                  </a:lnTo>
                  <a:lnTo>
                    <a:pt x="877" y="323"/>
                  </a:lnTo>
                  <a:lnTo>
                    <a:pt x="883" y="318"/>
                  </a:lnTo>
                  <a:lnTo>
                    <a:pt x="888" y="313"/>
                  </a:lnTo>
                  <a:lnTo>
                    <a:pt x="894" y="308"/>
                  </a:lnTo>
                  <a:lnTo>
                    <a:pt x="899" y="303"/>
                  </a:lnTo>
                  <a:lnTo>
                    <a:pt x="906" y="299"/>
                  </a:lnTo>
                  <a:lnTo>
                    <a:pt x="911" y="294"/>
                  </a:lnTo>
                  <a:lnTo>
                    <a:pt x="917" y="290"/>
                  </a:lnTo>
                  <a:lnTo>
                    <a:pt x="922" y="285"/>
                  </a:lnTo>
                  <a:lnTo>
                    <a:pt x="928" y="281"/>
                  </a:lnTo>
                  <a:lnTo>
                    <a:pt x="934" y="276"/>
                  </a:lnTo>
                  <a:lnTo>
                    <a:pt x="940" y="271"/>
                  </a:lnTo>
                  <a:lnTo>
                    <a:pt x="945" y="267"/>
                  </a:lnTo>
                  <a:lnTo>
                    <a:pt x="951" y="263"/>
                  </a:lnTo>
                  <a:lnTo>
                    <a:pt x="957" y="259"/>
                  </a:lnTo>
                  <a:lnTo>
                    <a:pt x="963" y="254"/>
                  </a:lnTo>
                  <a:lnTo>
                    <a:pt x="969" y="249"/>
                  </a:lnTo>
                  <a:lnTo>
                    <a:pt x="974" y="245"/>
                  </a:lnTo>
                  <a:lnTo>
                    <a:pt x="980" y="241"/>
                  </a:lnTo>
                  <a:lnTo>
                    <a:pt x="985" y="237"/>
                  </a:lnTo>
                  <a:lnTo>
                    <a:pt x="992" y="233"/>
                  </a:lnTo>
                  <a:lnTo>
                    <a:pt x="997" y="229"/>
                  </a:lnTo>
                  <a:lnTo>
                    <a:pt x="1003" y="226"/>
                  </a:lnTo>
                  <a:lnTo>
                    <a:pt x="1008" y="221"/>
                  </a:lnTo>
                  <a:lnTo>
                    <a:pt x="1014" y="217"/>
                  </a:lnTo>
                  <a:lnTo>
                    <a:pt x="1020" y="213"/>
                  </a:lnTo>
                  <a:lnTo>
                    <a:pt x="1026" y="209"/>
                  </a:lnTo>
                  <a:lnTo>
                    <a:pt x="1031" y="206"/>
                  </a:lnTo>
                  <a:lnTo>
                    <a:pt x="1037" y="202"/>
                  </a:lnTo>
                  <a:lnTo>
                    <a:pt x="1043" y="199"/>
                  </a:lnTo>
                  <a:lnTo>
                    <a:pt x="1049" y="195"/>
                  </a:lnTo>
                  <a:lnTo>
                    <a:pt x="1055" y="190"/>
                  </a:lnTo>
                  <a:lnTo>
                    <a:pt x="1060" y="187"/>
                  </a:lnTo>
                  <a:lnTo>
                    <a:pt x="1066" y="184"/>
                  </a:lnTo>
                  <a:lnTo>
                    <a:pt x="1071" y="180"/>
                  </a:lnTo>
                  <a:lnTo>
                    <a:pt x="1078" y="177"/>
                  </a:lnTo>
                  <a:lnTo>
                    <a:pt x="1083" y="173"/>
                  </a:lnTo>
                  <a:lnTo>
                    <a:pt x="1089" y="170"/>
                  </a:lnTo>
                  <a:lnTo>
                    <a:pt x="1094" y="167"/>
                  </a:lnTo>
                  <a:lnTo>
                    <a:pt x="1100" y="163"/>
                  </a:lnTo>
                  <a:lnTo>
                    <a:pt x="1106" y="159"/>
                  </a:lnTo>
                  <a:lnTo>
                    <a:pt x="1112" y="156"/>
                  </a:lnTo>
                  <a:lnTo>
                    <a:pt x="1117" y="153"/>
                  </a:lnTo>
                  <a:lnTo>
                    <a:pt x="1123" y="150"/>
                  </a:lnTo>
                  <a:lnTo>
                    <a:pt x="1128" y="147"/>
                  </a:lnTo>
                  <a:lnTo>
                    <a:pt x="1135" y="144"/>
                  </a:lnTo>
                  <a:lnTo>
                    <a:pt x="1141" y="141"/>
                  </a:lnTo>
                  <a:lnTo>
                    <a:pt x="1146" y="138"/>
                  </a:lnTo>
                  <a:lnTo>
                    <a:pt x="1152" y="134"/>
                  </a:lnTo>
                  <a:lnTo>
                    <a:pt x="1157" y="132"/>
                  </a:lnTo>
                  <a:lnTo>
                    <a:pt x="1164" y="129"/>
                  </a:lnTo>
                  <a:lnTo>
                    <a:pt x="1169" y="126"/>
                  </a:lnTo>
                  <a:lnTo>
                    <a:pt x="1175" y="123"/>
                  </a:lnTo>
                  <a:lnTo>
                    <a:pt x="1180" y="120"/>
                  </a:lnTo>
                  <a:lnTo>
                    <a:pt x="1186" y="118"/>
                  </a:lnTo>
                  <a:lnTo>
                    <a:pt x="1192" y="115"/>
                  </a:lnTo>
                  <a:lnTo>
                    <a:pt x="1198" y="113"/>
                  </a:lnTo>
                  <a:lnTo>
                    <a:pt x="1203" y="110"/>
                  </a:lnTo>
                  <a:lnTo>
                    <a:pt x="1209" y="106"/>
                  </a:lnTo>
                  <a:lnTo>
                    <a:pt x="1214" y="104"/>
                  </a:lnTo>
                  <a:lnTo>
                    <a:pt x="1221" y="102"/>
                  </a:lnTo>
                  <a:lnTo>
                    <a:pt x="1227" y="99"/>
                  </a:lnTo>
                  <a:lnTo>
                    <a:pt x="1232" y="97"/>
                  </a:lnTo>
                  <a:lnTo>
                    <a:pt x="1238" y="94"/>
                  </a:lnTo>
                  <a:lnTo>
                    <a:pt x="1243" y="92"/>
                  </a:lnTo>
                  <a:lnTo>
                    <a:pt x="1250" y="90"/>
                  </a:lnTo>
                  <a:lnTo>
                    <a:pt x="1255" y="87"/>
                  </a:lnTo>
                  <a:lnTo>
                    <a:pt x="1261" y="85"/>
                  </a:lnTo>
                  <a:lnTo>
                    <a:pt x="1266" y="83"/>
                  </a:lnTo>
                  <a:lnTo>
                    <a:pt x="1272" y="81"/>
                  </a:lnTo>
                  <a:lnTo>
                    <a:pt x="1278" y="78"/>
                  </a:lnTo>
                  <a:lnTo>
                    <a:pt x="1284" y="76"/>
                  </a:lnTo>
                  <a:lnTo>
                    <a:pt x="1289" y="74"/>
                  </a:lnTo>
                  <a:lnTo>
                    <a:pt x="1295" y="72"/>
                  </a:lnTo>
                  <a:lnTo>
                    <a:pt x="1300" y="70"/>
                  </a:lnTo>
                  <a:lnTo>
                    <a:pt x="1307" y="68"/>
                  </a:lnTo>
                  <a:lnTo>
                    <a:pt x="1312" y="66"/>
                  </a:lnTo>
                  <a:lnTo>
                    <a:pt x="1318" y="64"/>
                  </a:lnTo>
                  <a:lnTo>
                    <a:pt x="1324" y="62"/>
                  </a:lnTo>
                  <a:lnTo>
                    <a:pt x="1329" y="60"/>
                  </a:lnTo>
                  <a:lnTo>
                    <a:pt x="1336" y="58"/>
                  </a:lnTo>
                  <a:lnTo>
                    <a:pt x="1341" y="57"/>
                  </a:lnTo>
                  <a:lnTo>
                    <a:pt x="1347" y="55"/>
                  </a:lnTo>
                  <a:lnTo>
                    <a:pt x="1352" y="53"/>
                  </a:lnTo>
                  <a:lnTo>
                    <a:pt x="1358" y="51"/>
                  </a:lnTo>
                  <a:lnTo>
                    <a:pt x="1364" y="49"/>
                  </a:lnTo>
                  <a:lnTo>
                    <a:pt x="1370" y="47"/>
                  </a:lnTo>
                  <a:lnTo>
                    <a:pt x="1375" y="46"/>
                  </a:lnTo>
                  <a:lnTo>
                    <a:pt x="1381" y="44"/>
                  </a:lnTo>
                  <a:lnTo>
                    <a:pt x="1386" y="43"/>
                  </a:lnTo>
                  <a:lnTo>
                    <a:pt x="1393" y="41"/>
                  </a:lnTo>
                  <a:lnTo>
                    <a:pt x="1398" y="40"/>
                  </a:lnTo>
                  <a:lnTo>
                    <a:pt x="1404" y="38"/>
                  </a:lnTo>
                  <a:lnTo>
                    <a:pt x="1410" y="37"/>
                  </a:lnTo>
                  <a:lnTo>
                    <a:pt x="1415" y="35"/>
                  </a:lnTo>
                  <a:lnTo>
                    <a:pt x="1422" y="34"/>
                  </a:lnTo>
                  <a:lnTo>
                    <a:pt x="1427" y="33"/>
                  </a:lnTo>
                  <a:lnTo>
                    <a:pt x="1433" y="32"/>
                  </a:lnTo>
                  <a:lnTo>
                    <a:pt x="1438" y="30"/>
                  </a:lnTo>
                  <a:lnTo>
                    <a:pt x="1444" y="29"/>
                  </a:lnTo>
                  <a:lnTo>
                    <a:pt x="1450" y="28"/>
                  </a:lnTo>
                  <a:lnTo>
                    <a:pt x="1456" y="27"/>
                  </a:lnTo>
                  <a:lnTo>
                    <a:pt x="1461" y="26"/>
                  </a:lnTo>
                  <a:lnTo>
                    <a:pt x="1467" y="24"/>
                  </a:lnTo>
                  <a:lnTo>
                    <a:pt x="1472" y="23"/>
                  </a:lnTo>
                  <a:lnTo>
                    <a:pt x="1479" y="21"/>
                  </a:lnTo>
                  <a:lnTo>
                    <a:pt x="1484" y="20"/>
                  </a:lnTo>
                  <a:lnTo>
                    <a:pt x="1490" y="19"/>
                  </a:lnTo>
                  <a:lnTo>
                    <a:pt x="1495" y="18"/>
                  </a:lnTo>
                  <a:lnTo>
                    <a:pt x="1501" y="17"/>
                  </a:lnTo>
                  <a:lnTo>
                    <a:pt x="1508" y="16"/>
                  </a:lnTo>
                  <a:lnTo>
                    <a:pt x="1513" y="16"/>
                  </a:lnTo>
                  <a:lnTo>
                    <a:pt x="1519" y="15"/>
                  </a:lnTo>
                  <a:lnTo>
                    <a:pt x="1524" y="14"/>
                  </a:lnTo>
                  <a:lnTo>
                    <a:pt x="1531" y="13"/>
                  </a:lnTo>
                  <a:lnTo>
                    <a:pt x="1536" y="12"/>
                  </a:lnTo>
                  <a:lnTo>
                    <a:pt x="1542" y="12"/>
                  </a:lnTo>
                  <a:lnTo>
                    <a:pt x="1547" y="11"/>
                  </a:lnTo>
                  <a:lnTo>
                    <a:pt x="1553" y="10"/>
                  </a:lnTo>
                  <a:lnTo>
                    <a:pt x="1558" y="9"/>
                  </a:lnTo>
                  <a:lnTo>
                    <a:pt x="1565" y="9"/>
                  </a:lnTo>
                  <a:lnTo>
                    <a:pt x="1570" y="8"/>
                  </a:lnTo>
                  <a:lnTo>
                    <a:pt x="1576" y="8"/>
                  </a:lnTo>
                  <a:lnTo>
                    <a:pt x="1581" y="7"/>
                  </a:lnTo>
                  <a:lnTo>
                    <a:pt x="1588" y="6"/>
                  </a:lnTo>
                  <a:lnTo>
                    <a:pt x="1594" y="6"/>
                  </a:lnTo>
                  <a:lnTo>
                    <a:pt x="1599" y="5"/>
                  </a:lnTo>
                  <a:lnTo>
                    <a:pt x="1605" y="5"/>
                  </a:lnTo>
                  <a:lnTo>
                    <a:pt x="1610" y="5"/>
                  </a:lnTo>
                  <a:lnTo>
                    <a:pt x="1617" y="4"/>
                  </a:lnTo>
                  <a:lnTo>
                    <a:pt x="1622" y="4"/>
                  </a:lnTo>
                  <a:lnTo>
                    <a:pt x="1628" y="3"/>
                  </a:lnTo>
                  <a:lnTo>
                    <a:pt x="1633" y="3"/>
                  </a:lnTo>
                  <a:lnTo>
                    <a:pt x="1639" y="3"/>
                  </a:lnTo>
                  <a:lnTo>
                    <a:pt x="1645" y="2"/>
                  </a:lnTo>
                  <a:lnTo>
                    <a:pt x="1651" y="2"/>
                  </a:lnTo>
                  <a:lnTo>
                    <a:pt x="1656" y="2"/>
                  </a:lnTo>
                  <a:lnTo>
                    <a:pt x="1662" y="2"/>
                  </a:lnTo>
                  <a:lnTo>
                    <a:pt x="1667" y="1"/>
                  </a:lnTo>
                  <a:lnTo>
                    <a:pt x="1674" y="1"/>
                  </a:lnTo>
                  <a:lnTo>
                    <a:pt x="1679" y="1"/>
                  </a:lnTo>
                  <a:lnTo>
                    <a:pt x="1685" y="1"/>
                  </a:lnTo>
                  <a:lnTo>
                    <a:pt x="1691" y="1"/>
                  </a:lnTo>
                  <a:lnTo>
                    <a:pt x="1696" y="1"/>
                  </a:lnTo>
                  <a:lnTo>
                    <a:pt x="1703" y="1"/>
                  </a:lnTo>
                  <a:lnTo>
                    <a:pt x="1708" y="1"/>
                  </a:lnTo>
                  <a:lnTo>
                    <a:pt x="1714" y="0"/>
                  </a:lnTo>
                  <a:lnTo>
                    <a:pt x="1719" y="0"/>
                  </a:lnTo>
                  <a:lnTo>
                    <a:pt x="1725" y="0"/>
                  </a:lnTo>
                  <a:lnTo>
                    <a:pt x="1731" y="1"/>
                  </a:lnTo>
                  <a:lnTo>
                    <a:pt x="1737" y="1"/>
                  </a:lnTo>
                  <a:lnTo>
                    <a:pt x="1742" y="1"/>
                  </a:lnTo>
                  <a:lnTo>
                    <a:pt x="1748" y="1"/>
                  </a:lnTo>
                  <a:lnTo>
                    <a:pt x="1753" y="1"/>
                  </a:lnTo>
                  <a:lnTo>
                    <a:pt x="1760" y="1"/>
                  </a:lnTo>
                  <a:lnTo>
                    <a:pt x="1765" y="1"/>
                  </a:lnTo>
                  <a:lnTo>
                    <a:pt x="1771" y="1"/>
                  </a:lnTo>
                  <a:lnTo>
                    <a:pt x="1777" y="2"/>
                  </a:lnTo>
                  <a:lnTo>
                    <a:pt x="1782" y="2"/>
                  </a:lnTo>
                  <a:lnTo>
                    <a:pt x="1789" y="2"/>
                  </a:lnTo>
                  <a:lnTo>
                    <a:pt x="1794" y="2"/>
                  </a:lnTo>
                  <a:lnTo>
                    <a:pt x="1800" y="3"/>
                  </a:lnTo>
                  <a:lnTo>
                    <a:pt x="1805" y="3"/>
                  </a:lnTo>
                  <a:lnTo>
                    <a:pt x="1811" y="3"/>
                  </a:lnTo>
                  <a:lnTo>
                    <a:pt x="1817" y="3"/>
                  </a:lnTo>
                  <a:lnTo>
                    <a:pt x="1823" y="4"/>
                  </a:lnTo>
                  <a:lnTo>
                    <a:pt x="1828" y="4"/>
                  </a:lnTo>
                  <a:lnTo>
                    <a:pt x="1834" y="5"/>
                  </a:lnTo>
                  <a:lnTo>
                    <a:pt x="1839" y="5"/>
                  </a:lnTo>
                  <a:lnTo>
                    <a:pt x="1846" y="5"/>
                  </a:lnTo>
                  <a:lnTo>
                    <a:pt x="1851" y="6"/>
                  </a:lnTo>
                  <a:lnTo>
                    <a:pt x="1857" y="6"/>
                  </a:lnTo>
                  <a:lnTo>
                    <a:pt x="1862" y="7"/>
                  </a:lnTo>
                  <a:lnTo>
                    <a:pt x="1868" y="7"/>
                  </a:lnTo>
                  <a:lnTo>
                    <a:pt x="1875" y="8"/>
                  </a:lnTo>
                  <a:lnTo>
                    <a:pt x="1880" y="8"/>
                  </a:lnTo>
                  <a:lnTo>
                    <a:pt x="1886" y="9"/>
                  </a:lnTo>
                  <a:lnTo>
                    <a:pt x="1891" y="10"/>
                  </a:lnTo>
                  <a:lnTo>
                    <a:pt x="1897" y="10"/>
                  </a:lnTo>
                  <a:lnTo>
                    <a:pt x="1903" y="11"/>
                  </a:lnTo>
                  <a:lnTo>
                    <a:pt x="1909" y="11"/>
                  </a:lnTo>
                  <a:lnTo>
                    <a:pt x="1914" y="12"/>
                  </a:lnTo>
                  <a:lnTo>
                    <a:pt x="1920" y="13"/>
                  </a:lnTo>
                  <a:lnTo>
                    <a:pt x="1925" y="13"/>
                  </a:lnTo>
                  <a:lnTo>
                    <a:pt x="1932" y="14"/>
                  </a:lnTo>
                  <a:lnTo>
                    <a:pt x="1937" y="15"/>
                  </a:lnTo>
                  <a:lnTo>
                    <a:pt x="1943" y="16"/>
                  </a:lnTo>
                  <a:lnTo>
                    <a:pt x="1948" y="16"/>
                  </a:lnTo>
                  <a:lnTo>
                    <a:pt x="1954" y="17"/>
                  </a:lnTo>
                  <a:lnTo>
                    <a:pt x="1961" y="18"/>
                  </a:lnTo>
                  <a:lnTo>
                    <a:pt x="1966" y="19"/>
                  </a:lnTo>
                  <a:lnTo>
                    <a:pt x="1972" y="19"/>
                  </a:lnTo>
                  <a:lnTo>
                    <a:pt x="1977" y="20"/>
                  </a:lnTo>
                  <a:lnTo>
                    <a:pt x="1983" y="21"/>
                  </a:lnTo>
                  <a:lnTo>
                    <a:pt x="1989" y="23"/>
                  </a:lnTo>
                  <a:lnTo>
                    <a:pt x="1995" y="24"/>
                  </a:lnTo>
                  <a:lnTo>
                    <a:pt x="2000" y="25"/>
                  </a:lnTo>
                  <a:lnTo>
                    <a:pt x="2006" y="26"/>
                  </a:lnTo>
                  <a:lnTo>
                    <a:pt x="2011" y="26"/>
                  </a:lnTo>
                  <a:lnTo>
                    <a:pt x="2018" y="27"/>
                  </a:lnTo>
                  <a:lnTo>
                    <a:pt x="2023" y="28"/>
                  </a:lnTo>
                  <a:lnTo>
                    <a:pt x="2029" y="29"/>
                  </a:lnTo>
                  <a:lnTo>
                    <a:pt x="2034" y="30"/>
                  </a:lnTo>
                  <a:lnTo>
                    <a:pt x="2040" y="31"/>
                  </a:lnTo>
                  <a:lnTo>
                    <a:pt x="2046" y="32"/>
                  </a:lnTo>
                  <a:lnTo>
                    <a:pt x="2052" y="33"/>
                  </a:lnTo>
                  <a:lnTo>
                    <a:pt x="2058" y="34"/>
                  </a:lnTo>
                  <a:lnTo>
                    <a:pt x="2063" y="35"/>
                  </a:lnTo>
                  <a:lnTo>
                    <a:pt x="2069" y="36"/>
                  </a:lnTo>
                  <a:lnTo>
                    <a:pt x="2075" y="37"/>
                  </a:lnTo>
                  <a:lnTo>
                    <a:pt x="2081" y="39"/>
                  </a:lnTo>
                  <a:lnTo>
                    <a:pt x="2086" y="40"/>
                  </a:lnTo>
                  <a:lnTo>
                    <a:pt x="2092" y="41"/>
                  </a:lnTo>
                  <a:lnTo>
                    <a:pt x="2097" y="42"/>
                  </a:lnTo>
                  <a:lnTo>
                    <a:pt x="2104" y="43"/>
                  </a:lnTo>
                  <a:lnTo>
                    <a:pt x="2109" y="44"/>
                  </a:lnTo>
                  <a:lnTo>
                    <a:pt x="2115" y="45"/>
                  </a:lnTo>
                  <a:lnTo>
                    <a:pt x="2120" y="47"/>
                  </a:lnTo>
                  <a:lnTo>
                    <a:pt x="2126" y="48"/>
                  </a:lnTo>
                  <a:lnTo>
                    <a:pt x="2132" y="49"/>
                  </a:lnTo>
                  <a:lnTo>
                    <a:pt x="2138" y="51"/>
                  </a:lnTo>
                  <a:lnTo>
                    <a:pt x="2144" y="52"/>
                  </a:lnTo>
                  <a:lnTo>
                    <a:pt x="2149" y="54"/>
                  </a:lnTo>
                  <a:lnTo>
                    <a:pt x="2155" y="55"/>
                  </a:lnTo>
                  <a:lnTo>
                    <a:pt x="2161" y="56"/>
                  </a:lnTo>
                  <a:lnTo>
                    <a:pt x="2167" y="57"/>
                  </a:lnTo>
                  <a:lnTo>
                    <a:pt x="2172" y="59"/>
                  </a:lnTo>
                  <a:lnTo>
                    <a:pt x="2178" y="60"/>
                  </a:lnTo>
                  <a:lnTo>
                    <a:pt x="2183" y="61"/>
                  </a:lnTo>
                  <a:lnTo>
                    <a:pt x="2190" y="63"/>
                  </a:lnTo>
                  <a:lnTo>
                    <a:pt x="2195" y="64"/>
                  </a:lnTo>
                  <a:lnTo>
                    <a:pt x="2201" y="65"/>
                  </a:lnTo>
                  <a:lnTo>
                    <a:pt x="2206" y="67"/>
                  </a:lnTo>
                  <a:lnTo>
                    <a:pt x="2212" y="68"/>
                  </a:lnTo>
                  <a:lnTo>
                    <a:pt x="2218" y="69"/>
                  </a:lnTo>
                  <a:lnTo>
                    <a:pt x="2224" y="71"/>
                  </a:lnTo>
                  <a:lnTo>
                    <a:pt x="2229" y="72"/>
                  </a:lnTo>
                  <a:lnTo>
                    <a:pt x="2235" y="74"/>
                  </a:lnTo>
                  <a:lnTo>
                    <a:pt x="2241" y="75"/>
                  </a:lnTo>
                  <a:lnTo>
                    <a:pt x="2247" y="76"/>
                  </a:lnTo>
                  <a:lnTo>
                    <a:pt x="2253" y="78"/>
                  </a:lnTo>
                  <a:lnTo>
                    <a:pt x="2258" y="80"/>
                  </a:lnTo>
                  <a:lnTo>
                    <a:pt x="2264" y="82"/>
                  </a:lnTo>
                  <a:lnTo>
                    <a:pt x="2269" y="83"/>
                  </a:lnTo>
                  <a:lnTo>
                    <a:pt x="2276" y="85"/>
                  </a:lnTo>
                  <a:lnTo>
                    <a:pt x="2281" y="86"/>
                  </a:lnTo>
                  <a:lnTo>
                    <a:pt x="2287" y="88"/>
                  </a:lnTo>
                  <a:lnTo>
                    <a:pt x="2292" y="89"/>
                  </a:lnTo>
                  <a:lnTo>
                    <a:pt x="2298" y="91"/>
                  </a:lnTo>
                  <a:lnTo>
                    <a:pt x="2304" y="92"/>
                  </a:lnTo>
                  <a:lnTo>
                    <a:pt x="2310" y="94"/>
                  </a:lnTo>
                  <a:lnTo>
                    <a:pt x="2315" y="95"/>
                  </a:lnTo>
                  <a:lnTo>
                    <a:pt x="2321" y="97"/>
                  </a:lnTo>
                  <a:lnTo>
                    <a:pt x="2327" y="98"/>
                  </a:lnTo>
                  <a:lnTo>
                    <a:pt x="2333" y="100"/>
                  </a:lnTo>
                  <a:lnTo>
                    <a:pt x="2339" y="102"/>
                  </a:lnTo>
                  <a:lnTo>
                    <a:pt x="2344" y="103"/>
                  </a:lnTo>
                  <a:lnTo>
                    <a:pt x="2350" y="105"/>
                  </a:lnTo>
                  <a:lnTo>
                    <a:pt x="2355" y="106"/>
                  </a:lnTo>
                  <a:lnTo>
                    <a:pt x="2362" y="109"/>
                  </a:lnTo>
                  <a:lnTo>
                    <a:pt x="2367" y="111"/>
                  </a:lnTo>
                  <a:lnTo>
                    <a:pt x="2373" y="112"/>
                  </a:lnTo>
                  <a:lnTo>
                    <a:pt x="2378" y="114"/>
                  </a:lnTo>
                  <a:lnTo>
                    <a:pt x="2384" y="115"/>
                  </a:lnTo>
                  <a:lnTo>
                    <a:pt x="2390" y="117"/>
                  </a:lnTo>
                  <a:lnTo>
                    <a:pt x="2396" y="119"/>
                  </a:lnTo>
                  <a:lnTo>
                    <a:pt x="2401" y="120"/>
                  </a:lnTo>
                  <a:lnTo>
                    <a:pt x="2407" y="122"/>
                  </a:lnTo>
                  <a:lnTo>
                    <a:pt x="2412" y="124"/>
                  </a:lnTo>
                  <a:lnTo>
                    <a:pt x="2419" y="126"/>
                  </a:lnTo>
                  <a:lnTo>
                    <a:pt x="2425" y="127"/>
                  </a:lnTo>
                  <a:lnTo>
                    <a:pt x="2430" y="129"/>
                  </a:lnTo>
                  <a:lnTo>
                    <a:pt x="2436" y="131"/>
                  </a:lnTo>
                  <a:lnTo>
                    <a:pt x="2441" y="132"/>
                  </a:lnTo>
                  <a:lnTo>
                    <a:pt x="2448" y="134"/>
                  </a:lnTo>
                  <a:lnTo>
                    <a:pt x="2453" y="137"/>
                  </a:lnTo>
                  <a:lnTo>
                    <a:pt x="2459" y="139"/>
                  </a:lnTo>
                  <a:lnTo>
                    <a:pt x="2464" y="140"/>
                  </a:lnTo>
                  <a:lnTo>
                    <a:pt x="2470" y="142"/>
                  </a:lnTo>
                  <a:lnTo>
                    <a:pt x="2476" y="144"/>
                  </a:lnTo>
                  <a:lnTo>
                    <a:pt x="2482" y="146"/>
                  </a:lnTo>
                  <a:lnTo>
                    <a:pt x="2487" y="147"/>
                  </a:lnTo>
                  <a:lnTo>
                    <a:pt x="2493" y="149"/>
                  </a:lnTo>
                  <a:lnTo>
                    <a:pt x="2498" y="151"/>
                  </a:lnTo>
                  <a:lnTo>
                    <a:pt x="2505" y="153"/>
                  </a:lnTo>
                  <a:lnTo>
                    <a:pt x="2511" y="155"/>
                  </a:lnTo>
                  <a:lnTo>
                    <a:pt x="2516" y="156"/>
                  </a:lnTo>
                  <a:lnTo>
                    <a:pt x="2522" y="158"/>
                  </a:lnTo>
                  <a:lnTo>
                    <a:pt x="2527" y="160"/>
                  </a:lnTo>
                  <a:lnTo>
                    <a:pt x="2534" y="162"/>
                  </a:lnTo>
                  <a:lnTo>
                    <a:pt x="2539" y="164"/>
                  </a:lnTo>
                  <a:lnTo>
                    <a:pt x="2545" y="167"/>
                  </a:lnTo>
                  <a:lnTo>
                    <a:pt x="2550" y="168"/>
                  </a:lnTo>
                  <a:lnTo>
                    <a:pt x="2556" y="170"/>
                  </a:lnTo>
                  <a:lnTo>
                    <a:pt x="2562" y="172"/>
                  </a:lnTo>
                  <a:lnTo>
                    <a:pt x="2568" y="174"/>
                  </a:lnTo>
                  <a:lnTo>
                    <a:pt x="2573" y="176"/>
                  </a:lnTo>
                  <a:lnTo>
                    <a:pt x="2579" y="178"/>
                  </a:lnTo>
                  <a:lnTo>
                    <a:pt x="2584" y="180"/>
                  </a:lnTo>
                  <a:lnTo>
                    <a:pt x="2591" y="181"/>
                  </a:lnTo>
                  <a:lnTo>
                    <a:pt x="2596" y="183"/>
                  </a:lnTo>
                  <a:lnTo>
                    <a:pt x="2602" y="185"/>
                  </a:lnTo>
                  <a:lnTo>
                    <a:pt x="2608" y="187"/>
                  </a:lnTo>
                  <a:lnTo>
                    <a:pt x="2613" y="189"/>
                  </a:lnTo>
                  <a:lnTo>
                    <a:pt x="2620" y="191"/>
                  </a:lnTo>
                  <a:lnTo>
                    <a:pt x="2625" y="193"/>
                  </a:lnTo>
                  <a:lnTo>
                    <a:pt x="2631" y="196"/>
                  </a:lnTo>
                  <a:lnTo>
                    <a:pt x="2636" y="198"/>
                  </a:lnTo>
                  <a:lnTo>
                    <a:pt x="2642" y="200"/>
                  </a:lnTo>
                  <a:lnTo>
                    <a:pt x="2648" y="201"/>
                  </a:lnTo>
                  <a:lnTo>
                    <a:pt x="2654" y="203"/>
                  </a:lnTo>
                  <a:lnTo>
                    <a:pt x="2659" y="205"/>
                  </a:lnTo>
                  <a:lnTo>
                    <a:pt x="2665" y="207"/>
                  </a:lnTo>
                  <a:lnTo>
                    <a:pt x="2670" y="209"/>
                  </a:lnTo>
                  <a:lnTo>
                    <a:pt x="2677" y="211"/>
                  </a:lnTo>
                  <a:lnTo>
                    <a:pt x="2682" y="213"/>
                  </a:lnTo>
                  <a:lnTo>
                    <a:pt x="2688" y="215"/>
                  </a:lnTo>
                  <a:lnTo>
                    <a:pt x="2694" y="217"/>
                  </a:lnTo>
                  <a:lnTo>
                    <a:pt x="2699" y="219"/>
                  </a:lnTo>
                  <a:lnTo>
                    <a:pt x="2706" y="221"/>
                  </a:lnTo>
                  <a:lnTo>
                    <a:pt x="2711" y="224"/>
                  </a:lnTo>
                  <a:lnTo>
                    <a:pt x="2717" y="226"/>
                  </a:lnTo>
                  <a:lnTo>
                    <a:pt x="2722" y="228"/>
                  </a:lnTo>
                  <a:lnTo>
                    <a:pt x="2728" y="230"/>
                  </a:lnTo>
                  <a:lnTo>
                    <a:pt x="2734" y="232"/>
                  </a:lnTo>
                  <a:lnTo>
                    <a:pt x="2740" y="234"/>
                  </a:lnTo>
                  <a:lnTo>
                    <a:pt x="2745" y="236"/>
                  </a:lnTo>
                  <a:lnTo>
                    <a:pt x="2751" y="238"/>
                  </a:lnTo>
                  <a:lnTo>
                    <a:pt x="2756" y="240"/>
                  </a:lnTo>
                  <a:lnTo>
                    <a:pt x="2763" y="242"/>
                  </a:lnTo>
                  <a:lnTo>
                    <a:pt x="2768" y="244"/>
                  </a:lnTo>
                  <a:lnTo>
                    <a:pt x="2774" y="246"/>
                  </a:lnTo>
                  <a:lnTo>
                    <a:pt x="2779" y="248"/>
                  </a:lnTo>
                  <a:lnTo>
                    <a:pt x="2785" y="250"/>
                  </a:lnTo>
                  <a:lnTo>
                    <a:pt x="2792" y="253"/>
                  </a:lnTo>
                  <a:lnTo>
                    <a:pt x="2797" y="255"/>
                  </a:lnTo>
                  <a:lnTo>
                    <a:pt x="2803" y="257"/>
                  </a:lnTo>
                  <a:lnTo>
                    <a:pt x="2808" y="259"/>
                  </a:lnTo>
                  <a:lnTo>
                    <a:pt x="2814" y="261"/>
                  </a:lnTo>
                  <a:lnTo>
                    <a:pt x="2820" y="263"/>
                  </a:lnTo>
                  <a:lnTo>
                    <a:pt x="2826" y="265"/>
                  </a:lnTo>
                  <a:lnTo>
                    <a:pt x="2831" y="267"/>
                  </a:lnTo>
                  <a:lnTo>
                    <a:pt x="2837" y="269"/>
                  </a:lnTo>
                  <a:lnTo>
                    <a:pt x="2842" y="271"/>
                  </a:lnTo>
                  <a:lnTo>
                    <a:pt x="2849" y="273"/>
                  </a:lnTo>
                  <a:lnTo>
                    <a:pt x="2854" y="275"/>
                  </a:lnTo>
                  <a:lnTo>
                    <a:pt x="2860" y="277"/>
                  </a:lnTo>
                  <a:lnTo>
                    <a:pt x="2865" y="279"/>
                  </a:lnTo>
                  <a:lnTo>
                    <a:pt x="2871" y="282"/>
                  </a:lnTo>
                  <a:lnTo>
                    <a:pt x="2878" y="284"/>
                  </a:lnTo>
                  <a:lnTo>
                    <a:pt x="2883" y="287"/>
                  </a:lnTo>
                  <a:lnTo>
                    <a:pt x="2889" y="289"/>
                  </a:lnTo>
                  <a:lnTo>
                    <a:pt x="2894" y="291"/>
                  </a:lnTo>
                  <a:lnTo>
                    <a:pt x="2900" y="293"/>
                  </a:lnTo>
                  <a:lnTo>
                    <a:pt x="2906" y="295"/>
                  </a:lnTo>
                  <a:lnTo>
                    <a:pt x="2912" y="297"/>
                  </a:lnTo>
                  <a:lnTo>
                    <a:pt x="2917" y="299"/>
                  </a:lnTo>
                  <a:lnTo>
                    <a:pt x="2923" y="301"/>
                  </a:lnTo>
                  <a:lnTo>
                    <a:pt x="2928" y="303"/>
                  </a:lnTo>
                  <a:lnTo>
                    <a:pt x="2935" y="305"/>
                  </a:lnTo>
                  <a:lnTo>
                    <a:pt x="2940" y="307"/>
                  </a:lnTo>
                  <a:lnTo>
                    <a:pt x="2946" y="310"/>
                  </a:lnTo>
                  <a:lnTo>
                    <a:pt x="2951" y="312"/>
                  </a:lnTo>
                  <a:lnTo>
                    <a:pt x="2957" y="314"/>
                  </a:lnTo>
                  <a:lnTo>
                    <a:pt x="2963" y="316"/>
                  </a:lnTo>
                  <a:lnTo>
                    <a:pt x="2969" y="319"/>
                  </a:lnTo>
                  <a:lnTo>
                    <a:pt x="2975" y="321"/>
                  </a:lnTo>
                  <a:lnTo>
                    <a:pt x="2980" y="323"/>
                  </a:lnTo>
                  <a:lnTo>
                    <a:pt x="2986" y="325"/>
                  </a:lnTo>
                  <a:lnTo>
                    <a:pt x="2992" y="327"/>
                  </a:lnTo>
                  <a:lnTo>
                    <a:pt x="2998" y="329"/>
                  </a:lnTo>
                  <a:lnTo>
                    <a:pt x="3003" y="331"/>
                  </a:lnTo>
                  <a:lnTo>
                    <a:pt x="3009" y="333"/>
                  </a:lnTo>
                  <a:lnTo>
                    <a:pt x="3014" y="335"/>
                  </a:lnTo>
                  <a:lnTo>
                    <a:pt x="3021" y="338"/>
                  </a:lnTo>
                  <a:lnTo>
                    <a:pt x="3026" y="340"/>
                  </a:lnTo>
                  <a:lnTo>
                    <a:pt x="3032" y="342"/>
                  </a:lnTo>
                  <a:lnTo>
                    <a:pt x="3037" y="345"/>
                  </a:lnTo>
                  <a:lnTo>
                    <a:pt x="3043" y="347"/>
                  </a:lnTo>
                  <a:lnTo>
                    <a:pt x="3049" y="349"/>
                  </a:lnTo>
                  <a:lnTo>
                    <a:pt x="3055" y="351"/>
                  </a:lnTo>
                  <a:lnTo>
                    <a:pt x="3061" y="353"/>
                  </a:lnTo>
                  <a:lnTo>
                    <a:pt x="3066" y="355"/>
                  </a:lnTo>
                  <a:lnTo>
                    <a:pt x="3073" y="357"/>
                  </a:lnTo>
                  <a:lnTo>
                    <a:pt x="3078" y="359"/>
                  </a:lnTo>
                  <a:lnTo>
                    <a:pt x="3084" y="361"/>
                  </a:lnTo>
                  <a:lnTo>
                    <a:pt x="3089" y="363"/>
                  </a:lnTo>
                  <a:lnTo>
                    <a:pt x="3095" y="365"/>
                  </a:lnTo>
                  <a:lnTo>
                    <a:pt x="3100" y="369"/>
                  </a:lnTo>
                  <a:lnTo>
                    <a:pt x="3107" y="371"/>
                  </a:lnTo>
                  <a:lnTo>
                    <a:pt x="3112" y="373"/>
                  </a:lnTo>
                  <a:lnTo>
                    <a:pt x="3118" y="375"/>
                  </a:lnTo>
                  <a:lnTo>
                    <a:pt x="3123" y="377"/>
                  </a:lnTo>
                  <a:lnTo>
                    <a:pt x="3130" y="379"/>
                  </a:lnTo>
                  <a:lnTo>
                    <a:pt x="3135" y="381"/>
                  </a:lnTo>
                  <a:lnTo>
                    <a:pt x="3141" y="383"/>
                  </a:lnTo>
                  <a:lnTo>
                    <a:pt x="3146" y="385"/>
                  </a:lnTo>
                  <a:lnTo>
                    <a:pt x="3152" y="387"/>
                  </a:lnTo>
                  <a:lnTo>
                    <a:pt x="3159" y="389"/>
                  </a:lnTo>
                  <a:lnTo>
                    <a:pt x="3164" y="392"/>
                  </a:lnTo>
                  <a:lnTo>
                    <a:pt x="3170" y="394"/>
                  </a:lnTo>
                  <a:lnTo>
                    <a:pt x="3175" y="397"/>
                  </a:lnTo>
                  <a:lnTo>
                    <a:pt x="3181" y="399"/>
                  </a:lnTo>
                  <a:lnTo>
                    <a:pt x="3186" y="401"/>
                  </a:lnTo>
                  <a:lnTo>
                    <a:pt x="3193" y="403"/>
                  </a:lnTo>
                  <a:lnTo>
                    <a:pt x="3198" y="405"/>
                  </a:lnTo>
                  <a:lnTo>
                    <a:pt x="3204" y="407"/>
                  </a:lnTo>
                  <a:lnTo>
                    <a:pt x="3209" y="409"/>
                  </a:lnTo>
                  <a:lnTo>
                    <a:pt x="3216" y="411"/>
                  </a:lnTo>
                  <a:lnTo>
                    <a:pt x="3221" y="413"/>
                  </a:lnTo>
                  <a:lnTo>
                    <a:pt x="3227" y="416"/>
                  </a:lnTo>
                  <a:lnTo>
                    <a:pt x="3232" y="418"/>
                  </a:lnTo>
                  <a:lnTo>
                    <a:pt x="3238" y="420"/>
                  </a:lnTo>
                  <a:lnTo>
                    <a:pt x="3245" y="422"/>
                  </a:lnTo>
                  <a:lnTo>
                    <a:pt x="3250" y="425"/>
                  </a:lnTo>
                  <a:lnTo>
                    <a:pt x="3256" y="427"/>
                  </a:lnTo>
                  <a:lnTo>
                    <a:pt x="3261" y="429"/>
                  </a:lnTo>
                  <a:lnTo>
                    <a:pt x="3267" y="431"/>
                  </a:lnTo>
                  <a:lnTo>
                    <a:pt x="3273" y="433"/>
                  </a:lnTo>
                  <a:lnTo>
                    <a:pt x="3279" y="435"/>
                  </a:lnTo>
                  <a:lnTo>
                    <a:pt x="3284" y="437"/>
                  </a:lnTo>
                  <a:lnTo>
                    <a:pt x="3290" y="439"/>
                  </a:lnTo>
                  <a:lnTo>
                    <a:pt x="3295" y="442"/>
                  </a:lnTo>
                  <a:lnTo>
                    <a:pt x="3302" y="444"/>
                  </a:lnTo>
                  <a:lnTo>
                    <a:pt x="3307" y="446"/>
                  </a:lnTo>
                  <a:lnTo>
                    <a:pt x="3313" y="448"/>
                  </a:lnTo>
                  <a:lnTo>
                    <a:pt x="3318" y="450"/>
                  </a:lnTo>
                  <a:lnTo>
                    <a:pt x="3324" y="453"/>
                  </a:lnTo>
                  <a:lnTo>
                    <a:pt x="3330" y="455"/>
                  </a:lnTo>
                  <a:lnTo>
                    <a:pt x="3336" y="457"/>
                  </a:lnTo>
                  <a:lnTo>
                    <a:pt x="3342" y="459"/>
                  </a:lnTo>
                  <a:lnTo>
                    <a:pt x="3347" y="461"/>
                  </a:lnTo>
                  <a:lnTo>
                    <a:pt x="3353" y="463"/>
                  </a:lnTo>
                  <a:lnTo>
                    <a:pt x="3359" y="465"/>
                  </a:lnTo>
                  <a:lnTo>
                    <a:pt x="3365" y="467"/>
                  </a:lnTo>
                  <a:lnTo>
                    <a:pt x="3370" y="469"/>
                  </a:lnTo>
                  <a:lnTo>
                    <a:pt x="3376" y="472"/>
                  </a:lnTo>
                  <a:lnTo>
                    <a:pt x="3381" y="474"/>
                  </a:lnTo>
                  <a:lnTo>
                    <a:pt x="3388" y="476"/>
                  </a:lnTo>
                  <a:lnTo>
                    <a:pt x="3393" y="478"/>
                  </a:lnTo>
                  <a:lnTo>
                    <a:pt x="3399" y="480"/>
                  </a:lnTo>
                  <a:lnTo>
                    <a:pt x="3404" y="483"/>
                  </a:lnTo>
                  <a:lnTo>
                    <a:pt x="3410" y="485"/>
                  </a:lnTo>
                  <a:lnTo>
                    <a:pt x="3416" y="487"/>
                  </a:lnTo>
                  <a:lnTo>
                    <a:pt x="3422" y="489"/>
                  </a:lnTo>
                  <a:lnTo>
                    <a:pt x="3428" y="491"/>
                  </a:lnTo>
                  <a:lnTo>
                    <a:pt x="3433" y="493"/>
                  </a:lnTo>
                  <a:lnTo>
                    <a:pt x="3439" y="495"/>
                  </a:lnTo>
                  <a:lnTo>
                    <a:pt x="3445" y="497"/>
                  </a:lnTo>
                  <a:lnTo>
                    <a:pt x="3451" y="499"/>
                  </a:lnTo>
                  <a:lnTo>
                    <a:pt x="3456" y="501"/>
                  </a:lnTo>
                  <a:lnTo>
                    <a:pt x="3462" y="503"/>
                  </a:lnTo>
                  <a:lnTo>
                    <a:pt x="3467" y="505"/>
                  </a:lnTo>
                  <a:lnTo>
                    <a:pt x="3474" y="507"/>
                  </a:lnTo>
                  <a:lnTo>
                    <a:pt x="3479" y="510"/>
                  </a:lnTo>
                  <a:lnTo>
                    <a:pt x="3485" y="512"/>
                  </a:lnTo>
                  <a:lnTo>
                    <a:pt x="3490" y="514"/>
                  </a:lnTo>
                  <a:lnTo>
                    <a:pt x="3496" y="516"/>
                  </a:lnTo>
                  <a:lnTo>
                    <a:pt x="3502" y="518"/>
                  </a:lnTo>
                  <a:lnTo>
                    <a:pt x="3508" y="520"/>
                  </a:lnTo>
                  <a:lnTo>
                    <a:pt x="3513" y="522"/>
                  </a:lnTo>
                  <a:lnTo>
                    <a:pt x="3519" y="525"/>
                  </a:lnTo>
                  <a:lnTo>
                    <a:pt x="3525" y="527"/>
                  </a:lnTo>
                  <a:lnTo>
                    <a:pt x="3531" y="529"/>
                  </a:lnTo>
                  <a:lnTo>
                    <a:pt x="3537" y="531"/>
                  </a:lnTo>
                  <a:lnTo>
                    <a:pt x="3542" y="533"/>
                  </a:lnTo>
                  <a:lnTo>
                    <a:pt x="3548" y="535"/>
                  </a:lnTo>
                  <a:lnTo>
                    <a:pt x="3553" y="537"/>
                  </a:lnTo>
                  <a:lnTo>
                    <a:pt x="3560" y="540"/>
                  </a:lnTo>
                  <a:lnTo>
                    <a:pt x="3565" y="542"/>
                  </a:lnTo>
                  <a:lnTo>
                    <a:pt x="3571" y="544"/>
                  </a:lnTo>
                  <a:lnTo>
                    <a:pt x="3576" y="546"/>
                  </a:lnTo>
                  <a:lnTo>
                    <a:pt x="3582" y="548"/>
                  </a:lnTo>
                  <a:lnTo>
                    <a:pt x="3588" y="550"/>
                  </a:lnTo>
                  <a:lnTo>
                    <a:pt x="3594" y="552"/>
                  </a:lnTo>
                  <a:lnTo>
                    <a:pt x="3599" y="554"/>
                  </a:lnTo>
                  <a:lnTo>
                    <a:pt x="3605" y="556"/>
                  </a:lnTo>
                  <a:lnTo>
                    <a:pt x="3611" y="557"/>
                  </a:lnTo>
                  <a:lnTo>
                    <a:pt x="3617" y="559"/>
                  </a:lnTo>
                  <a:lnTo>
                    <a:pt x="3623" y="561"/>
                  </a:lnTo>
                  <a:lnTo>
                    <a:pt x="3628" y="563"/>
                  </a:lnTo>
                  <a:lnTo>
                    <a:pt x="3634" y="565"/>
                  </a:lnTo>
                  <a:lnTo>
                    <a:pt x="3639" y="568"/>
                  </a:lnTo>
                  <a:lnTo>
                    <a:pt x="3646" y="570"/>
                  </a:lnTo>
                  <a:lnTo>
                    <a:pt x="3651" y="572"/>
                  </a:lnTo>
                  <a:lnTo>
                    <a:pt x="3657" y="574"/>
                  </a:lnTo>
                  <a:lnTo>
                    <a:pt x="3662" y="576"/>
                  </a:lnTo>
                  <a:lnTo>
                    <a:pt x="3668" y="578"/>
                  </a:lnTo>
                  <a:lnTo>
                    <a:pt x="3674" y="580"/>
                  </a:lnTo>
                  <a:lnTo>
                    <a:pt x="3680" y="582"/>
                  </a:lnTo>
                  <a:lnTo>
                    <a:pt x="3685" y="584"/>
                  </a:lnTo>
                  <a:lnTo>
                    <a:pt x="3691" y="586"/>
                  </a:lnTo>
                  <a:lnTo>
                    <a:pt x="3696" y="588"/>
                  </a:lnTo>
                  <a:lnTo>
                    <a:pt x="3703" y="590"/>
                  </a:lnTo>
                  <a:lnTo>
                    <a:pt x="3709" y="592"/>
                  </a:lnTo>
                  <a:lnTo>
                    <a:pt x="3714" y="594"/>
                  </a:lnTo>
                  <a:lnTo>
                    <a:pt x="3720" y="597"/>
                  </a:lnTo>
                  <a:lnTo>
                    <a:pt x="3725" y="599"/>
                  </a:lnTo>
                  <a:lnTo>
                    <a:pt x="3732" y="601"/>
                  </a:lnTo>
                  <a:lnTo>
                    <a:pt x="3737" y="602"/>
                  </a:lnTo>
                  <a:lnTo>
                    <a:pt x="3743" y="604"/>
                  </a:lnTo>
                  <a:lnTo>
                    <a:pt x="3748" y="606"/>
                  </a:lnTo>
                  <a:lnTo>
                    <a:pt x="3754" y="608"/>
                  </a:lnTo>
                  <a:lnTo>
                    <a:pt x="3760" y="610"/>
                  </a:lnTo>
                  <a:lnTo>
                    <a:pt x="3766" y="612"/>
                  </a:lnTo>
                  <a:lnTo>
                    <a:pt x="3771" y="614"/>
                  </a:lnTo>
                  <a:lnTo>
                    <a:pt x="3777" y="616"/>
                  </a:lnTo>
                  <a:lnTo>
                    <a:pt x="3782" y="618"/>
                  </a:lnTo>
                  <a:lnTo>
                    <a:pt x="3789" y="620"/>
                  </a:lnTo>
                  <a:lnTo>
                    <a:pt x="3795" y="622"/>
                  </a:lnTo>
                  <a:lnTo>
                    <a:pt x="3800" y="625"/>
                  </a:lnTo>
                  <a:lnTo>
                    <a:pt x="3806" y="626"/>
                  </a:lnTo>
                  <a:lnTo>
                    <a:pt x="3811" y="628"/>
                  </a:lnTo>
                  <a:lnTo>
                    <a:pt x="3818" y="630"/>
                  </a:lnTo>
                  <a:lnTo>
                    <a:pt x="3823" y="632"/>
                  </a:lnTo>
                  <a:lnTo>
                    <a:pt x="3829" y="634"/>
                  </a:lnTo>
                  <a:lnTo>
                    <a:pt x="3834" y="636"/>
                  </a:lnTo>
                  <a:lnTo>
                    <a:pt x="3840" y="638"/>
                  </a:lnTo>
                  <a:lnTo>
                    <a:pt x="3846" y="640"/>
                  </a:lnTo>
                  <a:lnTo>
                    <a:pt x="3852" y="641"/>
                  </a:lnTo>
                  <a:lnTo>
                    <a:pt x="3857" y="643"/>
                  </a:lnTo>
                  <a:lnTo>
                    <a:pt x="3863" y="645"/>
                  </a:lnTo>
                  <a:lnTo>
                    <a:pt x="3868" y="647"/>
                  </a:lnTo>
                  <a:lnTo>
                    <a:pt x="3875" y="649"/>
                  </a:lnTo>
                  <a:lnTo>
                    <a:pt x="3880" y="651"/>
                  </a:lnTo>
                  <a:lnTo>
                    <a:pt x="3886" y="654"/>
                  </a:lnTo>
                  <a:lnTo>
                    <a:pt x="3892" y="655"/>
                  </a:lnTo>
                  <a:lnTo>
                    <a:pt x="3897" y="657"/>
                  </a:lnTo>
                  <a:lnTo>
                    <a:pt x="3904" y="659"/>
                  </a:lnTo>
                  <a:lnTo>
                    <a:pt x="3909" y="661"/>
                  </a:lnTo>
                  <a:lnTo>
                    <a:pt x="3915" y="663"/>
                  </a:lnTo>
                  <a:lnTo>
                    <a:pt x="3920" y="665"/>
                  </a:lnTo>
                  <a:lnTo>
                    <a:pt x="3926" y="667"/>
                  </a:lnTo>
                  <a:lnTo>
                    <a:pt x="3932" y="668"/>
                  </a:lnTo>
                  <a:lnTo>
                    <a:pt x="3938" y="670"/>
                  </a:lnTo>
                  <a:lnTo>
                    <a:pt x="3943" y="672"/>
                  </a:lnTo>
                  <a:lnTo>
                    <a:pt x="3949" y="674"/>
                  </a:lnTo>
                  <a:lnTo>
                    <a:pt x="3954" y="676"/>
                  </a:lnTo>
                  <a:lnTo>
                    <a:pt x="3961" y="677"/>
                  </a:lnTo>
                  <a:lnTo>
                    <a:pt x="3966" y="679"/>
                  </a:lnTo>
                  <a:lnTo>
                    <a:pt x="3972" y="682"/>
                  </a:lnTo>
                  <a:lnTo>
                    <a:pt x="3978" y="684"/>
                  </a:lnTo>
                  <a:lnTo>
                    <a:pt x="3983" y="686"/>
                  </a:lnTo>
                  <a:lnTo>
                    <a:pt x="3990" y="687"/>
                  </a:lnTo>
                  <a:lnTo>
                    <a:pt x="3995" y="689"/>
                  </a:lnTo>
                  <a:lnTo>
                    <a:pt x="4001" y="691"/>
                  </a:lnTo>
                  <a:lnTo>
                    <a:pt x="4006" y="693"/>
                  </a:lnTo>
                  <a:lnTo>
                    <a:pt x="4012" y="695"/>
                  </a:lnTo>
                  <a:lnTo>
                    <a:pt x="4018" y="696"/>
                  </a:lnTo>
                  <a:lnTo>
                    <a:pt x="4024" y="698"/>
                  </a:lnTo>
                  <a:lnTo>
                    <a:pt x="4029" y="700"/>
                  </a:lnTo>
                  <a:lnTo>
                    <a:pt x="4035" y="702"/>
                  </a:lnTo>
                  <a:lnTo>
                    <a:pt x="4040" y="704"/>
                  </a:lnTo>
                  <a:lnTo>
                    <a:pt x="4047" y="705"/>
                  </a:lnTo>
                  <a:lnTo>
                    <a:pt x="4052" y="707"/>
                  </a:lnTo>
                  <a:lnTo>
                    <a:pt x="4058" y="709"/>
                  </a:lnTo>
                  <a:lnTo>
                    <a:pt x="4063" y="712"/>
                  </a:lnTo>
                  <a:lnTo>
                    <a:pt x="4069" y="713"/>
                  </a:lnTo>
                  <a:lnTo>
                    <a:pt x="4076" y="715"/>
                  </a:lnTo>
                  <a:lnTo>
                    <a:pt x="4081" y="717"/>
                  </a:lnTo>
                  <a:lnTo>
                    <a:pt x="4087" y="719"/>
                  </a:lnTo>
                  <a:lnTo>
                    <a:pt x="4092" y="720"/>
                  </a:lnTo>
                  <a:lnTo>
                    <a:pt x="4098" y="722"/>
                  </a:lnTo>
                  <a:lnTo>
                    <a:pt x="4104" y="724"/>
                  </a:lnTo>
                  <a:lnTo>
                    <a:pt x="4110" y="726"/>
                  </a:lnTo>
                  <a:lnTo>
                    <a:pt x="4115" y="727"/>
                  </a:lnTo>
                  <a:lnTo>
                    <a:pt x="4121" y="729"/>
                  </a:lnTo>
                  <a:lnTo>
                    <a:pt x="4126" y="731"/>
                  </a:lnTo>
                  <a:lnTo>
                    <a:pt x="4133" y="732"/>
                  </a:lnTo>
                  <a:lnTo>
                    <a:pt x="4138" y="734"/>
                  </a:lnTo>
                  <a:lnTo>
                    <a:pt x="4144" y="736"/>
                  </a:lnTo>
                  <a:lnTo>
                    <a:pt x="4149" y="738"/>
                  </a:lnTo>
                  <a:lnTo>
                    <a:pt x="4155" y="740"/>
                  </a:lnTo>
                  <a:lnTo>
                    <a:pt x="4162" y="742"/>
                  </a:lnTo>
                  <a:lnTo>
                    <a:pt x="4167" y="744"/>
                  </a:lnTo>
                  <a:lnTo>
                    <a:pt x="4173" y="745"/>
                  </a:lnTo>
                  <a:lnTo>
                    <a:pt x="4178" y="747"/>
                  </a:lnTo>
                  <a:lnTo>
                    <a:pt x="4184" y="749"/>
                  </a:lnTo>
                  <a:lnTo>
                    <a:pt x="4190" y="750"/>
                  </a:lnTo>
                  <a:lnTo>
                    <a:pt x="4196" y="752"/>
                  </a:lnTo>
                  <a:lnTo>
                    <a:pt x="4201" y="754"/>
                  </a:lnTo>
                  <a:lnTo>
                    <a:pt x="4207" y="755"/>
                  </a:lnTo>
                  <a:lnTo>
                    <a:pt x="4212" y="757"/>
                  </a:lnTo>
                  <a:lnTo>
                    <a:pt x="4219" y="759"/>
                  </a:lnTo>
                  <a:lnTo>
                    <a:pt x="4224" y="760"/>
                  </a:lnTo>
                  <a:lnTo>
                    <a:pt x="4230" y="762"/>
                  </a:lnTo>
                  <a:lnTo>
                    <a:pt x="4235" y="764"/>
                  </a:lnTo>
                  <a:lnTo>
                    <a:pt x="4241" y="765"/>
                  </a:lnTo>
                  <a:lnTo>
                    <a:pt x="4247" y="768"/>
                  </a:lnTo>
                  <a:lnTo>
                    <a:pt x="4253" y="770"/>
                  </a:lnTo>
                  <a:lnTo>
                    <a:pt x="4259" y="771"/>
                  </a:lnTo>
                  <a:lnTo>
                    <a:pt x="4264" y="773"/>
                  </a:lnTo>
                  <a:lnTo>
                    <a:pt x="4270" y="775"/>
                  </a:lnTo>
                  <a:lnTo>
                    <a:pt x="4276" y="776"/>
                  </a:lnTo>
                  <a:lnTo>
                    <a:pt x="4282" y="778"/>
                  </a:lnTo>
                  <a:lnTo>
                    <a:pt x="4287" y="780"/>
                  </a:lnTo>
                  <a:lnTo>
                    <a:pt x="4293" y="781"/>
                  </a:lnTo>
                  <a:lnTo>
                    <a:pt x="4298" y="783"/>
                  </a:lnTo>
                  <a:lnTo>
                    <a:pt x="4305" y="784"/>
                  </a:lnTo>
                  <a:lnTo>
                    <a:pt x="4310" y="786"/>
                  </a:lnTo>
                  <a:lnTo>
                    <a:pt x="4316" y="788"/>
                  </a:lnTo>
                  <a:lnTo>
                    <a:pt x="4321" y="789"/>
                  </a:lnTo>
                  <a:lnTo>
                    <a:pt x="4327" y="791"/>
                  </a:lnTo>
                  <a:lnTo>
                    <a:pt x="4333" y="792"/>
                  </a:lnTo>
                  <a:lnTo>
                    <a:pt x="4339" y="794"/>
                  </a:lnTo>
                  <a:lnTo>
                    <a:pt x="4345" y="797"/>
                  </a:lnTo>
                  <a:lnTo>
                    <a:pt x="4350" y="798"/>
                  </a:lnTo>
                  <a:lnTo>
                    <a:pt x="4356" y="800"/>
                  </a:lnTo>
                  <a:lnTo>
                    <a:pt x="4362" y="801"/>
                  </a:lnTo>
                  <a:lnTo>
                    <a:pt x="4368" y="803"/>
                  </a:lnTo>
                  <a:lnTo>
                    <a:pt x="4373" y="805"/>
                  </a:lnTo>
                  <a:lnTo>
                    <a:pt x="4379" y="806"/>
                  </a:lnTo>
                  <a:lnTo>
                    <a:pt x="4384" y="808"/>
                  </a:lnTo>
                  <a:lnTo>
                    <a:pt x="4391" y="809"/>
                  </a:lnTo>
                  <a:lnTo>
                    <a:pt x="4396" y="811"/>
                  </a:lnTo>
                  <a:lnTo>
                    <a:pt x="4402" y="812"/>
                  </a:lnTo>
                  <a:lnTo>
                    <a:pt x="4407" y="814"/>
                  </a:lnTo>
                  <a:lnTo>
                    <a:pt x="4413" y="815"/>
                  </a:lnTo>
                  <a:lnTo>
                    <a:pt x="4419" y="817"/>
                  </a:lnTo>
                  <a:lnTo>
                    <a:pt x="4425" y="819"/>
                  </a:lnTo>
                  <a:lnTo>
                    <a:pt x="4430" y="820"/>
                  </a:lnTo>
                  <a:lnTo>
                    <a:pt x="4436" y="822"/>
                  </a:lnTo>
                  <a:lnTo>
                    <a:pt x="4442" y="823"/>
                  </a:lnTo>
                  <a:lnTo>
                    <a:pt x="4448" y="826"/>
                  </a:lnTo>
                  <a:lnTo>
                    <a:pt x="4454" y="827"/>
                  </a:lnTo>
                  <a:lnTo>
                    <a:pt x="4459" y="829"/>
                  </a:lnTo>
                  <a:lnTo>
                    <a:pt x="4465" y="830"/>
                  </a:lnTo>
                  <a:lnTo>
                    <a:pt x="4470" y="832"/>
                  </a:lnTo>
                  <a:lnTo>
                    <a:pt x="4477" y="833"/>
                  </a:lnTo>
                  <a:lnTo>
                    <a:pt x="4482" y="835"/>
                  </a:lnTo>
                  <a:lnTo>
                    <a:pt x="4488" y="836"/>
                  </a:lnTo>
                  <a:lnTo>
                    <a:pt x="4493" y="838"/>
                  </a:lnTo>
                  <a:lnTo>
                    <a:pt x="4499" y="839"/>
                  </a:lnTo>
                  <a:lnTo>
                    <a:pt x="4505" y="841"/>
                  </a:lnTo>
                  <a:lnTo>
                    <a:pt x="4511" y="842"/>
                  </a:lnTo>
                  <a:lnTo>
                    <a:pt x="4516" y="844"/>
                  </a:lnTo>
                  <a:lnTo>
                    <a:pt x="4522" y="845"/>
                  </a:lnTo>
                  <a:lnTo>
                    <a:pt x="4528" y="847"/>
                  </a:lnTo>
                  <a:lnTo>
                    <a:pt x="4534" y="848"/>
                  </a:lnTo>
                  <a:lnTo>
                    <a:pt x="4540" y="850"/>
                  </a:lnTo>
                  <a:lnTo>
                    <a:pt x="4545" y="851"/>
                  </a:lnTo>
                  <a:lnTo>
                    <a:pt x="4551" y="853"/>
                  </a:lnTo>
                  <a:lnTo>
                    <a:pt x="4556" y="855"/>
                  </a:lnTo>
                  <a:lnTo>
                    <a:pt x="4563" y="857"/>
                  </a:lnTo>
                  <a:lnTo>
                    <a:pt x="4568" y="858"/>
                  </a:lnTo>
                  <a:lnTo>
                    <a:pt x="4574" y="859"/>
                  </a:lnTo>
                  <a:lnTo>
                    <a:pt x="4579" y="861"/>
                  </a:lnTo>
                  <a:lnTo>
                    <a:pt x="4585" y="862"/>
                  </a:lnTo>
                  <a:lnTo>
                    <a:pt x="4591" y="864"/>
                  </a:lnTo>
                  <a:lnTo>
                    <a:pt x="4597" y="865"/>
                  </a:lnTo>
                  <a:lnTo>
                    <a:pt x="4602" y="867"/>
                  </a:lnTo>
                  <a:lnTo>
                    <a:pt x="4608" y="868"/>
                  </a:lnTo>
                  <a:lnTo>
                    <a:pt x="4613" y="870"/>
                  </a:lnTo>
                  <a:lnTo>
                    <a:pt x="4620" y="871"/>
                  </a:lnTo>
                  <a:lnTo>
                    <a:pt x="4626" y="872"/>
                  </a:lnTo>
                  <a:lnTo>
                    <a:pt x="4631" y="874"/>
                  </a:lnTo>
                  <a:lnTo>
                    <a:pt x="4637" y="875"/>
                  </a:lnTo>
                  <a:lnTo>
                    <a:pt x="4642" y="877"/>
                  </a:lnTo>
                  <a:lnTo>
                    <a:pt x="4649" y="878"/>
                  </a:lnTo>
                  <a:lnTo>
                    <a:pt x="4654" y="879"/>
                  </a:lnTo>
                  <a:lnTo>
                    <a:pt x="4660" y="881"/>
                  </a:lnTo>
                  <a:lnTo>
                    <a:pt x="4665" y="883"/>
                  </a:lnTo>
                  <a:lnTo>
                    <a:pt x="4671" y="885"/>
                  </a:lnTo>
                  <a:lnTo>
                    <a:pt x="4677" y="886"/>
                  </a:lnTo>
                  <a:lnTo>
                    <a:pt x="4683" y="887"/>
                  </a:lnTo>
                  <a:lnTo>
                    <a:pt x="4688" y="889"/>
                  </a:lnTo>
                  <a:lnTo>
                    <a:pt x="4694" y="890"/>
                  </a:lnTo>
                  <a:lnTo>
                    <a:pt x="4699" y="892"/>
                  </a:lnTo>
                  <a:lnTo>
                    <a:pt x="4706" y="893"/>
                  </a:lnTo>
                  <a:lnTo>
                    <a:pt x="4712" y="894"/>
                  </a:lnTo>
                  <a:lnTo>
                    <a:pt x="4717" y="896"/>
                  </a:lnTo>
                  <a:lnTo>
                    <a:pt x="4723" y="897"/>
                  </a:lnTo>
                  <a:lnTo>
                    <a:pt x="4728" y="898"/>
                  </a:lnTo>
                  <a:lnTo>
                    <a:pt x="4735" y="900"/>
                  </a:lnTo>
                  <a:lnTo>
                    <a:pt x="4740" y="901"/>
                  </a:lnTo>
                  <a:lnTo>
                    <a:pt x="4746" y="903"/>
                  </a:lnTo>
                  <a:lnTo>
                    <a:pt x="4751" y="904"/>
                  </a:lnTo>
                  <a:lnTo>
                    <a:pt x="4758" y="905"/>
                  </a:lnTo>
                  <a:lnTo>
                    <a:pt x="4763" y="907"/>
                  </a:lnTo>
                  <a:lnTo>
                    <a:pt x="4769" y="908"/>
                  </a:lnTo>
                  <a:lnTo>
                    <a:pt x="4774" y="909"/>
                  </a:lnTo>
                  <a:lnTo>
                    <a:pt x="4780" y="912"/>
                  </a:lnTo>
                  <a:lnTo>
                    <a:pt x="4785" y="913"/>
                  </a:lnTo>
                  <a:lnTo>
                    <a:pt x="4792" y="914"/>
                  </a:lnTo>
                  <a:lnTo>
                    <a:pt x="4797" y="916"/>
                  </a:lnTo>
                  <a:lnTo>
                    <a:pt x="4803" y="917"/>
                  </a:lnTo>
                  <a:lnTo>
                    <a:pt x="4809" y="918"/>
                  </a:lnTo>
                  <a:lnTo>
                    <a:pt x="4815" y="919"/>
                  </a:lnTo>
                  <a:lnTo>
                    <a:pt x="4821" y="921"/>
                  </a:lnTo>
                  <a:lnTo>
                    <a:pt x="4826" y="922"/>
                  </a:lnTo>
                  <a:lnTo>
                    <a:pt x="4832" y="923"/>
                  </a:lnTo>
                  <a:lnTo>
                    <a:pt x="4837" y="925"/>
                  </a:lnTo>
                  <a:lnTo>
                    <a:pt x="4844" y="926"/>
                  </a:lnTo>
                  <a:lnTo>
                    <a:pt x="4849" y="927"/>
                  </a:lnTo>
                  <a:lnTo>
                    <a:pt x="4855" y="929"/>
                  </a:lnTo>
                  <a:lnTo>
                    <a:pt x="4860" y="930"/>
                  </a:lnTo>
                  <a:lnTo>
                    <a:pt x="4866" y="931"/>
                  </a:lnTo>
                  <a:lnTo>
                    <a:pt x="4871" y="932"/>
                  </a:lnTo>
                  <a:lnTo>
                    <a:pt x="4878" y="934"/>
                  </a:lnTo>
                  <a:lnTo>
                    <a:pt x="4883" y="935"/>
                  </a:lnTo>
                  <a:lnTo>
                    <a:pt x="4889" y="936"/>
                  </a:lnTo>
                  <a:lnTo>
                    <a:pt x="4895" y="938"/>
                  </a:lnTo>
                  <a:lnTo>
                    <a:pt x="4901" y="939"/>
                  </a:lnTo>
                  <a:lnTo>
                    <a:pt x="4907" y="941"/>
                  </a:lnTo>
                  <a:lnTo>
                    <a:pt x="4912" y="942"/>
                  </a:lnTo>
                  <a:lnTo>
                    <a:pt x="4918" y="944"/>
                  </a:lnTo>
                  <a:lnTo>
                    <a:pt x="4923" y="945"/>
                  </a:lnTo>
                  <a:lnTo>
                    <a:pt x="4930" y="946"/>
                  </a:lnTo>
                  <a:lnTo>
                    <a:pt x="4935" y="947"/>
                  </a:lnTo>
                  <a:lnTo>
                    <a:pt x="4941" y="949"/>
                  </a:lnTo>
                  <a:lnTo>
                    <a:pt x="4946" y="950"/>
                  </a:lnTo>
                  <a:lnTo>
                    <a:pt x="4952" y="951"/>
                  </a:lnTo>
                  <a:lnTo>
                    <a:pt x="4958" y="952"/>
                  </a:lnTo>
                  <a:lnTo>
                    <a:pt x="4964" y="953"/>
                  </a:lnTo>
                  <a:lnTo>
                    <a:pt x="4969" y="955"/>
                  </a:lnTo>
                  <a:lnTo>
                    <a:pt x="4975" y="956"/>
                  </a:lnTo>
                  <a:lnTo>
                    <a:pt x="4980" y="957"/>
                  </a:lnTo>
                  <a:lnTo>
                    <a:pt x="4987" y="958"/>
                  </a:lnTo>
                  <a:lnTo>
                    <a:pt x="4993" y="960"/>
                  </a:lnTo>
                  <a:lnTo>
                    <a:pt x="4998" y="961"/>
                  </a:lnTo>
                  <a:lnTo>
                    <a:pt x="5004" y="962"/>
                  </a:lnTo>
                  <a:lnTo>
                    <a:pt x="5009" y="963"/>
                  </a:lnTo>
                  <a:lnTo>
                    <a:pt x="5016" y="964"/>
                  </a:lnTo>
                  <a:lnTo>
                    <a:pt x="5021" y="966"/>
                  </a:lnTo>
                  <a:lnTo>
                    <a:pt x="5027" y="967"/>
                  </a:lnTo>
                  <a:lnTo>
                    <a:pt x="5032" y="969"/>
                  </a:lnTo>
                  <a:lnTo>
                    <a:pt x="5038" y="970"/>
                  </a:lnTo>
                  <a:lnTo>
                    <a:pt x="5044" y="971"/>
                  </a:lnTo>
                  <a:lnTo>
                    <a:pt x="5050" y="972"/>
                  </a:lnTo>
                  <a:lnTo>
                    <a:pt x="5055" y="974"/>
                  </a:lnTo>
                  <a:lnTo>
                    <a:pt x="5061" y="975"/>
                  </a:lnTo>
                  <a:lnTo>
                    <a:pt x="5066" y="976"/>
                  </a:lnTo>
                  <a:lnTo>
                    <a:pt x="5073" y="977"/>
                  </a:lnTo>
                  <a:lnTo>
                    <a:pt x="5079" y="978"/>
                  </a:lnTo>
                  <a:lnTo>
                    <a:pt x="5084" y="979"/>
                  </a:lnTo>
                  <a:lnTo>
                    <a:pt x="5090" y="981"/>
                  </a:lnTo>
                  <a:lnTo>
                    <a:pt x="5095" y="982"/>
                  </a:lnTo>
                  <a:lnTo>
                    <a:pt x="5102" y="983"/>
                  </a:lnTo>
                  <a:lnTo>
                    <a:pt x="5107" y="984"/>
                  </a:lnTo>
                  <a:lnTo>
                    <a:pt x="5113" y="985"/>
                  </a:lnTo>
                  <a:lnTo>
                    <a:pt x="5118" y="986"/>
                  </a:lnTo>
                  <a:lnTo>
                    <a:pt x="5124" y="987"/>
                  </a:lnTo>
                  <a:lnTo>
                    <a:pt x="5130" y="989"/>
                  </a:lnTo>
                  <a:lnTo>
                    <a:pt x="5136" y="990"/>
                  </a:lnTo>
                  <a:lnTo>
                    <a:pt x="5141" y="991"/>
                  </a:lnTo>
                  <a:lnTo>
                    <a:pt x="5147" y="992"/>
                  </a:lnTo>
                  <a:lnTo>
                    <a:pt x="5152" y="993"/>
                  </a:lnTo>
                  <a:lnTo>
                    <a:pt x="5159" y="994"/>
                  </a:lnTo>
                  <a:lnTo>
                    <a:pt x="5164" y="995"/>
                  </a:lnTo>
                  <a:lnTo>
                    <a:pt x="5170" y="996"/>
                  </a:lnTo>
                  <a:lnTo>
                    <a:pt x="5176" y="999"/>
                  </a:lnTo>
                  <a:lnTo>
                    <a:pt x="5181" y="1000"/>
                  </a:lnTo>
                  <a:lnTo>
                    <a:pt x="5188" y="1001"/>
                  </a:lnTo>
                  <a:lnTo>
                    <a:pt x="5193" y="1002"/>
                  </a:lnTo>
                  <a:lnTo>
                    <a:pt x="5199" y="1003"/>
                  </a:lnTo>
                  <a:lnTo>
                    <a:pt x="5204" y="1004"/>
                  </a:lnTo>
                  <a:lnTo>
                    <a:pt x="5210" y="1005"/>
                  </a:lnTo>
                  <a:lnTo>
                    <a:pt x="5216" y="1006"/>
                  </a:lnTo>
                  <a:lnTo>
                    <a:pt x="5222" y="1007"/>
                  </a:lnTo>
                  <a:lnTo>
                    <a:pt x="5227" y="1008"/>
                  </a:lnTo>
                  <a:lnTo>
                    <a:pt x="5233" y="1009"/>
                  </a:lnTo>
                  <a:lnTo>
                    <a:pt x="5238" y="1011"/>
                  </a:lnTo>
                  <a:lnTo>
                    <a:pt x="5245" y="1012"/>
                  </a:lnTo>
                  <a:lnTo>
                    <a:pt x="5250" y="1013"/>
                  </a:lnTo>
                  <a:lnTo>
                    <a:pt x="5256" y="1014"/>
                  </a:lnTo>
                  <a:lnTo>
                    <a:pt x="5262" y="1015"/>
                  </a:lnTo>
                  <a:lnTo>
                    <a:pt x="5267" y="1016"/>
                  </a:lnTo>
                  <a:lnTo>
                    <a:pt x="5274" y="1017"/>
                  </a:lnTo>
                  <a:lnTo>
                    <a:pt x="5279" y="1018"/>
                  </a:lnTo>
                  <a:lnTo>
                    <a:pt x="5285" y="1019"/>
                  </a:lnTo>
                  <a:lnTo>
                    <a:pt x="5290" y="1020"/>
                  </a:lnTo>
                  <a:lnTo>
                    <a:pt x="5296" y="1021"/>
                  </a:lnTo>
                  <a:lnTo>
                    <a:pt x="5302" y="1022"/>
                  </a:lnTo>
                  <a:lnTo>
                    <a:pt x="5308" y="1023"/>
                  </a:lnTo>
                  <a:lnTo>
                    <a:pt x="5313" y="1024"/>
                  </a:lnTo>
                  <a:lnTo>
                    <a:pt x="5319" y="1025"/>
                  </a:lnTo>
                  <a:lnTo>
                    <a:pt x="5324" y="1027"/>
                  </a:lnTo>
                  <a:lnTo>
                    <a:pt x="5331" y="1028"/>
                  </a:lnTo>
                  <a:lnTo>
                    <a:pt x="5336" y="1029"/>
                  </a:lnTo>
                  <a:lnTo>
                    <a:pt x="5342" y="1030"/>
                  </a:lnTo>
                  <a:lnTo>
                    <a:pt x="5347" y="1031"/>
                  </a:lnTo>
                  <a:lnTo>
                    <a:pt x="5353" y="1032"/>
                  </a:lnTo>
                  <a:lnTo>
                    <a:pt x="5360" y="1033"/>
                  </a:lnTo>
                  <a:lnTo>
                    <a:pt x="5365" y="1034"/>
                  </a:lnTo>
                  <a:lnTo>
                    <a:pt x="5371" y="1035"/>
                  </a:lnTo>
                  <a:lnTo>
                    <a:pt x="5376" y="1036"/>
                  </a:lnTo>
                  <a:lnTo>
                    <a:pt x="5382" y="1037"/>
                  </a:lnTo>
                  <a:lnTo>
                    <a:pt x="5388" y="1038"/>
                  </a:lnTo>
                  <a:lnTo>
                    <a:pt x="5394" y="1039"/>
                  </a:lnTo>
                  <a:lnTo>
                    <a:pt x="5399" y="1040"/>
                  </a:lnTo>
                  <a:lnTo>
                    <a:pt x="5405" y="1041"/>
                  </a:lnTo>
                  <a:lnTo>
                    <a:pt x="5410" y="1042"/>
                  </a:lnTo>
                  <a:lnTo>
                    <a:pt x="5417" y="1043"/>
                  </a:lnTo>
                  <a:lnTo>
                    <a:pt x="5422" y="1044"/>
                  </a:lnTo>
                  <a:lnTo>
                    <a:pt x="5428" y="1045"/>
                  </a:lnTo>
                  <a:lnTo>
                    <a:pt x="5433" y="1046"/>
                  </a:lnTo>
                  <a:lnTo>
                    <a:pt x="5439" y="1047"/>
                  </a:lnTo>
                  <a:lnTo>
                    <a:pt x="5446" y="1048"/>
                  </a:lnTo>
                  <a:lnTo>
                    <a:pt x="5451" y="1049"/>
                  </a:lnTo>
                  <a:lnTo>
                    <a:pt x="5457" y="1050"/>
                  </a:lnTo>
                  <a:lnTo>
                    <a:pt x="5462" y="1051"/>
                  </a:lnTo>
                  <a:lnTo>
                    <a:pt x="5468" y="1052"/>
                  </a:lnTo>
                  <a:lnTo>
                    <a:pt x="5474" y="1053"/>
                  </a:lnTo>
                  <a:lnTo>
                    <a:pt x="5480" y="1055"/>
                  </a:lnTo>
                  <a:lnTo>
                    <a:pt x="5485" y="1056"/>
                  </a:lnTo>
                  <a:lnTo>
                    <a:pt x="5491" y="1057"/>
                  </a:lnTo>
                  <a:lnTo>
                    <a:pt x="5496" y="1058"/>
                  </a:lnTo>
                  <a:lnTo>
                    <a:pt x="5503" y="1059"/>
                  </a:lnTo>
                  <a:lnTo>
                    <a:pt x="5508" y="1060"/>
                  </a:lnTo>
                  <a:lnTo>
                    <a:pt x="5514" y="1061"/>
                  </a:lnTo>
                  <a:lnTo>
                    <a:pt x="5519" y="1062"/>
                  </a:lnTo>
                  <a:lnTo>
                    <a:pt x="5525" y="1063"/>
                  </a:lnTo>
                  <a:lnTo>
                    <a:pt x="5531" y="1063"/>
                  </a:lnTo>
                  <a:lnTo>
                    <a:pt x="5537" y="1064"/>
                  </a:lnTo>
                  <a:lnTo>
                    <a:pt x="5543" y="1065"/>
                  </a:lnTo>
                  <a:lnTo>
                    <a:pt x="5548" y="1066"/>
                  </a:lnTo>
                  <a:lnTo>
                    <a:pt x="5554" y="1067"/>
                  </a:lnTo>
                  <a:lnTo>
                    <a:pt x="5560" y="1068"/>
                  </a:lnTo>
                  <a:lnTo>
                    <a:pt x="5566" y="1069"/>
                  </a:lnTo>
                  <a:lnTo>
                    <a:pt x="5571" y="1070"/>
                  </a:lnTo>
                  <a:lnTo>
                    <a:pt x="5577" y="1071"/>
                  </a:lnTo>
                  <a:lnTo>
                    <a:pt x="5582" y="1072"/>
                  </a:lnTo>
                  <a:lnTo>
                    <a:pt x="5589" y="1073"/>
                  </a:lnTo>
                  <a:lnTo>
                    <a:pt x="5594" y="1073"/>
                  </a:lnTo>
                  <a:lnTo>
                    <a:pt x="5600" y="1074"/>
                  </a:lnTo>
                  <a:lnTo>
                    <a:pt x="5605" y="1075"/>
                  </a:lnTo>
                  <a:lnTo>
                    <a:pt x="5611" y="1076"/>
                  </a:lnTo>
                  <a:lnTo>
                    <a:pt x="5617" y="1077"/>
                  </a:lnTo>
                  <a:lnTo>
                    <a:pt x="5623" y="1078"/>
                  </a:lnTo>
                  <a:lnTo>
                    <a:pt x="5629" y="1079"/>
                  </a:lnTo>
                  <a:lnTo>
                    <a:pt x="5634" y="1080"/>
                  </a:lnTo>
                  <a:lnTo>
                    <a:pt x="5640" y="1081"/>
                  </a:lnTo>
                  <a:lnTo>
                    <a:pt x="5646" y="1081"/>
                  </a:lnTo>
                  <a:lnTo>
                    <a:pt x="5652" y="1082"/>
                  </a:lnTo>
                  <a:lnTo>
                    <a:pt x="5657" y="1084"/>
                  </a:lnTo>
                  <a:lnTo>
                    <a:pt x="5663" y="1085"/>
                  </a:lnTo>
                  <a:lnTo>
                    <a:pt x="5668" y="1086"/>
                  </a:lnTo>
                  <a:lnTo>
                    <a:pt x="5675" y="1087"/>
                  </a:lnTo>
                  <a:lnTo>
                    <a:pt x="5680" y="1088"/>
                  </a:lnTo>
                  <a:lnTo>
                    <a:pt x="5686" y="1088"/>
                  </a:lnTo>
                  <a:lnTo>
                    <a:pt x="5691" y="1089"/>
                  </a:lnTo>
                  <a:lnTo>
                    <a:pt x="5697" y="1090"/>
                  </a:lnTo>
                  <a:lnTo>
                    <a:pt x="5703" y="1091"/>
                  </a:lnTo>
                  <a:lnTo>
                    <a:pt x="5709" y="1092"/>
                  </a:lnTo>
                  <a:lnTo>
                    <a:pt x="5714" y="1093"/>
                  </a:lnTo>
                  <a:lnTo>
                    <a:pt x="5720" y="1094"/>
                  </a:lnTo>
                  <a:lnTo>
                    <a:pt x="5726" y="1094"/>
                  </a:lnTo>
                  <a:lnTo>
                    <a:pt x="5732" y="1095"/>
                  </a:lnTo>
                  <a:lnTo>
                    <a:pt x="5738" y="1096"/>
                  </a:lnTo>
                  <a:lnTo>
                    <a:pt x="5743" y="1097"/>
                  </a:lnTo>
                  <a:lnTo>
                    <a:pt x="5749" y="1098"/>
                  </a:lnTo>
                  <a:lnTo>
                    <a:pt x="5754" y="1099"/>
                  </a:lnTo>
                  <a:lnTo>
                    <a:pt x="5761" y="1099"/>
                  </a:lnTo>
                  <a:lnTo>
                    <a:pt x="5766" y="1100"/>
                  </a:lnTo>
                  <a:lnTo>
                    <a:pt x="5772" y="1101"/>
                  </a:lnTo>
                  <a:lnTo>
                    <a:pt x="5777" y="1102"/>
                  </a:lnTo>
                  <a:lnTo>
                    <a:pt x="5783" y="1103"/>
                  </a:lnTo>
                  <a:lnTo>
                    <a:pt x="5789" y="1103"/>
                  </a:lnTo>
                  <a:lnTo>
                    <a:pt x="5795" y="1104"/>
                  </a:lnTo>
                  <a:lnTo>
                    <a:pt x="5800" y="1105"/>
                  </a:lnTo>
                  <a:lnTo>
                    <a:pt x="5806" y="1106"/>
                  </a:lnTo>
                  <a:lnTo>
                    <a:pt x="5812" y="1107"/>
                  </a:lnTo>
                  <a:lnTo>
                    <a:pt x="5818" y="1107"/>
                  </a:lnTo>
                  <a:lnTo>
                    <a:pt x="5824" y="1108"/>
                  </a:lnTo>
                  <a:lnTo>
                    <a:pt x="5829" y="1109"/>
                  </a:lnTo>
                  <a:lnTo>
                    <a:pt x="5835" y="1110"/>
                  </a:lnTo>
                  <a:lnTo>
                    <a:pt x="5840" y="1111"/>
                  </a:lnTo>
                  <a:lnTo>
                    <a:pt x="5847" y="1111"/>
                  </a:lnTo>
                  <a:lnTo>
                    <a:pt x="5852" y="1113"/>
                  </a:lnTo>
                  <a:lnTo>
                    <a:pt x="5858" y="1114"/>
                  </a:lnTo>
                  <a:lnTo>
                    <a:pt x="5863" y="1115"/>
                  </a:lnTo>
                  <a:lnTo>
                    <a:pt x="5869" y="1115"/>
                  </a:lnTo>
                  <a:lnTo>
                    <a:pt x="5875" y="1116"/>
                  </a:lnTo>
                  <a:lnTo>
                    <a:pt x="5881" y="1117"/>
                  </a:lnTo>
                  <a:lnTo>
                    <a:pt x="5886" y="1118"/>
                  </a:lnTo>
                  <a:lnTo>
                    <a:pt x="5892" y="1119"/>
                  </a:lnTo>
                  <a:lnTo>
                    <a:pt x="5897" y="1119"/>
                  </a:lnTo>
                  <a:lnTo>
                    <a:pt x="5904" y="1120"/>
                  </a:lnTo>
                  <a:lnTo>
                    <a:pt x="5910" y="1121"/>
                  </a:lnTo>
                  <a:lnTo>
                    <a:pt x="5915" y="1122"/>
                  </a:lnTo>
                  <a:lnTo>
                    <a:pt x="5921" y="1122"/>
                  </a:lnTo>
                  <a:lnTo>
                    <a:pt x="5926" y="1123"/>
                  </a:lnTo>
                  <a:lnTo>
                    <a:pt x="5933" y="1124"/>
                  </a:lnTo>
                  <a:lnTo>
                    <a:pt x="5938" y="1125"/>
                  </a:lnTo>
                  <a:lnTo>
                    <a:pt x="5944" y="1125"/>
                  </a:lnTo>
                  <a:lnTo>
                    <a:pt x="5949" y="1126"/>
                  </a:lnTo>
                  <a:lnTo>
                    <a:pt x="5955" y="1127"/>
                  </a:lnTo>
                  <a:lnTo>
                    <a:pt x="5961" y="1128"/>
                  </a:lnTo>
                  <a:lnTo>
                    <a:pt x="5967" y="1128"/>
                  </a:lnTo>
                  <a:lnTo>
                    <a:pt x="5972" y="1129"/>
                  </a:lnTo>
                  <a:lnTo>
                    <a:pt x="5978" y="1130"/>
                  </a:lnTo>
                  <a:lnTo>
                    <a:pt x="5983" y="1130"/>
                  </a:lnTo>
                  <a:lnTo>
                    <a:pt x="5990" y="1131"/>
                  </a:lnTo>
                  <a:lnTo>
                    <a:pt x="5996" y="1132"/>
                  </a:lnTo>
                  <a:lnTo>
                    <a:pt x="6001" y="1133"/>
                  </a:lnTo>
                  <a:lnTo>
                    <a:pt x="6007" y="1133"/>
                  </a:lnTo>
                  <a:lnTo>
                    <a:pt x="6012" y="1134"/>
                  </a:lnTo>
                  <a:lnTo>
                    <a:pt x="6019" y="1135"/>
                  </a:lnTo>
                  <a:lnTo>
                    <a:pt x="6024" y="1136"/>
                  </a:lnTo>
                  <a:lnTo>
                    <a:pt x="6030" y="1136"/>
                  </a:lnTo>
                  <a:lnTo>
                    <a:pt x="6035" y="1137"/>
                  </a:lnTo>
                  <a:lnTo>
                    <a:pt x="6041" y="1138"/>
                  </a:lnTo>
                  <a:lnTo>
                    <a:pt x="6047" y="1138"/>
                  </a:lnTo>
                  <a:lnTo>
                    <a:pt x="6053" y="1139"/>
                  </a:lnTo>
                  <a:lnTo>
                    <a:pt x="6058" y="1141"/>
                  </a:lnTo>
                  <a:lnTo>
                    <a:pt x="6064" y="1141"/>
                  </a:lnTo>
                  <a:lnTo>
                    <a:pt x="6069" y="1142"/>
                  </a:lnTo>
                  <a:lnTo>
                    <a:pt x="6076" y="1143"/>
                  </a:lnTo>
                  <a:lnTo>
                    <a:pt x="6081" y="1143"/>
                  </a:lnTo>
                  <a:lnTo>
                    <a:pt x="6087" y="1144"/>
                  </a:lnTo>
                  <a:lnTo>
                    <a:pt x="6093" y="1145"/>
                  </a:lnTo>
                  <a:lnTo>
                    <a:pt x="6098" y="1146"/>
                  </a:lnTo>
                  <a:lnTo>
                    <a:pt x="6105" y="1146"/>
                  </a:lnTo>
                  <a:lnTo>
                    <a:pt x="6110" y="1147"/>
                  </a:lnTo>
                  <a:lnTo>
                    <a:pt x="6116" y="1148"/>
                  </a:lnTo>
                  <a:lnTo>
                    <a:pt x="6121" y="1148"/>
                  </a:lnTo>
                  <a:lnTo>
                    <a:pt x="6127" y="1149"/>
                  </a:lnTo>
                  <a:lnTo>
                    <a:pt x="6133" y="1150"/>
                  </a:lnTo>
                  <a:lnTo>
                    <a:pt x="6139" y="1150"/>
                  </a:lnTo>
                  <a:lnTo>
                    <a:pt x="6144" y="1151"/>
                  </a:lnTo>
                  <a:lnTo>
                    <a:pt x="6150" y="1152"/>
                  </a:lnTo>
                  <a:lnTo>
                    <a:pt x="6155" y="1152"/>
                  </a:lnTo>
                  <a:lnTo>
                    <a:pt x="6162" y="1153"/>
                  </a:lnTo>
                  <a:lnTo>
                    <a:pt x="6167" y="1154"/>
                  </a:lnTo>
                  <a:lnTo>
                    <a:pt x="6173" y="1154"/>
                  </a:lnTo>
                  <a:lnTo>
                    <a:pt x="6179" y="1155"/>
                  </a:lnTo>
                  <a:lnTo>
                    <a:pt x="6184" y="1156"/>
                  </a:lnTo>
                  <a:lnTo>
                    <a:pt x="6191" y="1156"/>
                  </a:lnTo>
                  <a:lnTo>
                    <a:pt x="6196" y="1157"/>
                  </a:lnTo>
                  <a:lnTo>
                    <a:pt x="6202" y="1157"/>
                  </a:lnTo>
                  <a:lnTo>
                    <a:pt x="6207" y="1158"/>
                  </a:lnTo>
                  <a:lnTo>
                    <a:pt x="6213" y="1159"/>
                  </a:lnTo>
                  <a:lnTo>
                    <a:pt x="6219" y="1159"/>
                  </a:lnTo>
                  <a:lnTo>
                    <a:pt x="6225" y="1160"/>
                  </a:lnTo>
                  <a:lnTo>
                    <a:pt x="6230" y="1161"/>
                  </a:lnTo>
                  <a:lnTo>
                    <a:pt x="6236" y="1161"/>
                  </a:lnTo>
                  <a:lnTo>
                    <a:pt x="6241" y="1162"/>
                  </a:lnTo>
                  <a:lnTo>
                    <a:pt x="6248" y="1163"/>
                  </a:lnTo>
                  <a:lnTo>
                    <a:pt x="6253" y="1163"/>
                  </a:lnTo>
                  <a:lnTo>
                    <a:pt x="6259" y="1164"/>
                  </a:lnTo>
                  <a:lnTo>
                    <a:pt x="6264" y="1164"/>
                  </a:lnTo>
                  <a:lnTo>
                    <a:pt x="6270" y="1165"/>
                  </a:lnTo>
                  <a:lnTo>
                    <a:pt x="6277" y="1166"/>
                  </a:lnTo>
                  <a:lnTo>
                    <a:pt x="6282" y="1166"/>
                  </a:lnTo>
                  <a:lnTo>
                    <a:pt x="6288" y="1167"/>
                  </a:lnTo>
                  <a:lnTo>
                    <a:pt x="6293" y="1167"/>
                  </a:lnTo>
                  <a:lnTo>
                    <a:pt x="6299" y="1168"/>
                  </a:lnTo>
                  <a:lnTo>
                    <a:pt x="6305" y="1170"/>
                  </a:lnTo>
                  <a:lnTo>
                    <a:pt x="6311" y="1170"/>
                  </a:lnTo>
                  <a:lnTo>
                    <a:pt x="6316" y="1171"/>
                  </a:lnTo>
                  <a:lnTo>
                    <a:pt x="6322" y="1171"/>
                  </a:lnTo>
                  <a:lnTo>
                    <a:pt x="6327" y="1172"/>
                  </a:lnTo>
                  <a:lnTo>
                    <a:pt x="6334" y="1173"/>
                  </a:lnTo>
                  <a:lnTo>
                    <a:pt x="6339" y="1173"/>
                  </a:lnTo>
                  <a:lnTo>
                    <a:pt x="6345" y="1174"/>
                  </a:lnTo>
                  <a:lnTo>
                    <a:pt x="6350" y="1174"/>
                  </a:lnTo>
                  <a:lnTo>
                    <a:pt x="6356" y="1175"/>
                  </a:lnTo>
                  <a:lnTo>
                    <a:pt x="6363" y="1176"/>
                  </a:lnTo>
                  <a:lnTo>
                    <a:pt x="6368" y="1176"/>
                  </a:lnTo>
                  <a:lnTo>
                    <a:pt x="6374" y="1177"/>
                  </a:lnTo>
                  <a:lnTo>
                    <a:pt x="6379" y="1177"/>
                  </a:lnTo>
                  <a:lnTo>
                    <a:pt x="6386" y="1178"/>
                  </a:lnTo>
                  <a:lnTo>
                    <a:pt x="6391" y="1179"/>
                  </a:lnTo>
                  <a:lnTo>
                    <a:pt x="6397" y="1179"/>
                  </a:lnTo>
                  <a:lnTo>
                    <a:pt x="6402" y="1180"/>
                  </a:lnTo>
                  <a:lnTo>
                    <a:pt x="6408" y="1180"/>
                  </a:lnTo>
                  <a:lnTo>
                    <a:pt x="6413" y="1181"/>
                  </a:lnTo>
                  <a:lnTo>
                    <a:pt x="6420" y="1181"/>
                  </a:lnTo>
                  <a:lnTo>
                    <a:pt x="6425" y="1182"/>
                  </a:lnTo>
                  <a:lnTo>
                    <a:pt x="6431" y="1183"/>
                  </a:lnTo>
                  <a:lnTo>
                    <a:pt x="6436" y="1183"/>
                  </a:lnTo>
                  <a:lnTo>
                    <a:pt x="6443" y="1184"/>
                  </a:lnTo>
                  <a:lnTo>
                    <a:pt x="6448" y="1184"/>
                  </a:lnTo>
                  <a:lnTo>
                    <a:pt x="6454" y="1185"/>
                  </a:lnTo>
                  <a:lnTo>
                    <a:pt x="6460" y="1185"/>
                  </a:lnTo>
                  <a:lnTo>
                    <a:pt x="6465" y="1186"/>
                  </a:lnTo>
                  <a:lnTo>
                    <a:pt x="6472" y="1186"/>
                  </a:lnTo>
                  <a:lnTo>
                    <a:pt x="6477" y="1187"/>
                  </a:lnTo>
                  <a:lnTo>
                    <a:pt x="6483" y="1188"/>
                  </a:lnTo>
                  <a:lnTo>
                    <a:pt x="6488" y="1188"/>
                  </a:lnTo>
                  <a:lnTo>
                    <a:pt x="6494" y="1189"/>
                  </a:lnTo>
                  <a:lnTo>
                    <a:pt x="6500" y="1189"/>
                  </a:lnTo>
                  <a:lnTo>
                    <a:pt x="6506" y="1190"/>
                  </a:lnTo>
                  <a:lnTo>
                    <a:pt x="6511" y="1190"/>
                  </a:lnTo>
                  <a:lnTo>
                    <a:pt x="6517" y="1191"/>
                  </a:lnTo>
                  <a:lnTo>
                    <a:pt x="6522" y="1191"/>
                  </a:lnTo>
                  <a:lnTo>
                    <a:pt x="6529" y="1192"/>
                  </a:lnTo>
                  <a:lnTo>
                    <a:pt x="6534" y="1192"/>
                  </a:lnTo>
                  <a:lnTo>
                    <a:pt x="6540" y="1193"/>
                  </a:lnTo>
                  <a:lnTo>
                    <a:pt x="6546" y="1193"/>
                  </a:lnTo>
                  <a:lnTo>
                    <a:pt x="6551" y="1194"/>
                  </a:lnTo>
                  <a:lnTo>
                    <a:pt x="6558" y="1194"/>
                  </a:lnTo>
                  <a:lnTo>
                    <a:pt x="6563" y="1195"/>
                  </a:lnTo>
                  <a:lnTo>
                    <a:pt x="6569" y="1195"/>
                  </a:lnTo>
                  <a:lnTo>
                    <a:pt x="6574" y="1196"/>
                  </a:lnTo>
                  <a:lnTo>
                    <a:pt x="6580" y="1197"/>
                  </a:lnTo>
                  <a:lnTo>
                    <a:pt x="6586" y="1197"/>
                  </a:lnTo>
                  <a:lnTo>
                    <a:pt x="6592" y="1199"/>
                  </a:lnTo>
                  <a:lnTo>
                    <a:pt x="6597" y="1199"/>
                  </a:lnTo>
                  <a:lnTo>
                    <a:pt x="6603" y="1200"/>
                  </a:lnTo>
                  <a:lnTo>
                    <a:pt x="6608" y="1200"/>
                  </a:lnTo>
                  <a:lnTo>
                    <a:pt x="6615" y="1201"/>
                  </a:lnTo>
                  <a:lnTo>
                    <a:pt x="6620" y="1201"/>
                  </a:lnTo>
                  <a:lnTo>
                    <a:pt x="6626" y="1202"/>
                  </a:lnTo>
                  <a:lnTo>
                    <a:pt x="6631" y="1202"/>
                  </a:lnTo>
                  <a:lnTo>
                    <a:pt x="6637" y="1203"/>
                  </a:lnTo>
                  <a:lnTo>
                    <a:pt x="6644" y="1203"/>
                  </a:lnTo>
                  <a:lnTo>
                    <a:pt x="6649" y="1204"/>
                  </a:lnTo>
                  <a:lnTo>
                    <a:pt x="6655" y="1204"/>
                  </a:lnTo>
                  <a:lnTo>
                    <a:pt x="6660" y="1205"/>
                  </a:lnTo>
                  <a:lnTo>
                    <a:pt x="6666" y="1205"/>
                  </a:lnTo>
                  <a:lnTo>
                    <a:pt x="6672" y="1206"/>
                  </a:lnTo>
                  <a:lnTo>
                    <a:pt x="6678" y="1206"/>
                  </a:lnTo>
                  <a:lnTo>
                    <a:pt x="6683" y="1207"/>
                  </a:lnTo>
                  <a:lnTo>
                    <a:pt x="6689" y="1207"/>
                  </a:lnTo>
                  <a:lnTo>
                    <a:pt x="6694" y="1208"/>
                  </a:lnTo>
                  <a:lnTo>
                    <a:pt x="6701" y="1208"/>
                  </a:lnTo>
                  <a:lnTo>
                    <a:pt x="6706" y="1208"/>
                  </a:lnTo>
                  <a:lnTo>
                    <a:pt x="6712" y="1209"/>
                  </a:lnTo>
                  <a:lnTo>
                    <a:pt x="6717" y="1209"/>
                  </a:lnTo>
                  <a:lnTo>
                    <a:pt x="6723" y="1210"/>
                  </a:lnTo>
                  <a:lnTo>
                    <a:pt x="6730" y="1210"/>
                  </a:lnTo>
                  <a:lnTo>
                    <a:pt x="6735" y="1211"/>
                  </a:lnTo>
                  <a:lnTo>
                    <a:pt x="6741" y="1211"/>
                  </a:lnTo>
                  <a:lnTo>
                    <a:pt x="6746" y="1212"/>
                  </a:lnTo>
                  <a:lnTo>
                    <a:pt x="6752" y="1212"/>
                  </a:lnTo>
                  <a:lnTo>
                    <a:pt x="6758" y="1213"/>
                  </a:lnTo>
                  <a:lnTo>
                    <a:pt x="6764" y="1213"/>
                  </a:lnTo>
                  <a:lnTo>
                    <a:pt x="6769" y="1214"/>
                  </a:lnTo>
                  <a:lnTo>
                    <a:pt x="6775" y="1214"/>
                  </a:lnTo>
                  <a:lnTo>
                    <a:pt x="6780" y="1215"/>
                  </a:lnTo>
                  <a:lnTo>
                    <a:pt x="6787" y="1215"/>
                  </a:lnTo>
                  <a:lnTo>
                    <a:pt x="6792" y="1215"/>
                  </a:lnTo>
                  <a:lnTo>
                    <a:pt x="6798" y="1216"/>
                  </a:lnTo>
                  <a:lnTo>
                    <a:pt x="6803" y="1216"/>
                  </a:lnTo>
                  <a:lnTo>
                    <a:pt x="6809" y="1217"/>
                  </a:lnTo>
                  <a:lnTo>
                    <a:pt x="6815" y="1217"/>
                  </a:lnTo>
                  <a:lnTo>
                    <a:pt x="6821" y="1218"/>
                  </a:lnTo>
                  <a:lnTo>
                    <a:pt x="6827" y="1218"/>
                  </a:lnTo>
                  <a:lnTo>
                    <a:pt x="6832" y="1219"/>
                  </a:lnTo>
                  <a:lnTo>
                    <a:pt x="6838" y="1219"/>
                  </a:lnTo>
                  <a:lnTo>
                    <a:pt x="6844" y="1219"/>
                  </a:lnTo>
                  <a:lnTo>
                    <a:pt x="6850" y="1220"/>
                  </a:lnTo>
                  <a:lnTo>
                    <a:pt x="6855" y="1220"/>
                  </a:lnTo>
                  <a:lnTo>
                    <a:pt x="6861" y="1221"/>
                  </a:lnTo>
                  <a:lnTo>
                    <a:pt x="6866" y="1221"/>
                  </a:lnTo>
                  <a:lnTo>
                    <a:pt x="6873" y="1222"/>
                  </a:lnTo>
                  <a:lnTo>
                    <a:pt x="6878" y="1222"/>
                  </a:lnTo>
                  <a:lnTo>
                    <a:pt x="6884" y="1223"/>
                  </a:lnTo>
                  <a:lnTo>
                    <a:pt x="6889" y="1223"/>
                  </a:lnTo>
                  <a:lnTo>
                    <a:pt x="6895" y="1223"/>
                  </a:lnTo>
                  <a:lnTo>
                    <a:pt x="6901" y="1224"/>
                  </a:lnTo>
                  <a:lnTo>
                    <a:pt x="6907" y="1224"/>
                  </a:lnTo>
                  <a:lnTo>
                    <a:pt x="6913" y="1225"/>
                  </a:lnTo>
                  <a:lnTo>
                    <a:pt x="6918" y="1225"/>
                  </a:lnTo>
                  <a:lnTo>
                    <a:pt x="6924" y="1227"/>
                  </a:lnTo>
                  <a:lnTo>
                    <a:pt x="6930" y="1227"/>
                  </a:lnTo>
                  <a:lnTo>
                    <a:pt x="6936" y="1227"/>
                  </a:lnTo>
                  <a:lnTo>
                    <a:pt x="6941" y="1228"/>
                  </a:lnTo>
                  <a:lnTo>
                    <a:pt x="6947" y="1228"/>
                  </a:lnTo>
                  <a:lnTo>
                    <a:pt x="6952" y="1229"/>
                  </a:lnTo>
                  <a:lnTo>
                    <a:pt x="6959" y="1229"/>
                  </a:lnTo>
                  <a:lnTo>
                    <a:pt x="6964" y="1229"/>
                  </a:lnTo>
                  <a:lnTo>
                    <a:pt x="6970" y="1230"/>
                  </a:lnTo>
                  <a:lnTo>
                    <a:pt x="6975" y="1230"/>
                  </a:lnTo>
                  <a:lnTo>
                    <a:pt x="6981" y="1231"/>
                  </a:lnTo>
                  <a:lnTo>
                    <a:pt x="6987" y="1231"/>
                  </a:lnTo>
                  <a:lnTo>
                    <a:pt x="6993" y="1231"/>
                  </a:lnTo>
                  <a:lnTo>
                    <a:pt x="6998" y="1232"/>
                  </a:lnTo>
                  <a:lnTo>
                    <a:pt x="7004" y="1232"/>
                  </a:lnTo>
                  <a:lnTo>
                    <a:pt x="7010" y="1233"/>
                  </a:lnTo>
                  <a:lnTo>
                    <a:pt x="7016" y="1233"/>
                  </a:lnTo>
                  <a:lnTo>
                    <a:pt x="7022" y="1233"/>
                  </a:lnTo>
                  <a:lnTo>
                    <a:pt x="7027" y="1234"/>
                  </a:lnTo>
                  <a:lnTo>
                    <a:pt x="7033" y="1234"/>
                  </a:lnTo>
                  <a:lnTo>
                    <a:pt x="7038" y="1235"/>
                  </a:lnTo>
                  <a:lnTo>
                    <a:pt x="7045" y="1235"/>
                  </a:lnTo>
                  <a:lnTo>
                    <a:pt x="7050" y="1235"/>
                  </a:lnTo>
                  <a:lnTo>
                    <a:pt x="7056" y="1236"/>
                  </a:lnTo>
                  <a:lnTo>
                    <a:pt x="7061" y="1236"/>
                  </a:lnTo>
                  <a:lnTo>
                    <a:pt x="7067" y="1237"/>
                  </a:lnTo>
                  <a:lnTo>
                    <a:pt x="7073" y="1237"/>
                  </a:lnTo>
                  <a:lnTo>
                    <a:pt x="7079" y="1237"/>
                  </a:lnTo>
                  <a:lnTo>
                    <a:pt x="7084" y="1238"/>
                  </a:lnTo>
                  <a:lnTo>
                    <a:pt x="7090" y="1238"/>
                  </a:lnTo>
                  <a:lnTo>
                    <a:pt x="7096" y="1238"/>
                  </a:lnTo>
                  <a:lnTo>
                    <a:pt x="7102" y="1239"/>
                  </a:lnTo>
                  <a:lnTo>
                    <a:pt x="7108" y="1239"/>
                  </a:lnTo>
                  <a:lnTo>
                    <a:pt x="7113" y="1240"/>
                  </a:lnTo>
                  <a:lnTo>
                    <a:pt x="7119" y="1240"/>
                  </a:lnTo>
                  <a:lnTo>
                    <a:pt x="7124" y="1240"/>
                  </a:lnTo>
                  <a:lnTo>
                    <a:pt x="7131" y="1241"/>
                  </a:lnTo>
                  <a:lnTo>
                    <a:pt x="7136" y="1241"/>
                  </a:lnTo>
                  <a:lnTo>
                    <a:pt x="7142" y="1241"/>
                  </a:lnTo>
                  <a:lnTo>
                    <a:pt x="7147" y="1242"/>
                  </a:lnTo>
                  <a:lnTo>
                    <a:pt x="7153" y="1242"/>
                  </a:lnTo>
                  <a:lnTo>
                    <a:pt x="7159" y="1243"/>
                  </a:lnTo>
                  <a:lnTo>
                    <a:pt x="7165" y="1243"/>
                  </a:lnTo>
                  <a:lnTo>
                    <a:pt x="7170" y="1243"/>
                  </a:lnTo>
                  <a:lnTo>
                    <a:pt x="7176" y="1244"/>
                  </a:lnTo>
                  <a:lnTo>
                    <a:pt x="7181" y="1244"/>
                  </a:lnTo>
                  <a:lnTo>
                    <a:pt x="7188" y="1244"/>
                  </a:lnTo>
                  <a:lnTo>
                    <a:pt x="7194" y="1245"/>
                  </a:lnTo>
                  <a:lnTo>
                    <a:pt x="7199" y="1245"/>
                  </a:lnTo>
                  <a:lnTo>
                    <a:pt x="7205" y="1245"/>
                  </a:lnTo>
                  <a:lnTo>
                    <a:pt x="7210" y="1246"/>
                  </a:lnTo>
                  <a:lnTo>
                    <a:pt x="7217" y="1246"/>
                  </a:lnTo>
                  <a:lnTo>
                    <a:pt x="7222" y="1246"/>
                  </a:lnTo>
                  <a:lnTo>
                    <a:pt x="7228" y="1247"/>
                  </a:lnTo>
                  <a:lnTo>
                    <a:pt x="7233" y="1247"/>
                  </a:lnTo>
                  <a:lnTo>
                    <a:pt x="7239" y="1247"/>
                  </a:lnTo>
                  <a:lnTo>
                    <a:pt x="7245" y="1248"/>
                  </a:lnTo>
                  <a:lnTo>
                    <a:pt x="7251" y="1248"/>
                  </a:lnTo>
                  <a:lnTo>
                    <a:pt x="7256" y="1249"/>
                  </a:lnTo>
                  <a:lnTo>
                    <a:pt x="7262" y="1249"/>
                  </a:lnTo>
                  <a:lnTo>
                    <a:pt x="7267" y="1249"/>
                  </a:lnTo>
                  <a:lnTo>
                    <a:pt x="7274" y="1250"/>
                  </a:lnTo>
                  <a:lnTo>
                    <a:pt x="7280" y="1250"/>
                  </a:lnTo>
                  <a:lnTo>
                    <a:pt x="7285" y="1250"/>
                  </a:lnTo>
                  <a:lnTo>
                    <a:pt x="7291" y="1251"/>
                  </a:lnTo>
                  <a:lnTo>
                    <a:pt x="7296" y="1251"/>
                  </a:lnTo>
                  <a:lnTo>
                    <a:pt x="7303" y="1251"/>
                  </a:lnTo>
                  <a:lnTo>
                    <a:pt x="7308" y="1252"/>
                  </a:lnTo>
                  <a:lnTo>
                    <a:pt x="7314" y="1252"/>
                  </a:lnTo>
                  <a:lnTo>
                    <a:pt x="7319" y="1252"/>
                  </a:lnTo>
                  <a:lnTo>
                    <a:pt x="7325" y="1253"/>
                  </a:lnTo>
                  <a:lnTo>
                    <a:pt x="7331" y="1253"/>
                  </a:lnTo>
                  <a:lnTo>
                    <a:pt x="7337" y="1253"/>
                  </a:lnTo>
                  <a:lnTo>
                    <a:pt x="7342" y="1254"/>
                  </a:lnTo>
                  <a:lnTo>
                    <a:pt x="7348" y="1254"/>
                  </a:lnTo>
                  <a:lnTo>
                    <a:pt x="7353" y="1254"/>
                  </a:lnTo>
                  <a:lnTo>
                    <a:pt x="7360" y="1254"/>
                  </a:lnTo>
                  <a:lnTo>
                    <a:pt x="7365" y="1256"/>
                  </a:lnTo>
                  <a:lnTo>
                    <a:pt x="7371" y="1256"/>
                  </a:lnTo>
                  <a:lnTo>
                    <a:pt x="7377" y="1256"/>
                  </a:lnTo>
                  <a:lnTo>
                    <a:pt x="7382" y="1257"/>
                  </a:lnTo>
                  <a:lnTo>
                    <a:pt x="7389" y="1257"/>
                  </a:lnTo>
                  <a:lnTo>
                    <a:pt x="7394" y="1257"/>
                  </a:lnTo>
                  <a:lnTo>
                    <a:pt x="7400" y="1258"/>
                  </a:lnTo>
                  <a:lnTo>
                    <a:pt x="7405" y="1258"/>
                  </a:lnTo>
                  <a:lnTo>
                    <a:pt x="7411" y="1258"/>
                  </a:lnTo>
                  <a:lnTo>
                    <a:pt x="7417" y="1259"/>
                  </a:lnTo>
                  <a:lnTo>
                    <a:pt x="7423" y="1259"/>
                  </a:lnTo>
                  <a:lnTo>
                    <a:pt x="7428" y="1259"/>
                  </a:lnTo>
                  <a:lnTo>
                    <a:pt x="7434" y="1260"/>
                  </a:lnTo>
                  <a:lnTo>
                    <a:pt x="7439" y="1260"/>
                  </a:lnTo>
                  <a:lnTo>
                    <a:pt x="7446" y="1260"/>
                  </a:lnTo>
                  <a:lnTo>
                    <a:pt x="7451" y="1260"/>
                  </a:lnTo>
                  <a:lnTo>
                    <a:pt x="7457" y="1261"/>
                  </a:lnTo>
                  <a:lnTo>
                    <a:pt x="7463" y="1261"/>
                  </a:lnTo>
                  <a:lnTo>
                    <a:pt x="7468" y="1261"/>
                  </a:lnTo>
                  <a:lnTo>
                    <a:pt x="7475" y="1262"/>
                  </a:lnTo>
                  <a:lnTo>
                    <a:pt x="7480" y="1262"/>
                  </a:lnTo>
                  <a:lnTo>
                    <a:pt x="7486" y="1262"/>
                  </a:lnTo>
                  <a:lnTo>
                    <a:pt x="7491" y="1263"/>
                  </a:lnTo>
                  <a:lnTo>
                    <a:pt x="7497" y="1263"/>
                  </a:lnTo>
                  <a:lnTo>
                    <a:pt x="7503" y="1263"/>
                  </a:lnTo>
                  <a:lnTo>
                    <a:pt x="7509" y="1263"/>
                  </a:lnTo>
                  <a:lnTo>
                    <a:pt x="7514" y="1264"/>
                  </a:lnTo>
                  <a:lnTo>
                    <a:pt x="7520" y="1264"/>
                  </a:lnTo>
                  <a:lnTo>
                    <a:pt x="7525" y="1264"/>
                  </a:lnTo>
                  <a:lnTo>
                    <a:pt x="7532" y="1265"/>
                  </a:lnTo>
                  <a:lnTo>
                    <a:pt x="7537" y="1265"/>
                  </a:lnTo>
                  <a:lnTo>
                    <a:pt x="7543" y="1265"/>
                  </a:lnTo>
                  <a:lnTo>
                    <a:pt x="7548" y="1265"/>
                  </a:lnTo>
                  <a:lnTo>
                    <a:pt x="7554" y="1266"/>
                  </a:lnTo>
                  <a:lnTo>
                    <a:pt x="7561" y="1266"/>
                  </a:lnTo>
                  <a:lnTo>
                    <a:pt x="7566" y="1266"/>
                  </a:lnTo>
                  <a:lnTo>
                    <a:pt x="7572" y="1267"/>
                  </a:lnTo>
                  <a:lnTo>
                    <a:pt x="7577" y="1267"/>
                  </a:lnTo>
                  <a:lnTo>
                    <a:pt x="7583" y="1267"/>
                  </a:lnTo>
                  <a:lnTo>
                    <a:pt x="7589" y="1267"/>
                  </a:lnTo>
                  <a:lnTo>
                    <a:pt x="7595" y="1268"/>
                  </a:lnTo>
                  <a:lnTo>
                    <a:pt x="7600" y="1268"/>
                  </a:lnTo>
                  <a:lnTo>
                    <a:pt x="7606" y="1268"/>
                  </a:lnTo>
                  <a:lnTo>
                    <a:pt x="7611" y="1269"/>
                  </a:lnTo>
                  <a:lnTo>
                    <a:pt x="7618" y="1269"/>
                  </a:lnTo>
                  <a:lnTo>
                    <a:pt x="7623" y="1269"/>
                  </a:lnTo>
                  <a:lnTo>
                    <a:pt x="7629" y="1269"/>
                  </a:lnTo>
                  <a:lnTo>
                    <a:pt x="7634" y="1270"/>
                  </a:lnTo>
                  <a:lnTo>
                    <a:pt x="7640" y="1270"/>
                  </a:lnTo>
                  <a:lnTo>
                    <a:pt x="7647" y="1270"/>
                  </a:lnTo>
                  <a:lnTo>
                    <a:pt x="7652" y="1270"/>
                  </a:lnTo>
                  <a:lnTo>
                    <a:pt x="7658" y="1271"/>
                  </a:lnTo>
                  <a:lnTo>
                    <a:pt x="7663" y="1271"/>
                  </a:lnTo>
                  <a:lnTo>
                    <a:pt x="7669" y="1271"/>
                  </a:lnTo>
                  <a:lnTo>
                    <a:pt x="7675" y="1271"/>
                  </a:lnTo>
                  <a:lnTo>
                    <a:pt x="7681" y="1272"/>
                  </a:lnTo>
                  <a:lnTo>
                    <a:pt x="7686" y="1272"/>
                  </a:lnTo>
                  <a:lnTo>
                    <a:pt x="7692" y="1272"/>
                  </a:lnTo>
                  <a:lnTo>
                    <a:pt x="7697" y="1273"/>
                  </a:lnTo>
                  <a:lnTo>
                    <a:pt x="7704" y="1273"/>
                  </a:lnTo>
                  <a:lnTo>
                    <a:pt x="7709" y="1273"/>
                  </a:lnTo>
                  <a:lnTo>
                    <a:pt x="7715" y="1273"/>
                  </a:lnTo>
                  <a:lnTo>
                    <a:pt x="7720" y="1274"/>
                  </a:lnTo>
                  <a:lnTo>
                    <a:pt x="7726" y="1274"/>
                  </a:lnTo>
                  <a:lnTo>
                    <a:pt x="7732" y="1274"/>
                  </a:lnTo>
                  <a:lnTo>
                    <a:pt x="7738" y="1274"/>
                  </a:lnTo>
                  <a:lnTo>
                    <a:pt x="7744" y="1275"/>
                  </a:lnTo>
                  <a:lnTo>
                    <a:pt x="7749" y="1275"/>
                  </a:lnTo>
                  <a:lnTo>
                    <a:pt x="7755" y="1275"/>
                  </a:lnTo>
                  <a:lnTo>
                    <a:pt x="7761" y="1275"/>
                  </a:lnTo>
                  <a:lnTo>
                    <a:pt x="7767" y="1276"/>
                  </a:lnTo>
                  <a:lnTo>
                    <a:pt x="7772" y="1276"/>
                  </a:lnTo>
                  <a:lnTo>
                    <a:pt x="7778" y="1276"/>
                  </a:lnTo>
                  <a:lnTo>
                    <a:pt x="7783" y="1276"/>
                  </a:lnTo>
                  <a:lnTo>
                    <a:pt x="7790" y="1277"/>
                  </a:lnTo>
                  <a:lnTo>
                    <a:pt x="7795" y="1277"/>
                  </a:lnTo>
                  <a:lnTo>
                    <a:pt x="7801" y="1277"/>
                  </a:lnTo>
                  <a:lnTo>
                    <a:pt x="7806" y="1277"/>
                  </a:lnTo>
                  <a:lnTo>
                    <a:pt x="7812" y="1278"/>
                  </a:lnTo>
                  <a:lnTo>
                    <a:pt x="7818" y="1278"/>
                  </a:lnTo>
                  <a:lnTo>
                    <a:pt x="7824" y="1278"/>
                  </a:lnTo>
                  <a:lnTo>
                    <a:pt x="7830" y="1278"/>
                  </a:lnTo>
                  <a:lnTo>
                    <a:pt x="7835" y="1278"/>
                  </a:lnTo>
                  <a:lnTo>
                    <a:pt x="7841" y="1279"/>
                  </a:lnTo>
                  <a:lnTo>
                    <a:pt x="7847" y="1279"/>
                  </a:lnTo>
                  <a:lnTo>
                    <a:pt x="7853" y="1279"/>
                  </a:lnTo>
                  <a:lnTo>
                    <a:pt x="7858" y="1279"/>
                  </a:lnTo>
                  <a:lnTo>
                    <a:pt x="7864" y="1280"/>
                  </a:lnTo>
                  <a:lnTo>
                    <a:pt x="7869" y="1280"/>
                  </a:lnTo>
                  <a:lnTo>
                    <a:pt x="7876" y="1280"/>
                  </a:lnTo>
                  <a:lnTo>
                    <a:pt x="7881" y="1280"/>
                  </a:lnTo>
                  <a:lnTo>
                    <a:pt x="7887" y="1281"/>
                  </a:lnTo>
                  <a:lnTo>
                    <a:pt x="7892" y="1281"/>
                  </a:lnTo>
                  <a:lnTo>
                    <a:pt x="7898" y="1281"/>
                  </a:lnTo>
                  <a:lnTo>
                    <a:pt x="7904" y="1281"/>
                  </a:lnTo>
                  <a:lnTo>
                    <a:pt x="7910" y="1281"/>
                  </a:lnTo>
                  <a:lnTo>
                    <a:pt x="7915" y="1282"/>
                  </a:lnTo>
                  <a:lnTo>
                    <a:pt x="7921" y="1282"/>
                  </a:lnTo>
                  <a:lnTo>
                    <a:pt x="7928" y="1282"/>
                  </a:lnTo>
                  <a:lnTo>
                    <a:pt x="7933" y="1282"/>
                  </a:lnTo>
                  <a:lnTo>
                    <a:pt x="7939" y="1283"/>
                  </a:lnTo>
                  <a:lnTo>
                    <a:pt x="7944" y="1283"/>
                  </a:lnTo>
                  <a:lnTo>
                    <a:pt x="7950" y="1283"/>
                  </a:lnTo>
                  <a:lnTo>
                    <a:pt x="7955" y="1283"/>
                  </a:lnTo>
                  <a:lnTo>
                    <a:pt x="7962" y="1283"/>
                  </a:lnTo>
                  <a:lnTo>
                    <a:pt x="7967" y="1285"/>
                  </a:lnTo>
                  <a:lnTo>
                    <a:pt x="7973" y="1285"/>
                  </a:lnTo>
                  <a:lnTo>
                    <a:pt x="7978" y="1285"/>
                  </a:lnTo>
                  <a:lnTo>
                    <a:pt x="7984" y="1285"/>
                  </a:lnTo>
                  <a:lnTo>
                    <a:pt x="7990" y="1286"/>
                  </a:lnTo>
                  <a:lnTo>
                    <a:pt x="7996" y="1286"/>
                  </a:lnTo>
                  <a:lnTo>
                    <a:pt x="8001" y="1286"/>
                  </a:lnTo>
                  <a:lnTo>
                    <a:pt x="8007" y="1286"/>
                  </a:lnTo>
                  <a:lnTo>
                    <a:pt x="8012" y="1286"/>
                  </a:lnTo>
                  <a:lnTo>
                    <a:pt x="8019" y="1287"/>
                  </a:lnTo>
                  <a:lnTo>
                    <a:pt x="8025" y="1287"/>
                  </a:lnTo>
                  <a:lnTo>
                    <a:pt x="8030" y="1287"/>
                  </a:lnTo>
                  <a:lnTo>
                    <a:pt x="8036" y="1287"/>
                  </a:lnTo>
                  <a:lnTo>
                    <a:pt x="8041" y="1287"/>
                  </a:lnTo>
                  <a:lnTo>
                    <a:pt x="8048" y="1288"/>
                  </a:lnTo>
                  <a:lnTo>
                    <a:pt x="8053" y="1288"/>
                  </a:lnTo>
                  <a:lnTo>
                    <a:pt x="8059" y="1288"/>
                  </a:lnTo>
                  <a:lnTo>
                    <a:pt x="8064" y="1288"/>
                  </a:lnTo>
                  <a:lnTo>
                    <a:pt x="8071" y="1288"/>
                  </a:lnTo>
                  <a:lnTo>
                    <a:pt x="8076" y="1289"/>
                  </a:lnTo>
                  <a:lnTo>
                    <a:pt x="8082" y="1289"/>
                  </a:lnTo>
                  <a:lnTo>
                    <a:pt x="8087" y="1289"/>
                  </a:lnTo>
                  <a:lnTo>
                    <a:pt x="8093" y="1289"/>
                  </a:lnTo>
                  <a:lnTo>
                    <a:pt x="8098" y="1289"/>
                  </a:lnTo>
                  <a:lnTo>
                    <a:pt x="8105" y="1290"/>
                  </a:lnTo>
                  <a:lnTo>
                    <a:pt x="8111" y="1290"/>
                  </a:lnTo>
                  <a:lnTo>
                    <a:pt x="8116" y="1290"/>
                  </a:lnTo>
                  <a:lnTo>
                    <a:pt x="8122" y="1290"/>
                  </a:lnTo>
                  <a:lnTo>
                    <a:pt x="8128" y="1290"/>
                  </a:lnTo>
                  <a:lnTo>
                    <a:pt x="8134" y="1291"/>
                  </a:lnTo>
                  <a:lnTo>
                    <a:pt x="8139" y="1291"/>
                  </a:lnTo>
                  <a:lnTo>
                    <a:pt x="8145" y="1291"/>
                  </a:lnTo>
                  <a:lnTo>
                    <a:pt x="8150" y="1291"/>
                  </a:lnTo>
                  <a:lnTo>
                    <a:pt x="8157" y="1291"/>
                  </a:lnTo>
                  <a:lnTo>
                    <a:pt x="8162" y="1292"/>
                  </a:lnTo>
                  <a:lnTo>
                    <a:pt x="8168" y="1292"/>
                  </a:lnTo>
                  <a:lnTo>
                    <a:pt x="8173" y="1292"/>
                  </a:lnTo>
                  <a:lnTo>
                    <a:pt x="8179" y="1292"/>
                  </a:lnTo>
                  <a:lnTo>
                    <a:pt x="8185" y="1292"/>
                  </a:lnTo>
                  <a:lnTo>
                    <a:pt x="8191" y="1293"/>
                  </a:lnTo>
                  <a:lnTo>
                    <a:pt x="8196" y="1293"/>
                  </a:lnTo>
                  <a:lnTo>
                    <a:pt x="8202" y="1293"/>
                  </a:lnTo>
                  <a:lnTo>
                    <a:pt x="8208" y="1293"/>
                  </a:lnTo>
                  <a:lnTo>
                    <a:pt x="8214" y="1293"/>
                  </a:lnTo>
                  <a:lnTo>
                    <a:pt x="8220" y="1294"/>
                  </a:lnTo>
                  <a:lnTo>
                    <a:pt x="8225" y="1294"/>
                  </a:lnTo>
                  <a:lnTo>
                    <a:pt x="8231" y="1294"/>
                  </a:lnTo>
                  <a:lnTo>
                    <a:pt x="8236" y="1294"/>
                  </a:lnTo>
                  <a:lnTo>
                    <a:pt x="8243" y="1294"/>
                  </a:lnTo>
                  <a:lnTo>
                    <a:pt x="8248" y="1294"/>
                  </a:lnTo>
                  <a:lnTo>
                    <a:pt x="8254" y="1295"/>
                  </a:lnTo>
                  <a:lnTo>
                    <a:pt x="8259" y="1295"/>
                  </a:lnTo>
                  <a:lnTo>
                    <a:pt x="8265" y="1295"/>
                  </a:lnTo>
                  <a:lnTo>
                    <a:pt x="8271" y="1295"/>
                  </a:lnTo>
                  <a:lnTo>
                    <a:pt x="8277" y="1295"/>
                  </a:lnTo>
                  <a:lnTo>
                    <a:pt x="8282" y="1296"/>
                  </a:lnTo>
                  <a:lnTo>
                    <a:pt x="8288" y="1296"/>
                  </a:lnTo>
                  <a:lnTo>
                    <a:pt x="8294" y="1296"/>
                  </a:lnTo>
                  <a:lnTo>
                    <a:pt x="8300" y="1296"/>
                  </a:lnTo>
                  <a:lnTo>
                    <a:pt x="8306" y="1296"/>
                  </a:lnTo>
                  <a:lnTo>
                    <a:pt x="8311" y="1296"/>
                  </a:lnTo>
                  <a:lnTo>
                    <a:pt x="8317" y="1297"/>
                  </a:lnTo>
                  <a:lnTo>
                    <a:pt x="8322" y="1297"/>
                  </a:lnTo>
                  <a:lnTo>
                    <a:pt x="8329" y="1297"/>
                  </a:lnTo>
                  <a:lnTo>
                    <a:pt x="8334" y="1297"/>
                  </a:lnTo>
                  <a:lnTo>
                    <a:pt x="8340" y="1297"/>
                  </a:lnTo>
                  <a:lnTo>
                    <a:pt x="8345" y="1297"/>
                  </a:lnTo>
                  <a:lnTo>
                    <a:pt x="8351" y="1298"/>
                  </a:lnTo>
                  <a:lnTo>
                    <a:pt x="8357" y="1298"/>
                  </a:lnTo>
                  <a:lnTo>
                    <a:pt x="8363" y="1298"/>
                  </a:lnTo>
                  <a:lnTo>
                    <a:pt x="8368" y="1298"/>
                  </a:lnTo>
                  <a:lnTo>
                    <a:pt x="8374" y="1298"/>
                  </a:lnTo>
                  <a:lnTo>
                    <a:pt x="8379" y="1298"/>
                  </a:lnTo>
                  <a:lnTo>
                    <a:pt x="8386" y="1299"/>
                  </a:lnTo>
                  <a:lnTo>
                    <a:pt x="8392" y="1299"/>
                  </a:lnTo>
                  <a:lnTo>
                    <a:pt x="8397" y="1299"/>
                  </a:lnTo>
                  <a:lnTo>
                    <a:pt x="8403" y="1299"/>
                  </a:lnTo>
                  <a:lnTo>
                    <a:pt x="8408" y="1299"/>
                  </a:lnTo>
                  <a:lnTo>
                    <a:pt x="8415" y="1299"/>
                  </a:lnTo>
                  <a:lnTo>
                    <a:pt x="8420" y="1300"/>
                  </a:lnTo>
                  <a:lnTo>
                    <a:pt x="8426" y="1300"/>
                  </a:lnTo>
                  <a:lnTo>
                    <a:pt x="8431" y="1300"/>
                  </a:lnTo>
                  <a:lnTo>
                    <a:pt x="8437" y="1300"/>
                  </a:lnTo>
                  <a:lnTo>
                    <a:pt x="8443" y="1300"/>
                  </a:lnTo>
                  <a:lnTo>
                    <a:pt x="8449" y="1300"/>
                  </a:lnTo>
                  <a:lnTo>
                    <a:pt x="8454" y="1301"/>
                  </a:lnTo>
                  <a:lnTo>
                    <a:pt x="8460" y="1301"/>
                  </a:lnTo>
                  <a:lnTo>
                    <a:pt x="8465" y="1301"/>
                  </a:lnTo>
                  <a:lnTo>
                    <a:pt x="8472" y="1301"/>
                  </a:lnTo>
                  <a:lnTo>
                    <a:pt x="8478" y="1301"/>
                  </a:lnTo>
                  <a:lnTo>
                    <a:pt x="8483" y="1301"/>
                  </a:lnTo>
                  <a:lnTo>
                    <a:pt x="8489" y="1301"/>
                  </a:lnTo>
                  <a:lnTo>
                    <a:pt x="8494" y="1302"/>
                  </a:lnTo>
                  <a:lnTo>
                    <a:pt x="8501" y="1302"/>
                  </a:lnTo>
                  <a:lnTo>
                    <a:pt x="8506" y="1302"/>
                  </a:lnTo>
                  <a:lnTo>
                    <a:pt x="8512" y="1302"/>
                  </a:lnTo>
                  <a:lnTo>
                    <a:pt x="8517" y="1302"/>
                  </a:lnTo>
                  <a:lnTo>
                    <a:pt x="8523" y="1302"/>
                  </a:lnTo>
                  <a:lnTo>
                    <a:pt x="8529" y="1303"/>
                  </a:lnTo>
                  <a:lnTo>
                    <a:pt x="8535" y="1303"/>
                  </a:lnTo>
                  <a:lnTo>
                    <a:pt x="8540" y="1303"/>
                  </a:lnTo>
                  <a:lnTo>
                    <a:pt x="8546" y="1303"/>
                  </a:lnTo>
                  <a:lnTo>
                    <a:pt x="8551" y="1303"/>
                  </a:lnTo>
                  <a:lnTo>
                    <a:pt x="8558" y="1303"/>
                  </a:lnTo>
                  <a:lnTo>
                    <a:pt x="8563" y="1303"/>
                  </a:lnTo>
                  <a:lnTo>
                    <a:pt x="8569" y="1304"/>
                  </a:lnTo>
                  <a:lnTo>
                    <a:pt x="8575" y="1304"/>
                  </a:lnTo>
                  <a:lnTo>
                    <a:pt x="8580" y="1304"/>
                  </a:lnTo>
                  <a:lnTo>
                    <a:pt x="8587" y="1304"/>
                  </a:lnTo>
                  <a:lnTo>
                    <a:pt x="8592" y="1304"/>
                  </a:lnTo>
                  <a:lnTo>
                    <a:pt x="8598" y="1304"/>
                  </a:lnTo>
                </a:path>
              </a:pathLst>
            </a:custGeom>
            <a:solidFill>
              <a:srgbClr val="FFEBD7">
                <a:alpha val="0"/>
              </a:srgbClr>
            </a:solidFill>
            <a:ln w="0">
              <a:solidFill>
                <a:srgbClr val="008000"/>
              </a:solidFill>
              <a:prstDash val="sysDash"/>
              <a:round/>
              <a:headEnd/>
              <a:tailEnd/>
            </a:ln>
          </p:spPr>
          <p:txBody>
            <a:bodyPr/>
            <a:lstStyle/>
            <a:p>
              <a:endParaRPr lang="en-US" dirty="0"/>
            </a:p>
          </p:txBody>
        </p:sp>
        <p:sp>
          <p:nvSpPr>
            <p:cNvPr id="114763" name="Freeform 75"/>
            <p:cNvSpPr>
              <a:spLocks/>
            </p:cNvSpPr>
            <p:nvPr/>
          </p:nvSpPr>
          <p:spPr bwMode="auto">
            <a:xfrm>
              <a:off x="3605" y="770"/>
              <a:ext cx="955" cy="109"/>
            </a:xfrm>
            <a:custGeom>
              <a:avLst/>
              <a:gdLst/>
              <a:ahLst/>
              <a:cxnLst>
                <a:cxn ang="0">
                  <a:pos x="132" y="972"/>
                </a:cxn>
                <a:cxn ang="0">
                  <a:pos x="269" y="966"/>
                </a:cxn>
                <a:cxn ang="0">
                  <a:pos x="407" y="951"/>
                </a:cxn>
                <a:cxn ang="0">
                  <a:pos x="544" y="926"/>
                </a:cxn>
                <a:cxn ang="0">
                  <a:pos x="682" y="890"/>
                </a:cxn>
                <a:cxn ang="0">
                  <a:pos x="820" y="844"/>
                </a:cxn>
                <a:cxn ang="0">
                  <a:pos x="957" y="790"/>
                </a:cxn>
                <a:cxn ang="0">
                  <a:pos x="1094" y="731"/>
                </a:cxn>
                <a:cxn ang="0">
                  <a:pos x="1232" y="666"/>
                </a:cxn>
                <a:cxn ang="0">
                  <a:pos x="1370" y="599"/>
                </a:cxn>
                <a:cxn ang="0">
                  <a:pos x="1508" y="531"/>
                </a:cxn>
                <a:cxn ang="0">
                  <a:pos x="1645" y="464"/>
                </a:cxn>
                <a:cxn ang="0">
                  <a:pos x="1782" y="397"/>
                </a:cxn>
                <a:cxn ang="0">
                  <a:pos x="1920" y="335"/>
                </a:cxn>
                <a:cxn ang="0">
                  <a:pos x="2058" y="277"/>
                </a:cxn>
                <a:cxn ang="0">
                  <a:pos x="2195" y="223"/>
                </a:cxn>
                <a:cxn ang="0">
                  <a:pos x="2333" y="176"/>
                </a:cxn>
                <a:cxn ang="0">
                  <a:pos x="2470" y="132"/>
                </a:cxn>
                <a:cxn ang="0">
                  <a:pos x="2608" y="96"/>
                </a:cxn>
                <a:cxn ang="0">
                  <a:pos x="2745" y="66"/>
                </a:cxn>
                <a:cxn ang="0">
                  <a:pos x="2883" y="41"/>
                </a:cxn>
                <a:cxn ang="0">
                  <a:pos x="3021" y="22"/>
                </a:cxn>
                <a:cxn ang="0">
                  <a:pos x="3159" y="9"/>
                </a:cxn>
                <a:cxn ang="0">
                  <a:pos x="3295" y="2"/>
                </a:cxn>
                <a:cxn ang="0">
                  <a:pos x="3433" y="0"/>
                </a:cxn>
                <a:cxn ang="0">
                  <a:pos x="3571" y="2"/>
                </a:cxn>
                <a:cxn ang="0">
                  <a:pos x="3709" y="8"/>
                </a:cxn>
                <a:cxn ang="0">
                  <a:pos x="3846" y="18"/>
                </a:cxn>
                <a:cxn ang="0">
                  <a:pos x="3983" y="32"/>
                </a:cxn>
                <a:cxn ang="0">
                  <a:pos x="4121" y="48"/>
                </a:cxn>
                <a:cxn ang="0">
                  <a:pos x="4259" y="68"/>
                </a:cxn>
                <a:cxn ang="0">
                  <a:pos x="4396" y="91"/>
                </a:cxn>
                <a:cxn ang="0">
                  <a:pos x="4534" y="115"/>
                </a:cxn>
                <a:cxn ang="0">
                  <a:pos x="4671" y="140"/>
                </a:cxn>
                <a:cxn ang="0">
                  <a:pos x="4809" y="167"/>
                </a:cxn>
                <a:cxn ang="0">
                  <a:pos x="4946" y="195"/>
                </a:cxn>
                <a:cxn ang="0">
                  <a:pos x="5084" y="223"/>
                </a:cxn>
                <a:cxn ang="0">
                  <a:pos x="5222" y="253"/>
                </a:cxn>
                <a:cxn ang="0">
                  <a:pos x="5360" y="282"/>
                </a:cxn>
                <a:cxn ang="0">
                  <a:pos x="5496" y="312"/>
                </a:cxn>
                <a:cxn ang="0">
                  <a:pos x="5634" y="343"/>
                </a:cxn>
                <a:cxn ang="0">
                  <a:pos x="5772" y="372"/>
                </a:cxn>
                <a:cxn ang="0">
                  <a:pos x="5910" y="401"/>
                </a:cxn>
                <a:cxn ang="0">
                  <a:pos x="6047" y="429"/>
                </a:cxn>
                <a:cxn ang="0">
                  <a:pos x="6184" y="456"/>
                </a:cxn>
                <a:cxn ang="0">
                  <a:pos x="6322" y="484"/>
                </a:cxn>
                <a:cxn ang="0">
                  <a:pos x="6460" y="510"/>
                </a:cxn>
                <a:cxn ang="0">
                  <a:pos x="6597" y="536"/>
                </a:cxn>
                <a:cxn ang="0">
                  <a:pos x="6735" y="561"/>
                </a:cxn>
                <a:cxn ang="0">
                  <a:pos x="6873" y="585"/>
                </a:cxn>
                <a:cxn ang="0">
                  <a:pos x="7010" y="608"/>
                </a:cxn>
                <a:cxn ang="0">
                  <a:pos x="7147" y="630"/>
                </a:cxn>
                <a:cxn ang="0">
                  <a:pos x="7285" y="650"/>
                </a:cxn>
                <a:cxn ang="0">
                  <a:pos x="7423" y="670"/>
                </a:cxn>
                <a:cxn ang="0">
                  <a:pos x="7561" y="690"/>
                </a:cxn>
                <a:cxn ang="0">
                  <a:pos x="7697" y="707"/>
                </a:cxn>
                <a:cxn ang="0">
                  <a:pos x="7835" y="725"/>
                </a:cxn>
                <a:cxn ang="0">
                  <a:pos x="7973" y="741"/>
                </a:cxn>
                <a:cxn ang="0">
                  <a:pos x="8111" y="757"/>
                </a:cxn>
                <a:cxn ang="0">
                  <a:pos x="8248" y="771"/>
                </a:cxn>
                <a:cxn ang="0">
                  <a:pos x="8386" y="785"/>
                </a:cxn>
                <a:cxn ang="0">
                  <a:pos x="8523" y="797"/>
                </a:cxn>
              </a:cxnLst>
              <a:rect l="0" t="0" r="r" b="b"/>
              <a:pathLst>
                <a:path w="8598" h="974">
                  <a:moveTo>
                    <a:pt x="0" y="974"/>
                  </a:moveTo>
                  <a:lnTo>
                    <a:pt x="5" y="974"/>
                  </a:lnTo>
                  <a:lnTo>
                    <a:pt x="11" y="974"/>
                  </a:lnTo>
                  <a:lnTo>
                    <a:pt x="16" y="974"/>
                  </a:lnTo>
                  <a:lnTo>
                    <a:pt x="23" y="974"/>
                  </a:lnTo>
                  <a:lnTo>
                    <a:pt x="29" y="974"/>
                  </a:lnTo>
                  <a:lnTo>
                    <a:pt x="34" y="974"/>
                  </a:lnTo>
                  <a:lnTo>
                    <a:pt x="40" y="974"/>
                  </a:lnTo>
                  <a:lnTo>
                    <a:pt x="46" y="974"/>
                  </a:lnTo>
                  <a:lnTo>
                    <a:pt x="52" y="974"/>
                  </a:lnTo>
                  <a:lnTo>
                    <a:pt x="57" y="974"/>
                  </a:lnTo>
                  <a:lnTo>
                    <a:pt x="63" y="974"/>
                  </a:lnTo>
                  <a:lnTo>
                    <a:pt x="68" y="974"/>
                  </a:lnTo>
                  <a:lnTo>
                    <a:pt x="75" y="974"/>
                  </a:lnTo>
                  <a:lnTo>
                    <a:pt x="80" y="974"/>
                  </a:lnTo>
                  <a:lnTo>
                    <a:pt x="86" y="974"/>
                  </a:lnTo>
                  <a:lnTo>
                    <a:pt x="91" y="974"/>
                  </a:lnTo>
                  <a:lnTo>
                    <a:pt x="97" y="974"/>
                  </a:lnTo>
                  <a:lnTo>
                    <a:pt x="103" y="974"/>
                  </a:lnTo>
                  <a:lnTo>
                    <a:pt x="109" y="974"/>
                  </a:lnTo>
                  <a:lnTo>
                    <a:pt x="114" y="974"/>
                  </a:lnTo>
                  <a:lnTo>
                    <a:pt x="120" y="972"/>
                  </a:lnTo>
                  <a:lnTo>
                    <a:pt x="126" y="972"/>
                  </a:lnTo>
                  <a:lnTo>
                    <a:pt x="132" y="972"/>
                  </a:lnTo>
                  <a:lnTo>
                    <a:pt x="138" y="972"/>
                  </a:lnTo>
                  <a:lnTo>
                    <a:pt x="143" y="972"/>
                  </a:lnTo>
                  <a:lnTo>
                    <a:pt x="149" y="972"/>
                  </a:lnTo>
                  <a:lnTo>
                    <a:pt x="154" y="972"/>
                  </a:lnTo>
                  <a:lnTo>
                    <a:pt x="161" y="971"/>
                  </a:lnTo>
                  <a:lnTo>
                    <a:pt x="166" y="971"/>
                  </a:lnTo>
                  <a:lnTo>
                    <a:pt x="172" y="971"/>
                  </a:lnTo>
                  <a:lnTo>
                    <a:pt x="177" y="971"/>
                  </a:lnTo>
                  <a:lnTo>
                    <a:pt x="183" y="971"/>
                  </a:lnTo>
                  <a:lnTo>
                    <a:pt x="189" y="971"/>
                  </a:lnTo>
                  <a:lnTo>
                    <a:pt x="195" y="970"/>
                  </a:lnTo>
                  <a:lnTo>
                    <a:pt x="200" y="970"/>
                  </a:lnTo>
                  <a:lnTo>
                    <a:pt x="206" y="970"/>
                  </a:lnTo>
                  <a:lnTo>
                    <a:pt x="212" y="969"/>
                  </a:lnTo>
                  <a:lnTo>
                    <a:pt x="218" y="969"/>
                  </a:lnTo>
                  <a:lnTo>
                    <a:pt x="224" y="969"/>
                  </a:lnTo>
                  <a:lnTo>
                    <a:pt x="229" y="969"/>
                  </a:lnTo>
                  <a:lnTo>
                    <a:pt x="235" y="968"/>
                  </a:lnTo>
                  <a:lnTo>
                    <a:pt x="240" y="968"/>
                  </a:lnTo>
                  <a:lnTo>
                    <a:pt x="247" y="968"/>
                  </a:lnTo>
                  <a:lnTo>
                    <a:pt x="252" y="967"/>
                  </a:lnTo>
                  <a:lnTo>
                    <a:pt x="258" y="967"/>
                  </a:lnTo>
                  <a:lnTo>
                    <a:pt x="263" y="966"/>
                  </a:lnTo>
                  <a:lnTo>
                    <a:pt x="269" y="966"/>
                  </a:lnTo>
                  <a:lnTo>
                    <a:pt x="275" y="966"/>
                  </a:lnTo>
                  <a:lnTo>
                    <a:pt x="281" y="965"/>
                  </a:lnTo>
                  <a:lnTo>
                    <a:pt x="286" y="965"/>
                  </a:lnTo>
                  <a:lnTo>
                    <a:pt x="292" y="964"/>
                  </a:lnTo>
                  <a:lnTo>
                    <a:pt x="297" y="964"/>
                  </a:lnTo>
                  <a:lnTo>
                    <a:pt x="304" y="963"/>
                  </a:lnTo>
                  <a:lnTo>
                    <a:pt x="310" y="963"/>
                  </a:lnTo>
                  <a:lnTo>
                    <a:pt x="315" y="962"/>
                  </a:lnTo>
                  <a:lnTo>
                    <a:pt x="321" y="962"/>
                  </a:lnTo>
                  <a:lnTo>
                    <a:pt x="326" y="961"/>
                  </a:lnTo>
                  <a:lnTo>
                    <a:pt x="333" y="960"/>
                  </a:lnTo>
                  <a:lnTo>
                    <a:pt x="338" y="960"/>
                  </a:lnTo>
                  <a:lnTo>
                    <a:pt x="344" y="959"/>
                  </a:lnTo>
                  <a:lnTo>
                    <a:pt x="349" y="959"/>
                  </a:lnTo>
                  <a:lnTo>
                    <a:pt x="355" y="958"/>
                  </a:lnTo>
                  <a:lnTo>
                    <a:pt x="361" y="957"/>
                  </a:lnTo>
                  <a:lnTo>
                    <a:pt x="367" y="957"/>
                  </a:lnTo>
                  <a:lnTo>
                    <a:pt x="372" y="956"/>
                  </a:lnTo>
                  <a:lnTo>
                    <a:pt x="378" y="955"/>
                  </a:lnTo>
                  <a:lnTo>
                    <a:pt x="383" y="954"/>
                  </a:lnTo>
                  <a:lnTo>
                    <a:pt x="390" y="954"/>
                  </a:lnTo>
                  <a:lnTo>
                    <a:pt x="396" y="953"/>
                  </a:lnTo>
                  <a:lnTo>
                    <a:pt x="401" y="952"/>
                  </a:lnTo>
                  <a:lnTo>
                    <a:pt x="407" y="951"/>
                  </a:lnTo>
                  <a:lnTo>
                    <a:pt x="412" y="950"/>
                  </a:lnTo>
                  <a:lnTo>
                    <a:pt x="419" y="950"/>
                  </a:lnTo>
                  <a:lnTo>
                    <a:pt x="424" y="949"/>
                  </a:lnTo>
                  <a:lnTo>
                    <a:pt x="430" y="948"/>
                  </a:lnTo>
                  <a:lnTo>
                    <a:pt x="435" y="947"/>
                  </a:lnTo>
                  <a:lnTo>
                    <a:pt x="441" y="946"/>
                  </a:lnTo>
                  <a:lnTo>
                    <a:pt x="447" y="945"/>
                  </a:lnTo>
                  <a:lnTo>
                    <a:pt x="453" y="943"/>
                  </a:lnTo>
                  <a:lnTo>
                    <a:pt x="458" y="942"/>
                  </a:lnTo>
                  <a:lnTo>
                    <a:pt x="464" y="941"/>
                  </a:lnTo>
                  <a:lnTo>
                    <a:pt x="469" y="940"/>
                  </a:lnTo>
                  <a:lnTo>
                    <a:pt x="476" y="939"/>
                  </a:lnTo>
                  <a:lnTo>
                    <a:pt x="481" y="938"/>
                  </a:lnTo>
                  <a:lnTo>
                    <a:pt x="487" y="937"/>
                  </a:lnTo>
                  <a:lnTo>
                    <a:pt x="493" y="936"/>
                  </a:lnTo>
                  <a:lnTo>
                    <a:pt x="498" y="935"/>
                  </a:lnTo>
                  <a:lnTo>
                    <a:pt x="505" y="934"/>
                  </a:lnTo>
                  <a:lnTo>
                    <a:pt x="510" y="933"/>
                  </a:lnTo>
                  <a:lnTo>
                    <a:pt x="516" y="932"/>
                  </a:lnTo>
                  <a:lnTo>
                    <a:pt x="521" y="930"/>
                  </a:lnTo>
                  <a:lnTo>
                    <a:pt x="527" y="929"/>
                  </a:lnTo>
                  <a:lnTo>
                    <a:pt x="533" y="928"/>
                  </a:lnTo>
                  <a:lnTo>
                    <a:pt x="539" y="927"/>
                  </a:lnTo>
                  <a:lnTo>
                    <a:pt x="544" y="926"/>
                  </a:lnTo>
                  <a:lnTo>
                    <a:pt x="550" y="924"/>
                  </a:lnTo>
                  <a:lnTo>
                    <a:pt x="555" y="923"/>
                  </a:lnTo>
                  <a:lnTo>
                    <a:pt x="562" y="922"/>
                  </a:lnTo>
                  <a:lnTo>
                    <a:pt x="567" y="920"/>
                  </a:lnTo>
                  <a:lnTo>
                    <a:pt x="573" y="919"/>
                  </a:lnTo>
                  <a:lnTo>
                    <a:pt x="579" y="918"/>
                  </a:lnTo>
                  <a:lnTo>
                    <a:pt x="584" y="915"/>
                  </a:lnTo>
                  <a:lnTo>
                    <a:pt x="591" y="914"/>
                  </a:lnTo>
                  <a:lnTo>
                    <a:pt x="596" y="913"/>
                  </a:lnTo>
                  <a:lnTo>
                    <a:pt x="602" y="911"/>
                  </a:lnTo>
                  <a:lnTo>
                    <a:pt x="607" y="910"/>
                  </a:lnTo>
                  <a:lnTo>
                    <a:pt x="613" y="908"/>
                  </a:lnTo>
                  <a:lnTo>
                    <a:pt x="619" y="907"/>
                  </a:lnTo>
                  <a:lnTo>
                    <a:pt x="625" y="905"/>
                  </a:lnTo>
                  <a:lnTo>
                    <a:pt x="630" y="904"/>
                  </a:lnTo>
                  <a:lnTo>
                    <a:pt x="636" y="902"/>
                  </a:lnTo>
                  <a:lnTo>
                    <a:pt x="641" y="901"/>
                  </a:lnTo>
                  <a:lnTo>
                    <a:pt x="648" y="899"/>
                  </a:lnTo>
                  <a:lnTo>
                    <a:pt x="653" y="898"/>
                  </a:lnTo>
                  <a:lnTo>
                    <a:pt x="659" y="896"/>
                  </a:lnTo>
                  <a:lnTo>
                    <a:pt x="664" y="895"/>
                  </a:lnTo>
                  <a:lnTo>
                    <a:pt x="670" y="893"/>
                  </a:lnTo>
                  <a:lnTo>
                    <a:pt x="677" y="892"/>
                  </a:lnTo>
                  <a:lnTo>
                    <a:pt x="682" y="890"/>
                  </a:lnTo>
                  <a:lnTo>
                    <a:pt x="688" y="888"/>
                  </a:lnTo>
                  <a:lnTo>
                    <a:pt x="693" y="886"/>
                  </a:lnTo>
                  <a:lnTo>
                    <a:pt x="699" y="884"/>
                  </a:lnTo>
                  <a:lnTo>
                    <a:pt x="705" y="882"/>
                  </a:lnTo>
                  <a:lnTo>
                    <a:pt x="711" y="880"/>
                  </a:lnTo>
                  <a:lnTo>
                    <a:pt x="716" y="879"/>
                  </a:lnTo>
                  <a:lnTo>
                    <a:pt x="722" y="877"/>
                  </a:lnTo>
                  <a:lnTo>
                    <a:pt x="727" y="875"/>
                  </a:lnTo>
                  <a:lnTo>
                    <a:pt x="734" y="873"/>
                  </a:lnTo>
                  <a:lnTo>
                    <a:pt x="739" y="872"/>
                  </a:lnTo>
                  <a:lnTo>
                    <a:pt x="745" y="870"/>
                  </a:lnTo>
                  <a:lnTo>
                    <a:pt x="750" y="868"/>
                  </a:lnTo>
                  <a:lnTo>
                    <a:pt x="756" y="866"/>
                  </a:lnTo>
                  <a:lnTo>
                    <a:pt x="762" y="864"/>
                  </a:lnTo>
                  <a:lnTo>
                    <a:pt x="768" y="862"/>
                  </a:lnTo>
                  <a:lnTo>
                    <a:pt x="774" y="861"/>
                  </a:lnTo>
                  <a:lnTo>
                    <a:pt x="779" y="859"/>
                  </a:lnTo>
                  <a:lnTo>
                    <a:pt x="785" y="856"/>
                  </a:lnTo>
                  <a:lnTo>
                    <a:pt x="791" y="854"/>
                  </a:lnTo>
                  <a:lnTo>
                    <a:pt x="797" y="852"/>
                  </a:lnTo>
                  <a:lnTo>
                    <a:pt x="802" y="850"/>
                  </a:lnTo>
                  <a:lnTo>
                    <a:pt x="808" y="848"/>
                  </a:lnTo>
                  <a:lnTo>
                    <a:pt x="813" y="846"/>
                  </a:lnTo>
                  <a:lnTo>
                    <a:pt x="820" y="844"/>
                  </a:lnTo>
                  <a:lnTo>
                    <a:pt x="825" y="842"/>
                  </a:lnTo>
                  <a:lnTo>
                    <a:pt x="831" y="840"/>
                  </a:lnTo>
                  <a:lnTo>
                    <a:pt x="836" y="838"/>
                  </a:lnTo>
                  <a:lnTo>
                    <a:pt x="842" y="836"/>
                  </a:lnTo>
                  <a:lnTo>
                    <a:pt x="848" y="834"/>
                  </a:lnTo>
                  <a:lnTo>
                    <a:pt x="854" y="832"/>
                  </a:lnTo>
                  <a:lnTo>
                    <a:pt x="860" y="829"/>
                  </a:lnTo>
                  <a:lnTo>
                    <a:pt x="865" y="827"/>
                  </a:lnTo>
                  <a:lnTo>
                    <a:pt x="871" y="825"/>
                  </a:lnTo>
                  <a:lnTo>
                    <a:pt x="877" y="822"/>
                  </a:lnTo>
                  <a:lnTo>
                    <a:pt x="883" y="820"/>
                  </a:lnTo>
                  <a:lnTo>
                    <a:pt x="888" y="818"/>
                  </a:lnTo>
                  <a:lnTo>
                    <a:pt x="894" y="816"/>
                  </a:lnTo>
                  <a:lnTo>
                    <a:pt x="899" y="814"/>
                  </a:lnTo>
                  <a:lnTo>
                    <a:pt x="906" y="812"/>
                  </a:lnTo>
                  <a:lnTo>
                    <a:pt x="911" y="809"/>
                  </a:lnTo>
                  <a:lnTo>
                    <a:pt x="917" y="807"/>
                  </a:lnTo>
                  <a:lnTo>
                    <a:pt x="922" y="805"/>
                  </a:lnTo>
                  <a:lnTo>
                    <a:pt x="928" y="803"/>
                  </a:lnTo>
                  <a:lnTo>
                    <a:pt x="934" y="799"/>
                  </a:lnTo>
                  <a:lnTo>
                    <a:pt x="940" y="797"/>
                  </a:lnTo>
                  <a:lnTo>
                    <a:pt x="945" y="795"/>
                  </a:lnTo>
                  <a:lnTo>
                    <a:pt x="951" y="793"/>
                  </a:lnTo>
                  <a:lnTo>
                    <a:pt x="957" y="790"/>
                  </a:lnTo>
                  <a:lnTo>
                    <a:pt x="963" y="788"/>
                  </a:lnTo>
                  <a:lnTo>
                    <a:pt x="969" y="786"/>
                  </a:lnTo>
                  <a:lnTo>
                    <a:pt x="974" y="783"/>
                  </a:lnTo>
                  <a:lnTo>
                    <a:pt x="980" y="781"/>
                  </a:lnTo>
                  <a:lnTo>
                    <a:pt x="985" y="779"/>
                  </a:lnTo>
                  <a:lnTo>
                    <a:pt x="992" y="776"/>
                  </a:lnTo>
                  <a:lnTo>
                    <a:pt x="997" y="774"/>
                  </a:lnTo>
                  <a:lnTo>
                    <a:pt x="1003" y="771"/>
                  </a:lnTo>
                  <a:lnTo>
                    <a:pt x="1008" y="768"/>
                  </a:lnTo>
                  <a:lnTo>
                    <a:pt x="1014" y="766"/>
                  </a:lnTo>
                  <a:lnTo>
                    <a:pt x="1020" y="764"/>
                  </a:lnTo>
                  <a:lnTo>
                    <a:pt x="1026" y="761"/>
                  </a:lnTo>
                  <a:lnTo>
                    <a:pt x="1031" y="759"/>
                  </a:lnTo>
                  <a:lnTo>
                    <a:pt x="1037" y="756"/>
                  </a:lnTo>
                  <a:lnTo>
                    <a:pt x="1043" y="754"/>
                  </a:lnTo>
                  <a:lnTo>
                    <a:pt x="1049" y="751"/>
                  </a:lnTo>
                  <a:lnTo>
                    <a:pt x="1055" y="749"/>
                  </a:lnTo>
                  <a:lnTo>
                    <a:pt x="1060" y="747"/>
                  </a:lnTo>
                  <a:lnTo>
                    <a:pt x="1066" y="743"/>
                  </a:lnTo>
                  <a:lnTo>
                    <a:pt x="1071" y="741"/>
                  </a:lnTo>
                  <a:lnTo>
                    <a:pt x="1078" y="738"/>
                  </a:lnTo>
                  <a:lnTo>
                    <a:pt x="1083" y="736"/>
                  </a:lnTo>
                  <a:lnTo>
                    <a:pt x="1089" y="733"/>
                  </a:lnTo>
                  <a:lnTo>
                    <a:pt x="1094" y="731"/>
                  </a:lnTo>
                  <a:lnTo>
                    <a:pt x="1100" y="728"/>
                  </a:lnTo>
                  <a:lnTo>
                    <a:pt x="1106" y="726"/>
                  </a:lnTo>
                  <a:lnTo>
                    <a:pt x="1112" y="723"/>
                  </a:lnTo>
                  <a:lnTo>
                    <a:pt x="1117" y="721"/>
                  </a:lnTo>
                  <a:lnTo>
                    <a:pt x="1123" y="718"/>
                  </a:lnTo>
                  <a:lnTo>
                    <a:pt x="1128" y="714"/>
                  </a:lnTo>
                  <a:lnTo>
                    <a:pt x="1135" y="712"/>
                  </a:lnTo>
                  <a:lnTo>
                    <a:pt x="1141" y="709"/>
                  </a:lnTo>
                  <a:lnTo>
                    <a:pt x="1146" y="707"/>
                  </a:lnTo>
                  <a:lnTo>
                    <a:pt x="1152" y="704"/>
                  </a:lnTo>
                  <a:lnTo>
                    <a:pt x="1157" y="702"/>
                  </a:lnTo>
                  <a:lnTo>
                    <a:pt x="1164" y="699"/>
                  </a:lnTo>
                  <a:lnTo>
                    <a:pt x="1169" y="696"/>
                  </a:lnTo>
                  <a:lnTo>
                    <a:pt x="1175" y="694"/>
                  </a:lnTo>
                  <a:lnTo>
                    <a:pt x="1180" y="691"/>
                  </a:lnTo>
                  <a:lnTo>
                    <a:pt x="1186" y="689"/>
                  </a:lnTo>
                  <a:lnTo>
                    <a:pt x="1192" y="685"/>
                  </a:lnTo>
                  <a:lnTo>
                    <a:pt x="1198" y="682"/>
                  </a:lnTo>
                  <a:lnTo>
                    <a:pt x="1203" y="680"/>
                  </a:lnTo>
                  <a:lnTo>
                    <a:pt x="1209" y="677"/>
                  </a:lnTo>
                  <a:lnTo>
                    <a:pt x="1214" y="674"/>
                  </a:lnTo>
                  <a:lnTo>
                    <a:pt x="1221" y="672"/>
                  </a:lnTo>
                  <a:lnTo>
                    <a:pt x="1227" y="669"/>
                  </a:lnTo>
                  <a:lnTo>
                    <a:pt x="1232" y="666"/>
                  </a:lnTo>
                  <a:lnTo>
                    <a:pt x="1238" y="664"/>
                  </a:lnTo>
                  <a:lnTo>
                    <a:pt x="1243" y="661"/>
                  </a:lnTo>
                  <a:lnTo>
                    <a:pt x="1250" y="657"/>
                  </a:lnTo>
                  <a:lnTo>
                    <a:pt x="1255" y="655"/>
                  </a:lnTo>
                  <a:lnTo>
                    <a:pt x="1261" y="652"/>
                  </a:lnTo>
                  <a:lnTo>
                    <a:pt x="1266" y="649"/>
                  </a:lnTo>
                  <a:lnTo>
                    <a:pt x="1272" y="647"/>
                  </a:lnTo>
                  <a:lnTo>
                    <a:pt x="1278" y="644"/>
                  </a:lnTo>
                  <a:lnTo>
                    <a:pt x="1284" y="641"/>
                  </a:lnTo>
                  <a:lnTo>
                    <a:pt x="1289" y="639"/>
                  </a:lnTo>
                  <a:lnTo>
                    <a:pt x="1295" y="636"/>
                  </a:lnTo>
                  <a:lnTo>
                    <a:pt x="1300" y="633"/>
                  </a:lnTo>
                  <a:lnTo>
                    <a:pt x="1307" y="631"/>
                  </a:lnTo>
                  <a:lnTo>
                    <a:pt x="1312" y="627"/>
                  </a:lnTo>
                  <a:lnTo>
                    <a:pt x="1318" y="624"/>
                  </a:lnTo>
                  <a:lnTo>
                    <a:pt x="1324" y="621"/>
                  </a:lnTo>
                  <a:lnTo>
                    <a:pt x="1329" y="619"/>
                  </a:lnTo>
                  <a:lnTo>
                    <a:pt x="1336" y="616"/>
                  </a:lnTo>
                  <a:lnTo>
                    <a:pt x="1341" y="613"/>
                  </a:lnTo>
                  <a:lnTo>
                    <a:pt x="1347" y="611"/>
                  </a:lnTo>
                  <a:lnTo>
                    <a:pt x="1352" y="608"/>
                  </a:lnTo>
                  <a:lnTo>
                    <a:pt x="1358" y="605"/>
                  </a:lnTo>
                  <a:lnTo>
                    <a:pt x="1364" y="602"/>
                  </a:lnTo>
                  <a:lnTo>
                    <a:pt x="1370" y="599"/>
                  </a:lnTo>
                  <a:lnTo>
                    <a:pt x="1375" y="596"/>
                  </a:lnTo>
                  <a:lnTo>
                    <a:pt x="1381" y="593"/>
                  </a:lnTo>
                  <a:lnTo>
                    <a:pt x="1386" y="590"/>
                  </a:lnTo>
                  <a:lnTo>
                    <a:pt x="1393" y="588"/>
                  </a:lnTo>
                  <a:lnTo>
                    <a:pt x="1398" y="585"/>
                  </a:lnTo>
                  <a:lnTo>
                    <a:pt x="1404" y="582"/>
                  </a:lnTo>
                  <a:lnTo>
                    <a:pt x="1410" y="580"/>
                  </a:lnTo>
                  <a:lnTo>
                    <a:pt x="1415" y="577"/>
                  </a:lnTo>
                  <a:lnTo>
                    <a:pt x="1422" y="574"/>
                  </a:lnTo>
                  <a:lnTo>
                    <a:pt x="1427" y="570"/>
                  </a:lnTo>
                  <a:lnTo>
                    <a:pt x="1433" y="568"/>
                  </a:lnTo>
                  <a:lnTo>
                    <a:pt x="1438" y="565"/>
                  </a:lnTo>
                  <a:lnTo>
                    <a:pt x="1444" y="562"/>
                  </a:lnTo>
                  <a:lnTo>
                    <a:pt x="1450" y="559"/>
                  </a:lnTo>
                  <a:lnTo>
                    <a:pt x="1456" y="557"/>
                  </a:lnTo>
                  <a:lnTo>
                    <a:pt x="1461" y="554"/>
                  </a:lnTo>
                  <a:lnTo>
                    <a:pt x="1467" y="551"/>
                  </a:lnTo>
                  <a:lnTo>
                    <a:pt x="1472" y="548"/>
                  </a:lnTo>
                  <a:lnTo>
                    <a:pt x="1479" y="546"/>
                  </a:lnTo>
                  <a:lnTo>
                    <a:pt x="1484" y="542"/>
                  </a:lnTo>
                  <a:lnTo>
                    <a:pt x="1490" y="539"/>
                  </a:lnTo>
                  <a:lnTo>
                    <a:pt x="1495" y="536"/>
                  </a:lnTo>
                  <a:lnTo>
                    <a:pt x="1501" y="534"/>
                  </a:lnTo>
                  <a:lnTo>
                    <a:pt x="1508" y="531"/>
                  </a:lnTo>
                  <a:lnTo>
                    <a:pt x="1513" y="528"/>
                  </a:lnTo>
                  <a:lnTo>
                    <a:pt x="1519" y="525"/>
                  </a:lnTo>
                  <a:lnTo>
                    <a:pt x="1524" y="523"/>
                  </a:lnTo>
                  <a:lnTo>
                    <a:pt x="1531" y="520"/>
                  </a:lnTo>
                  <a:lnTo>
                    <a:pt x="1536" y="517"/>
                  </a:lnTo>
                  <a:lnTo>
                    <a:pt x="1542" y="515"/>
                  </a:lnTo>
                  <a:lnTo>
                    <a:pt x="1547" y="511"/>
                  </a:lnTo>
                  <a:lnTo>
                    <a:pt x="1553" y="508"/>
                  </a:lnTo>
                  <a:lnTo>
                    <a:pt x="1558" y="505"/>
                  </a:lnTo>
                  <a:lnTo>
                    <a:pt x="1565" y="503"/>
                  </a:lnTo>
                  <a:lnTo>
                    <a:pt x="1570" y="500"/>
                  </a:lnTo>
                  <a:lnTo>
                    <a:pt x="1576" y="497"/>
                  </a:lnTo>
                  <a:lnTo>
                    <a:pt x="1581" y="495"/>
                  </a:lnTo>
                  <a:lnTo>
                    <a:pt x="1588" y="492"/>
                  </a:lnTo>
                  <a:lnTo>
                    <a:pt x="1594" y="489"/>
                  </a:lnTo>
                  <a:lnTo>
                    <a:pt x="1599" y="485"/>
                  </a:lnTo>
                  <a:lnTo>
                    <a:pt x="1605" y="483"/>
                  </a:lnTo>
                  <a:lnTo>
                    <a:pt x="1610" y="480"/>
                  </a:lnTo>
                  <a:lnTo>
                    <a:pt x="1617" y="477"/>
                  </a:lnTo>
                  <a:lnTo>
                    <a:pt x="1622" y="475"/>
                  </a:lnTo>
                  <a:lnTo>
                    <a:pt x="1628" y="472"/>
                  </a:lnTo>
                  <a:lnTo>
                    <a:pt x="1633" y="469"/>
                  </a:lnTo>
                  <a:lnTo>
                    <a:pt x="1639" y="466"/>
                  </a:lnTo>
                  <a:lnTo>
                    <a:pt x="1645" y="464"/>
                  </a:lnTo>
                  <a:lnTo>
                    <a:pt x="1651" y="461"/>
                  </a:lnTo>
                  <a:lnTo>
                    <a:pt x="1656" y="458"/>
                  </a:lnTo>
                  <a:lnTo>
                    <a:pt x="1662" y="455"/>
                  </a:lnTo>
                  <a:lnTo>
                    <a:pt x="1667" y="452"/>
                  </a:lnTo>
                  <a:lnTo>
                    <a:pt x="1674" y="449"/>
                  </a:lnTo>
                  <a:lnTo>
                    <a:pt x="1679" y="447"/>
                  </a:lnTo>
                  <a:lnTo>
                    <a:pt x="1685" y="444"/>
                  </a:lnTo>
                  <a:lnTo>
                    <a:pt x="1691" y="441"/>
                  </a:lnTo>
                  <a:lnTo>
                    <a:pt x="1696" y="439"/>
                  </a:lnTo>
                  <a:lnTo>
                    <a:pt x="1703" y="436"/>
                  </a:lnTo>
                  <a:lnTo>
                    <a:pt x="1708" y="433"/>
                  </a:lnTo>
                  <a:lnTo>
                    <a:pt x="1714" y="431"/>
                  </a:lnTo>
                  <a:lnTo>
                    <a:pt x="1719" y="427"/>
                  </a:lnTo>
                  <a:lnTo>
                    <a:pt x="1725" y="425"/>
                  </a:lnTo>
                  <a:lnTo>
                    <a:pt x="1731" y="422"/>
                  </a:lnTo>
                  <a:lnTo>
                    <a:pt x="1737" y="419"/>
                  </a:lnTo>
                  <a:lnTo>
                    <a:pt x="1742" y="417"/>
                  </a:lnTo>
                  <a:lnTo>
                    <a:pt x="1748" y="414"/>
                  </a:lnTo>
                  <a:lnTo>
                    <a:pt x="1753" y="411"/>
                  </a:lnTo>
                  <a:lnTo>
                    <a:pt x="1760" y="409"/>
                  </a:lnTo>
                  <a:lnTo>
                    <a:pt x="1765" y="406"/>
                  </a:lnTo>
                  <a:lnTo>
                    <a:pt x="1771" y="404"/>
                  </a:lnTo>
                  <a:lnTo>
                    <a:pt x="1777" y="401"/>
                  </a:lnTo>
                  <a:lnTo>
                    <a:pt x="1782" y="397"/>
                  </a:lnTo>
                  <a:lnTo>
                    <a:pt x="1789" y="395"/>
                  </a:lnTo>
                  <a:lnTo>
                    <a:pt x="1794" y="392"/>
                  </a:lnTo>
                  <a:lnTo>
                    <a:pt x="1800" y="390"/>
                  </a:lnTo>
                  <a:lnTo>
                    <a:pt x="1805" y="387"/>
                  </a:lnTo>
                  <a:lnTo>
                    <a:pt x="1811" y="385"/>
                  </a:lnTo>
                  <a:lnTo>
                    <a:pt x="1817" y="382"/>
                  </a:lnTo>
                  <a:lnTo>
                    <a:pt x="1823" y="380"/>
                  </a:lnTo>
                  <a:lnTo>
                    <a:pt x="1828" y="377"/>
                  </a:lnTo>
                  <a:lnTo>
                    <a:pt x="1834" y="374"/>
                  </a:lnTo>
                  <a:lnTo>
                    <a:pt x="1839" y="372"/>
                  </a:lnTo>
                  <a:lnTo>
                    <a:pt x="1846" y="368"/>
                  </a:lnTo>
                  <a:lnTo>
                    <a:pt x="1851" y="366"/>
                  </a:lnTo>
                  <a:lnTo>
                    <a:pt x="1857" y="363"/>
                  </a:lnTo>
                  <a:lnTo>
                    <a:pt x="1862" y="361"/>
                  </a:lnTo>
                  <a:lnTo>
                    <a:pt x="1868" y="358"/>
                  </a:lnTo>
                  <a:lnTo>
                    <a:pt x="1875" y="356"/>
                  </a:lnTo>
                  <a:lnTo>
                    <a:pt x="1880" y="353"/>
                  </a:lnTo>
                  <a:lnTo>
                    <a:pt x="1886" y="351"/>
                  </a:lnTo>
                  <a:lnTo>
                    <a:pt x="1891" y="348"/>
                  </a:lnTo>
                  <a:lnTo>
                    <a:pt x="1897" y="346"/>
                  </a:lnTo>
                  <a:lnTo>
                    <a:pt x="1903" y="344"/>
                  </a:lnTo>
                  <a:lnTo>
                    <a:pt x="1909" y="340"/>
                  </a:lnTo>
                  <a:lnTo>
                    <a:pt x="1914" y="338"/>
                  </a:lnTo>
                  <a:lnTo>
                    <a:pt x="1920" y="335"/>
                  </a:lnTo>
                  <a:lnTo>
                    <a:pt x="1925" y="333"/>
                  </a:lnTo>
                  <a:lnTo>
                    <a:pt x="1932" y="330"/>
                  </a:lnTo>
                  <a:lnTo>
                    <a:pt x="1937" y="328"/>
                  </a:lnTo>
                  <a:lnTo>
                    <a:pt x="1943" y="326"/>
                  </a:lnTo>
                  <a:lnTo>
                    <a:pt x="1948" y="323"/>
                  </a:lnTo>
                  <a:lnTo>
                    <a:pt x="1954" y="321"/>
                  </a:lnTo>
                  <a:lnTo>
                    <a:pt x="1961" y="318"/>
                  </a:lnTo>
                  <a:lnTo>
                    <a:pt x="1966" y="316"/>
                  </a:lnTo>
                  <a:lnTo>
                    <a:pt x="1972" y="314"/>
                  </a:lnTo>
                  <a:lnTo>
                    <a:pt x="1977" y="310"/>
                  </a:lnTo>
                  <a:lnTo>
                    <a:pt x="1983" y="308"/>
                  </a:lnTo>
                  <a:lnTo>
                    <a:pt x="1989" y="305"/>
                  </a:lnTo>
                  <a:lnTo>
                    <a:pt x="1995" y="303"/>
                  </a:lnTo>
                  <a:lnTo>
                    <a:pt x="2000" y="301"/>
                  </a:lnTo>
                  <a:lnTo>
                    <a:pt x="2006" y="298"/>
                  </a:lnTo>
                  <a:lnTo>
                    <a:pt x="2011" y="296"/>
                  </a:lnTo>
                  <a:lnTo>
                    <a:pt x="2018" y="294"/>
                  </a:lnTo>
                  <a:lnTo>
                    <a:pt x="2023" y="292"/>
                  </a:lnTo>
                  <a:lnTo>
                    <a:pt x="2029" y="289"/>
                  </a:lnTo>
                  <a:lnTo>
                    <a:pt x="2034" y="287"/>
                  </a:lnTo>
                  <a:lnTo>
                    <a:pt x="2040" y="284"/>
                  </a:lnTo>
                  <a:lnTo>
                    <a:pt x="2046" y="281"/>
                  </a:lnTo>
                  <a:lnTo>
                    <a:pt x="2052" y="279"/>
                  </a:lnTo>
                  <a:lnTo>
                    <a:pt x="2058" y="277"/>
                  </a:lnTo>
                  <a:lnTo>
                    <a:pt x="2063" y="275"/>
                  </a:lnTo>
                  <a:lnTo>
                    <a:pt x="2069" y="272"/>
                  </a:lnTo>
                  <a:lnTo>
                    <a:pt x="2075" y="270"/>
                  </a:lnTo>
                  <a:lnTo>
                    <a:pt x="2081" y="268"/>
                  </a:lnTo>
                  <a:lnTo>
                    <a:pt x="2086" y="266"/>
                  </a:lnTo>
                  <a:lnTo>
                    <a:pt x="2092" y="263"/>
                  </a:lnTo>
                  <a:lnTo>
                    <a:pt x="2097" y="261"/>
                  </a:lnTo>
                  <a:lnTo>
                    <a:pt x="2104" y="259"/>
                  </a:lnTo>
                  <a:lnTo>
                    <a:pt x="2109" y="257"/>
                  </a:lnTo>
                  <a:lnTo>
                    <a:pt x="2115" y="254"/>
                  </a:lnTo>
                  <a:lnTo>
                    <a:pt x="2120" y="252"/>
                  </a:lnTo>
                  <a:lnTo>
                    <a:pt x="2126" y="249"/>
                  </a:lnTo>
                  <a:lnTo>
                    <a:pt x="2132" y="247"/>
                  </a:lnTo>
                  <a:lnTo>
                    <a:pt x="2138" y="245"/>
                  </a:lnTo>
                  <a:lnTo>
                    <a:pt x="2144" y="243"/>
                  </a:lnTo>
                  <a:lnTo>
                    <a:pt x="2149" y="241"/>
                  </a:lnTo>
                  <a:lnTo>
                    <a:pt x="2155" y="239"/>
                  </a:lnTo>
                  <a:lnTo>
                    <a:pt x="2161" y="237"/>
                  </a:lnTo>
                  <a:lnTo>
                    <a:pt x="2167" y="234"/>
                  </a:lnTo>
                  <a:lnTo>
                    <a:pt x="2172" y="232"/>
                  </a:lnTo>
                  <a:lnTo>
                    <a:pt x="2178" y="230"/>
                  </a:lnTo>
                  <a:lnTo>
                    <a:pt x="2183" y="228"/>
                  </a:lnTo>
                  <a:lnTo>
                    <a:pt x="2190" y="225"/>
                  </a:lnTo>
                  <a:lnTo>
                    <a:pt x="2195" y="223"/>
                  </a:lnTo>
                  <a:lnTo>
                    <a:pt x="2201" y="221"/>
                  </a:lnTo>
                  <a:lnTo>
                    <a:pt x="2206" y="219"/>
                  </a:lnTo>
                  <a:lnTo>
                    <a:pt x="2212" y="217"/>
                  </a:lnTo>
                  <a:lnTo>
                    <a:pt x="2218" y="215"/>
                  </a:lnTo>
                  <a:lnTo>
                    <a:pt x="2224" y="213"/>
                  </a:lnTo>
                  <a:lnTo>
                    <a:pt x="2229" y="211"/>
                  </a:lnTo>
                  <a:lnTo>
                    <a:pt x="2235" y="209"/>
                  </a:lnTo>
                  <a:lnTo>
                    <a:pt x="2241" y="207"/>
                  </a:lnTo>
                  <a:lnTo>
                    <a:pt x="2247" y="205"/>
                  </a:lnTo>
                  <a:lnTo>
                    <a:pt x="2253" y="203"/>
                  </a:lnTo>
                  <a:lnTo>
                    <a:pt x="2258" y="201"/>
                  </a:lnTo>
                  <a:lnTo>
                    <a:pt x="2264" y="198"/>
                  </a:lnTo>
                  <a:lnTo>
                    <a:pt x="2269" y="196"/>
                  </a:lnTo>
                  <a:lnTo>
                    <a:pt x="2276" y="194"/>
                  </a:lnTo>
                  <a:lnTo>
                    <a:pt x="2281" y="192"/>
                  </a:lnTo>
                  <a:lnTo>
                    <a:pt x="2287" y="190"/>
                  </a:lnTo>
                  <a:lnTo>
                    <a:pt x="2292" y="189"/>
                  </a:lnTo>
                  <a:lnTo>
                    <a:pt x="2298" y="187"/>
                  </a:lnTo>
                  <a:lnTo>
                    <a:pt x="2304" y="185"/>
                  </a:lnTo>
                  <a:lnTo>
                    <a:pt x="2310" y="183"/>
                  </a:lnTo>
                  <a:lnTo>
                    <a:pt x="2315" y="181"/>
                  </a:lnTo>
                  <a:lnTo>
                    <a:pt x="2321" y="179"/>
                  </a:lnTo>
                  <a:lnTo>
                    <a:pt x="2327" y="177"/>
                  </a:lnTo>
                  <a:lnTo>
                    <a:pt x="2333" y="176"/>
                  </a:lnTo>
                  <a:lnTo>
                    <a:pt x="2339" y="174"/>
                  </a:lnTo>
                  <a:lnTo>
                    <a:pt x="2344" y="172"/>
                  </a:lnTo>
                  <a:lnTo>
                    <a:pt x="2350" y="169"/>
                  </a:lnTo>
                  <a:lnTo>
                    <a:pt x="2355" y="167"/>
                  </a:lnTo>
                  <a:lnTo>
                    <a:pt x="2362" y="165"/>
                  </a:lnTo>
                  <a:lnTo>
                    <a:pt x="2367" y="164"/>
                  </a:lnTo>
                  <a:lnTo>
                    <a:pt x="2373" y="162"/>
                  </a:lnTo>
                  <a:lnTo>
                    <a:pt x="2378" y="160"/>
                  </a:lnTo>
                  <a:lnTo>
                    <a:pt x="2384" y="158"/>
                  </a:lnTo>
                  <a:lnTo>
                    <a:pt x="2390" y="157"/>
                  </a:lnTo>
                  <a:lnTo>
                    <a:pt x="2396" y="155"/>
                  </a:lnTo>
                  <a:lnTo>
                    <a:pt x="2401" y="153"/>
                  </a:lnTo>
                  <a:lnTo>
                    <a:pt x="2407" y="152"/>
                  </a:lnTo>
                  <a:lnTo>
                    <a:pt x="2412" y="150"/>
                  </a:lnTo>
                  <a:lnTo>
                    <a:pt x="2419" y="148"/>
                  </a:lnTo>
                  <a:lnTo>
                    <a:pt x="2425" y="147"/>
                  </a:lnTo>
                  <a:lnTo>
                    <a:pt x="2430" y="145"/>
                  </a:lnTo>
                  <a:lnTo>
                    <a:pt x="2436" y="143"/>
                  </a:lnTo>
                  <a:lnTo>
                    <a:pt x="2441" y="142"/>
                  </a:lnTo>
                  <a:lnTo>
                    <a:pt x="2448" y="139"/>
                  </a:lnTo>
                  <a:lnTo>
                    <a:pt x="2453" y="137"/>
                  </a:lnTo>
                  <a:lnTo>
                    <a:pt x="2459" y="136"/>
                  </a:lnTo>
                  <a:lnTo>
                    <a:pt x="2464" y="134"/>
                  </a:lnTo>
                  <a:lnTo>
                    <a:pt x="2470" y="132"/>
                  </a:lnTo>
                  <a:lnTo>
                    <a:pt x="2476" y="131"/>
                  </a:lnTo>
                  <a:lnTo>
                    <a:pt x="2482" y="129"/>
                  </a:lnTo>
                  <a:lnTo>
                    <a:pt x="2487" y="128"/>
                  </a:lnTo>
                  <a:lnTo>
                    <a:pt x="2493" y="126"/>
                  </a:lnTo>
                  <a:lnTo>
                    <a:pt x="2498" y="125"/>
                  </a:lnTo>
                  <a:lnTo>
                    <a:pt x="2505" y="123"/>
                  </a:lnTo>
                  <a:lnTo>
                    <a:pt x="2511" y="122"/>
                  </a:lnTo>
                  <a:lnTo>
                    <a:pt x="2516" y="120"/>
                  </a:lnTo>
                  <a:lnTo>
                    <a:pt x="2522" y="119"/>
                  </a:lnTo>
                  <a:lnTo>
                    <a:pt x="2527" y="117"/>
                  </a:lnTo>
                  <a:lnTo>
                    <a:pt x="2534" y="116"/>
                  </a:lnTo>
                  <a:lnTo>
                    <a:pt x="2539" y="114"/>
                  </a:lnTo>
                  <a:lnTo>
                    <a:pt x="2545" y="112"/>
                  </a:lnTo>
                  <a:lnTo>
                    <a:pt x="2550" y="110"/>
                  </a:lnTo>
                  <a:lnTo>
                    <a:pt x="2556" y="109"/>
                  </a:lnTo>
                  <a:lnTo>
                    <a:pt x="2562" y="107"/>
                  </a:lnTo>
                  <a:lnTo>
                    <a:pt x="2568" y="106"/>
                  </a:lnTo>
                  <a:lnTo>
                    <a:pt x="2573" y="104"/>
                  </a:lnTo>
                  <a:lnTo>
                    <a:pt x="2579" y="103"/>
                  </a:lnTo>
                  <a:lnTo>
                    <a:pt x="2584" y="102"/>
                  </a:lnTo>
                  <a:lnTo>
                    <a:pt x="2591" y="100"/>
                  </a:lnTo>
                  <a:lnTo>
                    <a:pt x="2596" y="99"/>
                  </a:lnTo>
                  <a:lnTo>
                    <a:pt x="2602" y="98"/>
                  </a:lnTo>
                  <a:lnTo>
                    <a:pt x="2608" y="96"/>
                  </a:lnTo>
                  <a:lnTo>
                    <a:pt x="2613" y="95"/>
                  </a:lnTo>
                  <a:lnTo>
                    <a:pt x="2620" y="93"/>
                  </a:lnTo>
                  <a:lnTo>
                    <a:pt x="2625" y="92"/>
                  </a:lnTo>
                  <a:lnTo>
                    <a:pt x="2631" y="91"/>
                  </a:lnTo>
                  <a:lnTo>
                    <a:pt x="2636" y="90"/>
                  </a:lnTo>
                  <a:lnTo>
                    <a:pt x="2642" y="88"/>
                  </a:lnTo>
                  <a:lnTo>
                    <a:pt x="2648" y="87"/>
                  </a:lnTo>
                  <a:lnTo>
                    <a:pt x="2654" y="86"/>
                  </a:lnTo>
                  <a:lnTo>
                    <a:pt x="2659" y="83"/>
                  </a:lnTo>
                  <a:lnTo>
                    <a:pt x="2665" y="82"/>
                  </a:lnTo>
                  <a:lnTo>
                    <a:pt x="2670" y="81"/>
                  </a:lnTo>
                  <a:lnTo>
                    <a:pt x="2677" y="80"/>
                  </a:lnTo>
                  <a:lnTo>
                    <a:pt x="2682" y="78"/>
                  </a:lnTo>
                  <a:lnTo>
                    <a:pt x="2688" y="77"/>
                  </a:lnTo>
                  <a:lnTo>
                    <a:pt x="2694" y="76"/>
                  </a:lnTo>
                  <a:lnTo>
                    <a:pt x="2699" y="75"/>
                  </a:lnTo>
                  <a:lnTo>
                    <a:pt x="2706" y="74"/>
                  </a:lnTo>
                  <a:lnTo>
                    <a:pt x="2711" y="73"/>
                  </a:lnTo>
                  <a:lnTo>
                    <a:pt x="2717" y="71"/>
                  </a:lnTo>
                  <a:lnTo>
                    <a:pt x="2722" y="70"/>
                  </a:lnTo>
                  <a:lnTo>
                    <a:pt x="2728" y="69"/>
                  </a:lnTo>
                  <a:lnTo>
                    <a:pt x="2734" y="68"/>
                  </a:lnTo>
                  <a:lnTo>
                    <a:pt x="2740" y="67"/>
                  </a:lnTo>
                  <a:lnTo>
                    <a:pt x="2745" y="66"/>
                  </a:lnTo>
                  <a:lnTo>
                    <a:pt x="2751" y="65"/>
                  </a:lnTo>
                  <a:lnTo>
                    <a:pt x="2756" y="64"/>
                  </a:lnTo>
                  <a:lnTo>
                    <a:pt x="2763" y="62"/>
                  </a:lnTo>
                  <a:lnTo>
                    <a:pt x="2768" y="61"/>
                  </a:lnTo>
                  <a:lnTo>
                    <a:pt x="2774" y="60"/>
                  </a:lnTo>
                  <a:lnTo>
                    <a:pt x="2779" y="59"/>
                  </a:lnTo>
                  <a:lnTo>
                    <a:pt x="2785" y="58"/>
                  </a:lnTo>
                  <a:lnTo>
                    <a:pt x="2792" y="57"/>
                  </a:lnTo>
                  <a:lnTo>
                    <a:pt x="2797" y="56"/>
                  </a:lnTo>
                  <a:lnTo>
                    <a:pt x="2803" y="54"/>
                  </a:lnTo>
                  <a:lnTo>
                    <a:pt x="2808" y="53"/>
                  </a:lnTo>
                  <a:lnTo>
                    <a:pt x="2814" y="52"/>
                  </a:lnTo>
                  <a:lnTo>
                    <a:pt x="2820" y="51"/>
                  </a:lnTo>
                  <a:lnTo>
                    <a:pt x="2826" y="50"/>
                  </a:lnTo>
                  <a:lnTo>
                    <a:pt x="2831" y="49"/>
                  </a:lnTo>
                  <a:lnTo>
                    <a:pt x="2837" y="48"/>
                  </a:lnTo>
                  <a:lnTo>
                    <a:pt x="2842" y="47"/>
                  </a:lnTo>
                  <a:lnTo>
                    <a:pt x="2849" y="46"/>
                  </a:lnTo>
                  <a:lnTo>
                    <a:pt x="2854" y="45"/>
                  </a:lnTo>
                  <a:lnTo>
                    <a:pt x="2860" y="45"/>
                  </a:lnTo>
                  <a:lnTo>
                    <a:pt x="2865" y="44"/>
                  </a:lnTo>
                  <a:lnTo>
                    <a:pt x="2871" y="43"/>
                  </a:lnTo>
                  <a:lnTo>
                    <a:pt x="2878" y="42"/>
                  </a:lnTo>
                  <a:lnTo>
                    <a:pt x="2883" y="41"/>
                  </a:lnTo>
                  <a:lnTo>
                    <a:pt x="2889" y="40"/>
                  </a:lnTo>
                  <a:lnTo>
                    <a:pt x="2894" y="39"/>
                  </a:lnTo>
                  <a:lnTo>
                    <a:pt x="2900" y="38"/>
                  </a:lnTo>
                  <a:lnTo>
                    <a:pt x="2906" y="38"/>
                  </a:lnTo>
                  <a:lnTo>
                    <a:pt x="2912" y="37"/>
                  </a:lnTo>
                  <a:lnTo>
                    <a:pt x="2917" y="36"/>
                  </a:lnTo>
                  <a:lnTo>
                    <a:pt x="2923" y="35"/>
                  </a:lnTo>
                  <a:lnTo>
                    <a:pt x="2928" y="34"/>
                  </a:lnTo>
                  <a:lnTo>
                    <a:pt x="2935" y="34"/>
                  </a:lnTo>
                  <a:lnTo>
                    <a:pt x="2940" y="33"/>
                  </a:lnTo>
                  <a:lnTo>
                    <a:pt x="2946" y="32"/>
                  </a:lnTo>
                  <a:lnTo>
                    <a:pt x="2951" y="31"/>
                  </a:lnTo>
                  <a:lnTo>
                    <a:pt x="2957" y="31"/>
                  </a:lnTo>
                  <a:lnTo>
                    <a:pt x="2963" y="30"/>
                  </a:lnTo>
                  <a:lnTo>
                    <a:pt x="2969" y="29"/>
                  </a:lnTo>
                  <a:lnTo>
                    <a:pt x="2975" y="28"/>
                  </a:lnTo>
                  <a:lnTo>
                    <a:pt x="2980" y="28"/>
                  </a:lnTo>
                  <a:lnTo>
                    <a:pt x="2986" y="26"/>
                  </a:lnTo>
                  <a:lnTo>
                    <a:pt x="2992" y="25"/>
                  </a:lnTo>
                  <a:lnTo>
                    <a:pt x="2998" y="25"/>
                  </a:lnTo>
                  <a:lnTo>
                    <a:pt x="3003" y="24"/>
                  </a:lnTo>
                  <a:lnTo>
                    <a:pt x="3009" y="23"/>
                  </a:lnTo>
                  <a:lnTo>
                    <a:pt x="3014" y="23"/>
                  </a:lnTo>
                  <a:lnTo>
                    <a:pt x="3021" y="22"/>
                  </a:lnTo>
                  <a:lnTo>
                    <a:pt x="3026" y="21"/>
                  </a:lnTo>
                  <a:lnTo>
                    <a:pt x="3032" y="21"/>
                  </a:lnTo>
                  <a:lnTo>
                    <a:pt x="3037" y="20"/>
                  </a:lnTo>
                  <a:lnTo>
                    <a:pt x="3043" y="20"/>
                  </a:lnTo>
                  <a:lnTo>
                    <a:pt x="3049" y="19"/>
                  </a:lnTo>
                  <a:lnTo>
                    <a:pt x="3055" y="18"/>
                  </a:lnTo>
                  <a:lnTo>
                    <a:pt x="3061" y="18"/>
                  </a:lnTo>
                  <a:lnTo>
                    <a:pt x="3066" y="17"/>
                  </a:lnTo>
                  <a:lnTo>
                    <a:pt x="3073" y="17"/>
                  </a:lnTo>
                  <a:lnTo>
                    <a:pt x="3078" y="16"/>
                  </a:lnTo>
                  <a:lnTo>
                    <a:pt x="3084" y="16"/>
                  </a:lnTo>
                  <a:lnTo>
                    <a:pt x="3089" y="15"/>
                  </a:lnTo>
                  <a:lnTo>
                    <a:pt x="3095" y="15"/>
                  </a:lnTo>
                  <a:lnTo>
                    <a:pt x="3100" y="14"/>
                  </a:lnTo>
                  <a:lnTo>
                    <a:pt x="3107" y="13"/>
                  </a:lnTo>
                  <a:lnTo>
                    <a:pt x="3112" y="13"/>
                  </a:lnTo>
                  <a:lnTo>
                    <a:pt x="3118" y="13"/>
                  </a:lnTo>
                  <a:lnTo>
                    <a:pt x="3123" y="12"/>
                  </a:lnTo>
                  <a:lnTo>
                    <a:pt x="3130" y="12"/>
                  </a:lnTo>
                  <a:lnTo>
                    <a:pt x="3135" y="11"/>
                  </a:lnTo>
                  <a:lnTo>
                    <a:pt x="3141" y="11"/>
                  </a:lnTo>
                  <a:lnTo>
                    <a:pt x="3146" y="10"/>
                  </a:lnTo>
                  <a:lnTo>
                    <a:pt x="3152" y="10"/>
                  </a:lnTo>
                  <a:lnTo>
                    <a:pt x="3159" y="9"/>
                  </a:lnTo>
                  <a:lnTo>
                    <a:pt x="3164" y="9"/>
                  </a:lnTo>
                  <a:lnTo>
                    <a:pt x="3170" y="9"/>
                  </a:lnTo>
                  <a:lnTo>
                    <a:pt x="3175" y="8"/>
                  </a:lnTo>
                  <a:lnTo>
                    <a:pt x="3181" y="8"/>
                  </a:lnTo>
                  <a:lnTo>
                    <a:pt x="3186" y="7"/>
                  </a:lnTo>
                  <a:lnTo>
                    <a:pt x="3193" y="7"/>
                  </a:lnTo>
                  <a:lnTo>
                    <a:pt x="3198" y="7"/>
                  </a:lnTo>
                  <a:lnTo>
                    <a:pt x="3204" y="6"/>
                  </a:lnTo>
                  <a:lnTo>
                    <a:pt x="3209" y="6"/>
                  </a:lnTo>
                  <a:lnTo>
                    <a:pt x="3216" y="6"/>
                  </a:lnTo>
                  <a:lnTo>
                    <a:pt x="3221" y="5"/>
                  </a:lnTo>
                  <a:lnTo>
                    <a:pt x="3227" y="5"/>
                  </a:lnTo>
                  <a:lnTo>
                    <a:pt x="3232" y="5"/>
                  </a:lnTo>
                  <a:lnTo>
                    <a:pt x="3238" y="4"/>
                  </a:lnTo>
                  <a:lnTo>
                    <a:pt x="3245" y="4"/>
                  </a:lnTo>
                  <a:lnTo>
                    <a:pt x="3250" y="4"/>
                  </a:lnTo>
                  <a:lnTo>
                    <a:pt x="3256" y="4"/>
                  </a:lnTo>
                  <a:lnTo>
                    <a:pt x="3261" y="3"/>
                  </a:lnTo>
                  <a:lnTo>
                    <a:pt x="3267" y="3"/>
                  </a:lnTo>
                  <a:lnTo>
                    <a:pt x="3273" y="3"/>
                  </a:lnTo>
                  <a:lnTo>
                    <a:pt x="3279" y="3"/>
                  </a:lnTo>
                  <a:lnTo>
                    <a:pt x="3284" y="2"/>
                  </a:lnTo>
                  <a:lnTo>
                    <a:pt x="3290" y="2"/>
                  </a:lnTo>
                  <a:lnTo>
                    <a:pt x="3295" y="2"/>
                  </a:lnTo>
                  <a:lnTo>
                    <a:pt x="3302" y="2"/>
                  </a:lnTo>
                  <a:lnTo>
                    <a:pt x="3307" y="2"/>
                  </a:lnTo>
                  <a:lnTo>
                    <a:pt x="3313" y="1"/>
                  </a:lnTo>
                  <a:lnTo>
                    <a:pt x="3318" y="1"/>
                  </a:lnTo>
                  <a:lnTo>
                    <a:pt x="3324" y="1"/>
                  </a:lnTo>
                  <a:lnTo>
                    <a:pt x="3330" y="1"/>
                  </a:lnTo>
                  <a:lnTo>
                    <a:pt x="3336" y="1"/>
                  </a:lnTo>
                  <a:lnTo>
                    <a:pt x="3342" y="1"/>
                  </a:lnTo>
                  <a:lnTo>
                    <a:pt x="3347" y="1"/>
                  </a:lnTo>
                  <a:lnTo>
                    <a:pt x="3353" y="0"/>
                  </a:lnTo>
                  <a:lnTo>
                    <a:pt x="3359" y="0"/>
                  </a:lnTo>
                  <a:lnTo>
                    <a:pt x="3365" y="0"/>
                  </a:lnTo>
                  <a:lnTo>
                    <a:pt x="3370" y="0"/>
                  </a:lnTo>
                  <a:lnTo>
                    <a:pt x="3376" y="0"/>
                  </a:lnTo>
                  <a:lnTo>
                    <a:pt x="3381" y="0"/>
                  </a:lnTo>
                  <a:lnTo>
                    <a:pt x="3388" y="0"/>
                  </a:lnTo>
                  <a:lnTo>
                    <a:pt x="3393" y="0"/>
                  </a:lnTo>
                  <a:lnTo>
                    <a:pt x="3399" y="0"/>
                  </a:lnTo>
                  <a:lnTo>
                    <a:pt x="3404" y="0"/>
                  </a:lnTo>
                  <a:lnTo>
                    <a:pt x="3410" y="0"/>
                  </a:lnTo>
                  <a:lnTo>
                    <a:pt x="3416" y="0"/>
                  </a:lnTo>
                  <a:lnTo>
                    <a:pt x="3422" y="0"/>
                  </a:lnTo>
                  <a:lnTo>
                    <a:pt x="3428" y="0"/>
                  </a:lnTo>
                  <a:lnTo>
                    <a:pt x="3433" y="0"/>
                  </a:lnTo>
                  <a:lnTo>
                    <a:pt x="3439" y="0"/>
                  </a:lnTo>
                  <a:lnTo>
                    <a:pt x="3445" y="0"/>
                  </a:lnTo>
                  <a:lnTo>
                    <a:pt x="3451" y="0"/>
                  </a:lnTo>
                  <a:lnTo>
                    <a:pt x="3456" y="0"/>
                  </a:lnTo>
                  <a:lnTo>
                    <a:pt x="3462" y="0"/>
                  </a:lnTo>
                  <a:lnTo>
                    <a:pt x="3467" y="0"/>
                  </a:lnTo>
                  <a:lnTo>
                    <a:pt x="3474" y="0"/>
                  </a:lnTo>
                  <a:lnTo>
                    <a:pt x="3479" y="0"/>
                  </a:lnTo>
                  <a:lnTo>
                    <a:pt x="3485" y="0"/>
                  </a:lnTo>
                  <a:lnTo>
                    <a:pt x="3490" y="0"/>
                  </a:lnTo>
                  <a:lnTo>
                    <a:pt x="3496" y="0"/>
                  </a:lnTo>
                  <a:lnTo>
                    <a:pt x="3502" y="0"/>
                  </a:lnTo>
                  <a:lnTo>
                    <a:pt x="3508" y="0"/>
                  </a:lnTo>
                  <a:lnTo>
                    <a:pt x="3513" y="0"/>
                  </a:lnTo>
                  <a:lnTo>
                    <a:pt x="3519" y="0"/>
                  </a:lnTo>
                  <a:lnTo>
                    <a:pt x="3525" y="0"/>
                  </a:lnTo>
                  <a:lnTo>
                    <a:pt x="3531" y="0"/>
                  </a:lnTo>
                  <a:lnTo>
                    <a:pt x="3537" y="1"/>
                  </a:lnTo>
                  <a:lnTo>
                    <a:pt x="3542" y="1"/>
                  </a:lnTo>
                  <a:lnTo>
                    <a:pt x="3548" y="1"/>
                  </a:lnTo>
                  <a:lnTo>
                    <a:pt x="3553" y="1"/>
                  </a:lnTo>
                  <a:lnTo>
                    <a:pt x="3560" y="1"/>
                  </a:lnTo>
                  <a:lnTo>
                    <a:pt x="3565" y="1"/>
                  </a:lnTo>
                  <a:lnTo>
                    <a:pt x="3571" y="2"/>
                  </a:lnTo>
                  <a:lnTo>
                    <a:pt x="3576" y="2"/>
                  </a:lnTo>
                  <a:lnTo>
                    <a:pt x="3582" y="2"/>
                  </a:lnTo>
                  <a:lnTo>
                    <a:pt x="3588" y="2"/>
                  </a:lnTo>
                  <a:lnTo>
                    <a:pt x="3594" y="2"/>
                  </a:lnTo>
                  <a:lnTo>
                    <a:pt x="3599" y="2"/>
                  </a:lnTo>
                  <a:lnTo>
                    <a:pt x="3605" y="3"/>
                  </a:lnTo>
                  <a:lnTo>
                    <a:pt x="3611" y="3"/>
                  </a:lnTo>
                  <a:lnTo>
                    <a:pt x="3617" y="3"/>
                  </a:lnTo>
                  <a:lnTo>
                    <a:pt x="3623" y="3"/>
                  </a:lnTo>
                  <a:lnTo>
                    <a:pt x="3628" y="4"/>
                  </a:lnTo>
                  <a:lnTo>
                    <a:pt x="3634" y="4"/>
                  </a:lnTo>
                  <a:lnTo>
                    <a:pt x="3639" y="4"/>
                  </a:lnTo>
                  <a:lnTo>
                    <a:pt x="3646" y="4"/>
                  </a:lnTo>
                  <a:lnTo>
                    <a:pt x="3651" y="5"/>
                  </a:lnTo>
                  <a:lnTo>
                    <a:pt x="3657" y="5"/>
                  </a:lnTo>
                  <a:lnTo>
                    <a:pt x="3662" y="5"/>
                  </a:lnTo>
                  <a:lnTo>
                    <a:pt x="3668" y="5"/>
                  </a:lnTo>
                  <a:lnTo>
                    <a:pt x="3674" y="6"/>
                  </a:lnTo>
                  <a:lnTo>
                    <a:pt x="3680" y="6"/>
                  </a:lnTo>
                  <a:lnTo>
                    <a:pt x="3685" y="6"/>
                  </a:lnTo>
                  <a:lnTo>
                    <a:pt x="3691" y="7"/>
                  </a:lnTo>
                  <a:lnTo>
                    <a:pt x="3696" y="7"/>
                  </a:lnTo>
                  <a:lnTo>
                    <a:pt x="3703" y="7"/>
                  </a:lnTo>
                  <a:lnTo>
                    <a:pt x="3709" y="8"/>
                  </a:lnTo>
                  <a:lnTo>
                    <a:pt x="3714" y="8"/>
                  </a:lnTo>
                  <a:lnTo>
                    <a:pt x="3720" y="8"/>
                  </a:lnTo>
                  <a:lnTo>
                    <a:pt x="3725" y="9"/>
                  </a:lnTo>
                  <a:lnTo>
                    <a:pt x="3732" y="9"/>
                  </a:lnTo>
                  <a:lnTo>
                    <a:pt x="3737" y="9"/>
                  </a:lnTo>
                  <a:lnTo>
                    <a:pt x="3743" y="10"/>
                  </a:lnTo>
                  <a:lnTo>
                    <a:pt x="3748" y="10"/>
                  </a:lnTo>
                  <a:lnTo>
                    <a:pt x="3754" y="11"/>
                  </a:lnTo>
                  <a:lnTo>
                    <a:pt x="3760" y="11"/>
                  </a:lnTo>
                  <a:lnTo>
                    <a:pt x="3766" y="11"/>
                  </a:lnTo>
                  <a:lnTo>
                    <a:pt x="3771" y="12"/>
                  </a:lnTo>
                  <a:lnTo>
                    <a:pt x="3777" y="12"/>
                  </a:lnTo>
                  <a:lnTo>
                    <a:pt x="3782" y="13"/>
                  </a:lnTo>
                  <a:lnTo>
                    <a:pt x="3789" y="13"/>
                  </a:lnTo>
                  <a:lnTo>
                    <a:pt x="3795" y="13"/>
                  </a:lnTo>
                  <a:lnTo>
                    <a:pt x="3800" y="14"/>
                  </a:lnTo>
                  <a:lnTo>
                    <a:pt x="3806" y="14"/>
                  </a:lnTo>
                  <a:lnTo>
                    <a:pt x="3811" y="15"/>
                  </a:lnTo>
                  <a:lnTo>
                    <a:pt x="3818" y="15"/>
                  </a:lnTo>
                  <a:lnTo>
                    <a:pt x="3823" y="16"/>
                  </a:lnTo>
                  <a:lnTo>
                    <a:pt x="3829" y="16"/>
                  </a:lnTo>
                  <a:lnTo>
                    <a:pt x="3834" y="17"/>
                  </a:lnTo>
                  <a:lnTo>
                    <a:pt x="3840" y="17"/>
                  </a:lnTo>
                  <a:lnTo>
                    <a:pt x="3846" y="18"/>
                  </a:lnTo>
                  <a:lnTo>
                    <a:pt x="3852" y="18"/>
                  </a:lnTo>
                  <a:lnTo>
                    <a:pt x="3857" y="19"/>
                  </a:lnTo>
                  <a:lnTo>
                    <a:pt x="3863" y="19"/>
                  </a:lnTo>
                  <a:lnTo>
                    <a:pt x="3868" y="20"/>
                  </a:lnTo>
                  <a:lnTo>
                    <a:pt x="3875" y="20"/>
                  </a:lnTo>
                  <a:lnTo>
                    <a:pt x="3880" y="21"/>
                  </a:lnTo>
                  <a:lnTo>
                    <a:pt x="3886" y="21"/>
                  </a:lnTo>
                  <a:lnTo>
                    <a:pt x="3892" y="22"/>
                  </a:lnTo>
                  <a:lnTo>
                    <a:pt x="3897" y="22"/>
                  </a:lnTo>
                  <a:lnTo>
                    <a:pt x="3904" y="23"/>
                  </a:lnTo>
                  <a:lnTo>
                    <a:pt x="3909" y="23"/>
                  </a:lnTo>
                  <a:lnTo>
                    <a:pt x="3915" y="24"/>
                  </a:lnTo>
                  <a:lnTo>
                    <a:pt x="3920" y="24"/>
                  </a:lnTo>
                  <a:lnTo>
                    <a:pt x="3926" y="25"/>
                  </a:lnTo>
                  <a:lnTo>
                    <a:pt x="3932" y="26"/>
                  </a:lnTo>
                  <a:lnTo>
                    <a:pt x="3938" y="26"/>
                  </a:lnTo>
                  <a:lnTo>
                    <a:pt x="3943" y="28"/>
                  </a:lnTo>
                  <a:lnTo>
                    <a:pt x="3949" y="28"/>
                  </a:lnTo>
                  <a:lnTo>
                    <a:pt x="3954" y="29"/>
                  </a:lnTo>
                  <a:lnTo>
                    <a:pt x="3961" y="30"/>
                  </a:lnTo>
                  <a:lnTo>
                    <a:pt x="3966" y="30"/>
                  </a:lnTo>
                  <a:lnTo>
                    <a:pt x="3972" y="31"/>
                  </a:lnTo>
                  <a:lnTo>
                    <a:pt x="3978" y="31"/>
                  </a:lnTo>
                  <a:lnTo>
                    <a:pt x="3983" y="32"/>
                  </a:lnTo>
                  <a:lnTo>
                    <a:pt x="3990" y="33"/>
                  </a:lnTo>
                  <a:lnTo>
                    <a:pt x="3995" y="33"/>
                  </a:lnTo>
                  <a:lnTo>
                    <a:pt x="4001" y="34"/>
                  </a:lnTo>
                  <a:lnTo>
                    <a:pt x="4006" y="35"/>
                  </a:lnTo>
                  <a:lnTo>
                    <a:pt x="4012" y="35"/>
                  </a:lnTo>
                  <a:lnTo>
                    <a:pt x="4018" y="36"/>
                  </a:lnTo>
                  <a:lnTo>
                    <a:pt x="4024" y="36"/>
                  </a:lnTo>
                  <a:lnTo>
                    <a:pt x="4029" y="37"/>
                  </a:lnTo>
                  <a:lnTo>
                    <a:pt x="4035" y="38"/>
                  </a:lnTo>
                  <a:lnTo>
                    <a:pt x="4040" y="38"/>
                  </a:lnTo>
                  <a:lnTo>
                    <a:pt x="4047" y="39"/>
                  </a:lnTo>
                  <a:lnTo>
                    <a:pt x="4052" y="40"/>
                  </a:lnTo>
                  <a:lnTo>
                    <a:pt x="4058" y="41"/>
                  </a:lnTo>
                  <a:lnTo>
                    <a:pt x="4063" y="41"/>
                  </a:lnTo>
                  <a:lnTo>
                    <a:pt x="4069" y="42"/>
                  </a:lnTo>
                  <a:lnTo>
                    <a:pt x="4076" y="43"/>
                  </a:lnTo>
                  <a:lnTo>
                    <a:pt x="4081" y="43"/>
                  </a:lnTo>
                  <a:lnTo>
                    <a:pt x="4087" y="44"/>
                  </a:lnTo>
                  <a:lnTo>
                    <a:pt x="4092" y="45"/>
                  </a:lnTo>
                  <a:lnTo>
                    <a:pt x="4098" y="45"/>
                  </a:lnTo>
                  <a:lnTo>
                    <a:pt x="4104" y="46"/>
                  </a:lnTo>
                  <a:lnTo>
                    <a:pt x="4110" y="47"/>
                  </a:lnTo>
                  <a:lnTo>
                    <a:pt x="4115" y="48"/>
                  </a:lnTo>
                  <a:lnTo>
                    <a:pt x="4121" y="48"/>
                  </a:lnTo>
                  <a:lnTo>
                    <a:pt x="4126" y="49"/>
                  </a:lnTo>
                  <a:lnTo>
                    <a:pt x="4133" y="50"/>
                  </a:lnTo>
                  <a:lnTo>
                    <a:pt x="4138" y="51"/>
                  </a:lnTo>
                  <a:lnTo>
                    <a:pt x="4144" y="51"/>
                  </a:lnTo>
                  <a:lnTo>
                    <a:pt x="4149" y="52"/>
                  </a:lnTo>
                  <a:lnTo>
                    <a:pt x="4155" y="53"/>
                  </a:lnTo>
                  <a:lnTo>
                    <a:pt x="4162" y="54"/>
                  </a:lnTo>
                  <a:lnTo>
                    <a:pt x="4167" y="54"/>
                  </a:lnTo>
                  <a:lnTo>
                    <a:pt x="4173" y="56"/>
                  </a:lnTo>
                  <a:lnTo>
                    <a:pt x="4178" y="57"/>
                  </a:lnTo>
                  <a:lnTo>
                    <a:pt x="4184" y="58"/>
                  </a:lnTo>
                  <a:lnTo>
                    <a:pt x="4190" y="59"/>
                  </a:lnTo>
                  <a:lnTo>
                    <a:pt x="4196" y="59"/>
                  </a:lnTo>
                  <a:lnTo>
                    <a:pt x="4201" y="60"/>
                  </a:lnTo>
                  <a:lnTo>
                    <a:pt x="4207" y="61"/>
                  </a:lnTo>
                  <a:lnTo>
                    <a:pt x="4212" y="62"/>
                  </a:lnTo>
                  <a:lnTo>
                    <a:pt x="4219" y="63"/>
                  </a:lnTo>
                  <a:lnTo>
                    <a:pt x="4224" y="63"/>
                  </a:lnTo>
                  <a:lnTo>
                    <a:pt x="4230" y="64"/>
                  </a:lnTo>
                  <a:lnTo>
                    <a:pt x="4235" y="65"/>
                  </a:lnTo>
                  <a:lnTo>
                    <a:pt x="4241" y="66"/>
                  </a:lnTo>
                  <a:lnTo>
                    <a:pt x="4247" y="67"/>
                  </a:lnTo>
                  <a:lnTo>
                    <a:pt x="4253" y="67"/>
                  </a:lnTo>
                  <a:lnTo>
                    <a:pt x="4259" y="68"/>
                  </a:lnTo>
                  <a:lnTo>
                    <a:pt x="4264" y="69"/>
                  </a:lnTo>
                  <a:lnTo>
                    <a:pt x="4270" y="70"/>
                  </a:lnTo>
                  <a:lnTo>
                    <a:pt x="4276" y="71"/>
                  </a:lnTo>
                  <a:lnTo>
                    <a:pt x="4282" y="72"/>
                  </a:lnTo>
                  <a:lnTo>
                    <a:pt x="4287" y="73"/>
                  </a:lnTo>
                  <a:lnTo>
                    <a:pt x="4293" y="73"/>
                  </a:lnTo>
                  <a:lnTo>
                    <a:pt x="4298" y="74"/>
                  </a:lnTo>
                  <a:lnTo>
                    <a:pt x="4305" y="75"/>
                  </a:lnTo>
                  <a:lnTo>
                    <a:pt x="4310" y="76"/>
                  </a:lnTo>
                  <a:lnTo>
                    <a:pt x="4316" y="77"/>
                  </a:lnTo>
                  <a:lnTo>
                    <a:pt x="4321" y="78"/>
                  </a:lnTo>
                  <a:lnTo>
                    <a:pt x="4327" y="79"/>
                  </a:lnTo>
                  <a:lnTo>
                    <a:pt x="4333" y="80"/>
                  </a:lnTo>
                  <a:lnTo>
                    <a:pt x="4339" y="80"/>
                  </a:lnTo>
                  <a:lnTo>
                    <a:pt x="4345" y="81"/>
                  </a:lnTo>
                  <a:lnTo>
                    <a:pt x="4350" y="82"/>
                  </a:lnTo>
                  <a:lnTo>
                    <a:pt x="4356" y="83"/>
                  </a:lnTo>
                  <a:lnTo>
                    <a:pt x="4362" y="85"/>
                  </a:lnTo>
                  <a:lnTo>
                    <a:pt x="4368" y="86"/>
                  </a:lnTo>
                  <a:lnTo>
                    <a:pt x="4373" y="87"/>
                  </a:lnTo>
                  <a:lnTo>
                    <a:pt x="4379" y="88"/>
                  </a:lnTo>
                  <a:lnTo>
                    <a:pt x="4384" y="89"/>
                  </a:lnTo>
                  <a:lnTo>
                    <a:pt x="4391" y="90"/>
                  </a:lnTo>
                  <a:lnTo>
                    <a:pt x="4396" y="91"/>
                  </a:lnTo>
                  <a:lnTo>
                    <a:pt x="4402" y="92"/>
                  </a:lnTo>
                  <a:lnTo>
                    <a:pt x="4407" y="92"/>
                  </a:lnTo>
                  <a:lnTo>
                    <a:pt x="4413" y="93"/>
                  </a:lnTo>
                  <a:lnTo>
                    <a:pt x="4419" y="94"/>
                  </a:lnTo>
                  <a:lnTo>
                    <a:pt x="4425" y="95"/>
                  </a:lnTo>
                  <a:lnTo>
                    <a:pt x="4430" y="96"/>
                  </a:lnTo>
                  <a:lnTo>
                    <a:pt x="4436" y="97"/>
                  </a:lnTo>
                  <a:lnTo>
                    <a:pt x="4442" y="98"/>
                  </a:lnTo>
                  <a:lnTo>
                    <a:pt x="4448" y="99"/>
                  </a:lnTo>
                  <a:lnTo>
                    <a:pt x="4454" y="100"/>
                  </a:lnTo>
                  <a:lnTo>
                    <a:pt x="4459" y="101"/>
                  </a:lnTo>
                  <a:lnTo>
                    <a:pt x="4465" y="102"/>
                  </a:lnTo>
                  <a:lnTo>
                    <a:pt x="4470" y="103"/>
                  </a:lnTo>
                  <a:lnTo>
                    <a:pt x="4477" y="104"/>
                  </a:lnTo>
                  <a:lnTo>
                    <a:pt x="4482" y="105"/>
                  </a:lnTo>
                  <a:lnTo>
                    <a:pt x="4488" y="106"/>
                  </a:lnTo>
                  <a:lnTo>
                    <a:pt x="4493" y="107"/>
                  </a:lnTo>
                  <a:lnTo>
                    <a:pt x="4499" y="108"/>
                  </a:lnTo>
                  <a:lnTo>
                    <a:pt x="4505" y="109"/>
                  </a:lnTo>
                  <a:lnTo>
                    <a:pt x="4511" y="110"/>
                  </a:lnTo>
                  <a:lnTo>
                    <a:pt x="4516" y="111"/>
                  </a:lnTo>
                  <a:lnTo>
                    <a:pt x="4522" y="112"/>
                  </a:lnTo>
                  <a:lnTo>
                    <a:pt x="4528" y="114"/>
                  </a:lnTo>
                  <a:lnTo>
                    <a:pt x="4534" y="115"/>
                  </a:lnTo>
                  <a:lnTo>
                    <a:pt x="4540" y="116"/>
                  </a:lnTo>
                  <a:lnTo>
                    <a:pt x="4545" y="117"/>
                  </a:lnTo>
                  <a:lnTo>
                    <a:pt x="4551" y="118"/>
                  </a:lnTo>
                  <a:lnTo>
                    <a:pt x="4556" y="119"/>
                  </a:lnTo>
                  <a:lnTo>
                    <a:pt x="4563" y="120"/>
                  </a:lnTo>
                  <a:lnTo>
                    <a:pt x="4568" y="121"/>
                  </a:lnTo>
                  <a:lnTo>
                    <a:pt x="4574" y="122"/>
                  </a:lnTo>
                  <a:lnTo>
                    <a:pt x="4579" y="123"/>
                  </a:lnTo>
                  <a:lnTo>
                    <a:pt x="4585" y="124"/>
                  </a:lnTo>
                  <a:lnTo>
                    <a:pt x="4591" y="125"/>
                  </a:lnTo>
                  <a:lnTo>
                    <a:pt x="4597" y="126"/>
                  </a:lnTo>
                  <a:lnTo>
                    <a:pt x="4602" y="127"/>
                  </a:lnTo>
                  <a:lnTo>
                    <a:pt x="4608" y="128"/>
                  </a:lnTo>
                  <a:lnTo>
                    <a:pt x="4613" y="129"/>
                  </a:lnTo>
                  <a:lnTo>
                    <a:pt x="4620" y="130"/>
                  </a:lnTo>
                  <a:lnTo>
                    <a:pt x="4626" y="131"/>
                  </a:lnTo>
                  <a:lnTo>
                    <a:pt x="4631" y="132"/>
                  </a:lnTo>
                  <a:lnTo>
                    <a:pt x="4637" y="133"/>
                  </a:lnTo>
                  <a:lnTo>
                    <a:pt x="4642" y="134"/>
                  </a:lnTo>
                  <a:lnTo>
                    <a:pt x="4649" y="135"/>
                  </a:lnTo>
                  <a:lnTo>
                    <a:pt x="4654" y="136"/>
                  </a:lnTo>
                  <a:lnTo>
                    <a:pt x="4660" y="137"/>
                  </a:lnTo>
                  <a:lnTo>
                    <a:pt x="4665" y="138"/>
                  </a:lnTo>
                  <a:lnTo>
                    <a:pt x="4671" y="140"/>
                  </a:lnTo>
                  <a:lnTo>
                    <a:pt x="4677" y="142"/>
                  </a:lnTo>
                  <a:lnTo>
                    <a:pt x="4683" y="143"/>
                  </a:lnTo>
                  <a:lnTo>
                    <a:pt x="4688" y="144"/>
                  </a:lnTo>
                  <a:lnTo>
                    <a:pt x="4694" y="145"/>
                  </a:lnTo>
                  <a:lnTo>
                    <a:pt x="4699" y="146"/>
                  </a:lnTo>
                  <a:lnTo>
                    <a:pt x="4706" y="147"/>
                  </a:lnTo>
                  <a:lnTo>
                    <a:pt x="4712" y="148"/>
                  </a:lnTo>
                  <a:lnTo>
                    <a:pt x="4717" y="149"/>
                  </a:lnTo>
                  <a:lnTo>
                    <a:pt x="4723" y="150"/>
                  </a:lnTo>
                  <a:lnTo>
                    <a:pt x="4728" y="151"/>
                  </a:lnTo>
                  <a:lnTo>
                    <a:pt x="4735" y="152"/>
                  </a:lnTo>
                  <a:lnTo>
                    <a:pt x="4740" y="153"/>
                  </a:lnTo>
                  <a:lnTo>
                    <a:pt x="4746" y="155"/>
                  </a:lnTo>
                  <a:lnTo>
                    <a:pt x="4751" y="156"/>
                  </a:lnTo>
                  <a:lnTo>
                    <a:pt x="4758" y="157"/>
                  </a:lnTo>
                  <a:lnTo>
                    <a:pt x="4763" y="158"/>
                  </a:lnTo>
                  <a:lnTo>
                    <a:pt x="4769" y="159"/>
                  </a:lnTo>
                  <a:lnTo>
                    <a:pt x="4774" y="160"/>
                  </a:lnTo>
                  <a:lnTo>
                    <a:pt x="4780" y="161"/>
                  </a:lnTo>
                  <a:lnTo>
                    <a:pt x="4785" y="162"/>
                  </a:lnTo>
                  <a:lnTo>
                    <a:pt x="4792" y="163"/>
                  </a:lnTo>
                  <a:lnTo>
                    <a:pt x="4797" y="164"/>
                  </a:lnTo>
                  <a:lnTo>
                    <a:pt x="4803" y="166"/>
                  </a:lnTo>
                  <a:lnTo>
                    <a:pt x="4809" y="167"/>
                  </a:lnTo>
                  <a:lnTo>
                    <a:pt x="4815" y="168"/>
                  </a:lnTo>
                  <a:lnTo>
                    <a:pt x="4821" y="169"/>
                  </a:lnTo>
                  <a:lnTo>
                    <a:pt x="4826" y="171"/>
                  </a:lnTo>
                  <a:lnTo>
                    <a:pt x="4832" y="172"/>
                  </a:lnTo>
                  <a:lnTo>
                    <a:pt x="4837" y="173"/>
                  </a:lnTo>
                  <a:lnTo>
                    <a:pt x="4844" y="174"/>
                  </a:lnTo>
                  <a:lnTo>
                    <a:pt x="4849" y="175"/>
                  </a:lnTo>
                  <a:lnTo>
                    <a:pt x="4855" y="177"/>
                  </a:lnTo>
                  <a:lnTo>
                    <a:pt x="4860" y="178"/>
                  </a:lnTo>
                  <a:lnTo>
                    <a:pt x="4866" y="179"/>
                  </a:lnTo>
                  <a:lnTo>
                    <a:pt x="4871" y="180"/>
                  </a:lnTo>
                  <a:lnTo>
                    <a:pt x="4878" y="181"/>
                  </a:lnTo>
                  <a:lnTo>
                    <a:pt x="4883" y="182"/>
                  </a:lnTo>
                  <a:lnTo>
                    <a:pt x="4889" y="183"/>
                  </a:lnTo>
                  <a:lnTo>
                    <a:pt x="4895" y="184"/>
                  </a:lnTo>
                  <a:lnTo>
                    <a:pt x="4901" y="186"/>
                  </a:lnTo>
                  <a:lnTo>
                    <a:pt x="4907" y="187"/>
                  </a:lnTo>
                  <a:lnTo>
                    <a:pt x="4912" y="188"/>
                  </a:lnTo>
                  <a:lnTo>
                    <a:pt x="4918" y="189"/>
                  </a:lnTo>
                  <a:lnTo>
                    <a:pt x="4923" y="190"/>
                  </a:lnTo>
                  <a:lnTo>
                    <a:pt x="4930" y="191"/>
                  </a:lnTo>
                  <a:lnTo>
                    <a:pt x="4935" y="192"/>
                  </a:lnTo>
                  <a:lnTo>
                    <a:pt x="4941" y="194"/>
                  </a:lnTo>
                  <a:lnTo>
                    <a:pt x="4946" y="195"/>
                  </a:lnTo>
                  <a:lnTo>
                    <a:pt x="4952" y="196"/>
                  </a:lnTo>
                  <a:lnTo>
                    <a:pt x="4958" y="197"/>
                  </a:lnTo>
                  <a:lnTo>
                    <a:pt x="4964" y="198"/>
                  </a:lnTo>
                  <a:lnTo>
                    <a:pt x="4969" y="200"/>
                  </a:lnTo>
                  <a:lnTo>
                    <a:pt x="4975" y="201"/>
                  </a:lnTo>
                  <a:lnTo>
                    <a:pt x="4980" y="203"/>
                  </a:lnTo>
                  <a:lnTo>
                    <a:pt x="4987" y="204"/>
                  </a:lnTo>
                  <a:lnTo>
                    <a:pt x="4993" y="205"/>
                  </a:lnTo>
                  <a:lnTo>
                    <a:pt x="4998" y="206"/>
                  </a:lnTo>
                  <a:lnTo>
                    <a:pt x="5004" y="207"/>
                  </a:lnTo>
                  <a:lnTo>
                    <a:pt x="5009" y="208"/>
                  </a:lnTo>
                  <a:lnTo>
                    <a:pt x="5016" y="210"/>
                  </a:lnTo>
                  <a:lnTo>
                    <a:pt x="5021" y="211"/>
                  </a:lnTo>
                  <a:lnTo>
                    <a:pt x="5027" y="212"/>
                  </a:lnTo>
                  <a:lnTo>
                    <a:pt x="5032" y="213"/>
                  </a:lnTo>
                  <a:lnTo>
                    <a:pt x="5038" y="214"/>
                  </a:lnTo>
                  <a:lnTo>
                    <a:pt x="5044" y="215"/>
                  </a:lnTo>
                  <a:lnTo>
                    <a:pt x="5050" y="216"/>
                  </a:lnTo>
                  <a:lnTo>
                    <a:pt x="5055" y="218"/>
                  </a:lnTo>
                  <a:lnTo>
                    <a:pt x="5061" y="219"/>
                  </a:lnTo>
                  <a:lnTo>
                    <a:pt x="5066" y="220"/>
                  </a:lnTo>
                  <a:lnTo>
                    <a:pt x="5073" y="221"/>
                  </a:lnTo>
                  <a:lnTo>
                    <a:pt x="5079" y="222"/>
                  </a:lnTo>
                  <a:lnTo>
                    <a:pt x="5084" y="223"/>
                  </a:lnTo>
                  <a:lnTo>
                    <a:pt x="5090" y="225"/>
                  </a:lnTo>
                  <a:lnTo>
                    <a:pt x="5095" y="226"/>
                  </a:lnTo>
                  <a:lnTo>
                    <a:pt x="5102" y="228"/>
                  </a:lnTo>
                  <a:lnTo>
                    <a:pt x="5107" y="229"/>
                  </a:lnTo>
                  <a:lnTo>
                    <a:pt x="5113" y="230"/>
                  </a:lnTo>
                  <a:lnTo>
                    <a:pt x="5118" y="232"/>
                  </a:lnTo>
                  <a:lnTo>
                    <a:pt x="5124" y="233"/>
                  </a:lnTo>
                  <a:lnTo>
                    <a:pt x="5130" y="234"/>
                  </a:lnTo>
                  <a:lnTo>
                    <a:pt x="5136" y="235"/>
                  </a:lnTo>
                  <a:lnTo>
                    <a:pt x="5141" y="236"/>
                  </a:lnTo>
                  <a:lnTo>
                    <a:pt x="5147" y="237"/>
                  </a:lnTo>
                  <a:lnTo>
                    <a:pt x="5152" y="239"/>
                  </a:lnTo>
                  <a:lnTo>
                    <a:pt x="5159" y="240"/>
                  </a:lnTo>
                  <a:lnTo>
                    <a:pt x="5164" y="241"/>
                  </a:lnTo>
                  <a:lnTo>
                    <a:pt x="5170" y="242"/>
                  </a:lnTo>
                  <a:lnTo>
                    <a:pt x="5176" y="243"/>
                  </a:lnTo>
                  <a:lnTo>
                    <a:pt x="5181" y="245"/>
                  </a:lnTo>
                  <a:lnTo>
                    <a:pt x="5188" y="246"/>
                  </a:lnTo>
                  <a:lnTo>
                    <a:pt x="5193" y="247"/>
                  </a:lnTo>
                  <a:lnTo>
                    <a:pt x="5199" y="248"/>
                  </a:lnTo>
                  <a:lnTo>
                    <a:pt x="5204" y="249"/>
                  </a:lnTo>
                  <a:lnTo>
                    <a:pt x="5210" y="250"/>
                  </a:lnTo>
                  <a:lnTo>
                    <a:pt x="5216" y="252"/>
                  </a:lnTo>
                  <a:lnTo>
                    <a:pt x="5222" y="253"/>
                  </a:lnTo>
                  <a:lnTo>
                    <a:pt x="5227" y="254"/>
                  </a:lnTo>
                  <a:lnTo>
                    <a:pt x="5233" y="255"/>
                  </a:lnTo>
                  <a:lnTo>
                    <a:pt x="5238" y="257"/>
                  </a:lnTo>
                  <a:lnTo>
                    <a:pt x="5245" y="259"/>
                  </a:lnTo>
                  <a:lnTo>
                    <a:pt x="5250" y="260"/>
                  </a:lnTo>
                  <a:lnTo>
                    <a:pt x="5256" y="261"/>
                  </a:lnTo>
                  <a:lnTo>
                    <a:pt x="5262" y="262"/>
                  </a:lnTo>
                  <a:lnTo>
                    <a:pt x="5267" y="263"/>
                  </a:lnTo>
                  <a:lnTo>
                    <a:pt x="5274" y="265"/>
                  </a:lnTo>
                  <a:lnTo>
                    <a:pt x="5279" y="266"/>
                  </a:lnTo>
                  <a:lnTo>
                    <a:pt x="5285" y="267"/>
                  </a:lnTo>
                  <a:lnTo>
                    <a:pt x="5290" y="268"/>
                  </a:lnTo>
                  <a:lnTo>
                    <a:pt x="5296" y="269"/>
                  </a:lnTo>
                  <a:lnTo>
                    <a:pt x="5302" y="270"/>
                  </a:lnTo>
                  <a:lnTo>
                    <a:pt x="5308" y="272"/>
                  </a:lnTo>
                  <a:lnTo>
                    <a:pt x="5313" y="273"/>
                  </a:lnTo>
                  <a:lnTo>
                    <a:pt x="5319" y="274"/>
                  </a:lnTo>
                  <a:lnTo>
                    <a:pt x="5324" y="275"/>
                  </a:lnTo>
                  <a:lnTo>
                    <a:pt x="5331" y="276"/>
                  </a:lnTo>
                  <a:lnTo>
                    <a:pt x="5336" y="278"/>
                  </a:lnTo>
                  <a:lnTo>
                    <a:pt x="5342" y="279"/>
                  </a:lnTo>
                  <a:lnTo>
                    <a:pt x="5347" y="280"/>
                  </a:lnTo>
                  <a:lnTo>
                    <a:pt x="5353" y="281"/>
                  </a:lnTo>
                  <a:lnTo>
                    <a:pt x="5360" y="282"/>
                  </a:lnTo>
                  <a:lnTo>
                    <a:pt x="5365" y="284"/>
                  </a:lnTo>
                  <a:lnTo>
                    <a:pt x="5371" y="286"/>
                  </a:lnTo>
                  <a:lnTo>
                    <a:pt x="5376" y="287"/>
                  </a:lnTo>
                  <a:lnTo>
                    <a:pt x="5382" y="288"/>
                  </a:lnTo>
                  <a:lnTo>
                    <a:pt x="5388" y="289"/>
                  </a:lnTo>
                  <a:lnTo>
                    <a:pt x="5394" y="291"/>
                  </a:lnTo>
                  <a:lnTo>
                    <a:pt x="5399" y="292"/>
                  </a:lnTo>
                  <a:lnTo>
                    <a:pt x="5405" y="293"/>
                  </a:lnTo>
                  <a:lnTo>
                    <a:pt x="5410" y="294"/>
                  </a:lnTo>
                  <a:lnTo>
                    <a:pt x="5417" y="295"/>
                  </a:lnTo>
                  <a:lnTo>
                    <a:pt x="5422" y="297"/>
                  </a:lnTo>
                  <a:lnTo>
                    <a:pt x="5428" y="298"/>
                  </a:lnTo>
                  <a:lnTo>
                    <a:pt x="5433" y="299"/>
                  </a:lnTo>
                  <a:lnTo>
                    <a:pt x="5439" y="300"/>
                  </a:lnTo>
                  <a:lnTo>
                    <a:pt x="5446" y="301"/>
                  </a:lnTo>
                  <a:lnTo>
                    <a:pt x="5451" y="303"/>
                  </a:lnTo>
                  <a:lnTo>
                    <a:pt x="5457" y="304"/>
                  </a:lnTo>
                  <a:lnTo>
                    <a:pt x="5462" y="305"/>
                  </a:lnTo>
                  <a:lnTo>
                    <a:pt x="5468" y="306"/>
                  </a:lnTo>
                  <a:lnTo>
                    <a:pt x="5474" y="307"/>
                  </a:lnTo>
                  <a:lnTo>
                    <a:pt x="5480" y="308"/>
                  </a:lnTo>
                  <a:lnTo>
                    <a:pt x="5485" y="310"/>
                  </a:lnTo>
                  <a:lnTo>
                    <a:pt x="5491" y="311"/>
                  </a:lnTo>
                  <a:lnTo>
                    <a:pt x="5496" y="312"/>
                  </a:lnTo>
                  <a:lnTo>
                    <a:pt x="5503" y="314"/>
                  </a:lnTo>
                  <a:lnTo>
                    <a:pt x="5508" y="315"/>
                  </a:lnTo>
                  <a:lnTo>
                    <a:pt x="5514" y="317"/>
                  </a:lnTo>
                  <a:lnTo>
                    <a:pt x="5519" y="318"/>
                  </a:lnTo>
                  <a:lnTo>
                    <a:pt x="5525" y="319"/>
                  </a:lnTo>
                  <a:lnTo>
                    <a:pt x="5531" y="320"/>
                  </a:lnTo>
                  <a:lnTo>
                    <a:pt x="5537" y="321"/>
                  </a:lnTo>
                  <a:lnTo>
                    <a:pt x="5543" y="323"/>
                  </a:lnTo>
                  <a:lnTo>
                    <a:pt x="5548" y="324"/>
                  </a:lnTo>
                  <a:lnTo>
                    <a:pt x="5554" y="325"/>
                  </a:lnTo>
                  <a:lnTo>
                    <a:pt x="5560" y="326"/>
                  </a:lnTo>
                  <a:lnTo>
                    <a:pt x="5566" y="327"/>
                  </a:lnTo>
                  <a:lnTo>
                    <a:pt x="5571" y="329"/>
                  </a:lnTo>
                  <a:lnTo>
                    <a:pt x="5577" y="330"/>
                  </a:lnTo>
                  <a:lnTo>
                    <a:pt x="5582" y="331"/>
                  </a:lnTo>
                  <a:lnTo>
                    <a:pt x="5589" y="332"/>
                  </a:lnTo>
                  <a:lnTo>
                    <a:pt x="5594" y="333"/>
                  </a:lnTo>
                  <a:lnTo>
                    <a:pt x="5600" y="335"/>
                  </a:lnTo>
                  <a:lnTo>
                    <a:pt x="5605" y="336"/>
                  </a:lnTo>
                  <a:lnTo>
                    <a:pt x="5611" y="337"/>
                  </a:lnTo>
                  <a:lnTo>
                    <a:pt x="5617" y="338"/>
                  </a:lnTo>
                  <a:lnTo>
                    <a:pt x="5623" y="339"/>
                  </a:lnTo>
                  <a:lnTo>
                    <a:pt x="5629" y="340"/>
                  </a:lnTo>
                  <a:lnTo>
                    <a:pt x="5634" y="343"/>
                  </a:lnTo>
                  <a:lnTo>
                    <a:pt x="5640" y="344"/>
                  </a:lnTo>
                  <a:lnTo>
                    <a:pt x="5646" y="345"/>
                  </a:lnTo>
                  <a:lnTo>
                    <a:pt x="5652" y="346"/>
                  </a:lnTo>
                  <a:lnTo>
                    <a:pt x="5657" y="347"/>
                  </a:lnTo>
                  <a:lnTo>
                    <a:pt x="5663" y="349"/>
                  </a:lnTo>
                  <a:lnTo>
                    <a:pt x="5668" y="350"/>
                  </a:lnTo>
                  <a:lnTo>
                    <a:pt x="5675" y="351"/>
                  </a:lnTo>
                  <a:lnTo>
                    <a:pt x="5680" y="352"/>
                  </a:lnTo>
                  <a:lnTo>
                    <a:pt x="5686" y="353"/>
                  </a:lnTo>
                  <a:lnTo>
                    <a:pt x="5691" y="355"/>
                  </a:lnTo>
                  <a:lnTo>
                    <a:pt x="5697" y="356"/>
                  </a:lnTo>
                  <a:lnTo>
                    <a:pt x="5703" y="357"/>
                  </a:lnTo>
                  <a:lnTo>
                    <a:pt x="5709" y="358"/>
                  </a:lnTo>
                  <a:lnTo>
                    <a:pt x="5714" y="359"/>
                  </a:lnTo>
                  <a:lnTo>
                    <a:pt x="5720" y="360"/>
                  </a:lnTo>
                  <a:lnTo>
                    <a:pt x="5726" y="362"/>
                  </a:lnTo>
                  <a:lnTo>
                    <a:pt x="5732" y="363"/>
                  </a:lnTo>
                  <a:lnTo>
                    <a:pt x="5738" y="364"/>
                  </a:lnTo>
                  <a:lnTo>
                    <a:pt x="5743" y="365"/>
                  </a:lnTo>
                  <a:lnTo>
                    <a:pt x="5749" y="366"/>
                  </a:lnTo>
                  <a:lnTo>
                    <a:pt x="5754" y="368"/>
                  </a:lnTo>
                  <a:lnTo>
                    <a:pt x="5761" y="369"/>
                  </a:lnTo>
                  <a:lnTo>
                    <a:pt x="5766" y="370"/>
                  </a:lnTo>
                  <a:lnTo>
                    <a:pt x="5772" y="372"/>
                  </a:lnTo>
                  <a:lnTo>
                    <a:pt x="5777" y="373"/>
                  </a:lnTo>
                  <a:lnTo>
                    <a:pt x="5783" y="374"/>
                  </a:lnTo>
                  <a:lnTo>
                    <a:pt x="5789" y="376"/>
                  </a:lnTo>
                  <a:lnTo>
                    <a:pt x="5795" y="377"/>
                  </a:lnTo>
                  <a:lnTo>
                    <a:pt x="5800" y="378"/>
                  </a:lnTo>
                  <a:lnTo>
                    <a:pt x="5806" y="379"/>
                  </a:lnTo>
                  <a:lnTo>
                    <a:pt x="5812" y="380"/>
                  </a:lnTo>
                  <a:lnTo>
                    <a:pt x="5818" y="381"/>
                  </a:lnTo>
                  <a:lnTo>
                    <a:pt x="5824" y="383"/>
                  </a:lnTo>
                  <a:lnTo>
                    <a:pt x="5829" y="384"/>
                  </a:lnTo>
                  <a:lnTo>
                    <a:pt x="5835" y="385"/>
                  </a:lnTo>
                  <a:lnTo>
                    <a:pt x="5840" y="386"/>
                  </a:lnTo>
                  <a:lnTo>
                    <a:pt x="5847" y="387"/>
                  </a:lnTo>
                  <a:lnTo>
                    <a:pt x="5852" y="388"/>
                  </a:lnTo>
                  <a:lnTo>
                    <a:pt x="5858" y="390"/>
                  </a:lnTo>
                  <a:lnTo>
                    <a:pt x="5863" y="391"/>
                  </a:lnTo>
                  <a:lnTo>
                    <a:pt x="5869" y="392"/>
                  </a:lnTo>
                  <a:lnTo>
                    <a:pt x="5875" y="393"/>
                  </a:lnTo>
                  <a:lnTo>
                    <a:pt x="5881" y="394"/>
                  </a:lnTo>
                  <a:lnTo>
                    <a:pt x="5886" y="395"/>
                  </a:lnTo>
                  <a:lnTo>
                    <a:pt x="5892" y="397"/>
                  </a:lnTo>
                  <a:lnTo>
                    <a:pt x="5897" y="398"/>
                  </a:lnTo>
                  <a:lnTo>
                    <a:pt x="5904" y="400"/>
                  </a:lnTo>
                  <a:lnTo>
                    <a:pt x="5910" y="401"/>
                  </a:lnTo>
                  <a:lnTo>
                    <a:pt x="5915" y="402"/>
                  </a:lnTo>
                  <a:lnTo>
                    <a:pt x="5921" y="403"/>
                  </a:lnTo>
                  <a:lnTo>
                    <a:pt x="5926" y="404"/>
                  </a:lnTo>
                  <a:lnTo>
                    <a:pt x="5933" y="406"/>
                  </a:lnTo>
                  <a:lnTo>
                    <a:pt x="5938" y="407"/>
                  </a:lnTo>
                  <a:lnTo>
                    <a:pt x="5944" y="408"/>
                  </a:lnTo>
                  <a:lnTo>
                    <a:pt x="5949" y="409"/>
                  </a:lnTo>
                  <a:lnTo>
                    <a:pt x="5955" y="410"/>
                  </a:lnTo>
                  <a:lnTo>
                    <a:pt x="5961" y="411"/>
                  </a:lnTo>
                  <a:lnTo>
                    <a:pt x="5967" y="413"/>
                  </a:lnTo>
                  <a:lnTo>
                    <a:pt x="5972" y="414"/>
                  </a:lnTo>
                  <a:lnTo>
                    <a:pt x="5978" y="415"/>
                  </a:lnTo>
                  <a:lnTo>
                    <a:pt x="5983" y="416"/>
                  </a:lnTo>
                  <a:lnTo>
                    <a:pt x="5990" y="417"/>
                  </a:lnTo>
                  <a:lnTo>
                    <a:pt x="5996" y="418"/>
                  </a:lnTo>
                  <a:lnTo>
                    <a:pt x="6001" y="419"/>
                  </a:lnTo>
                  <a:lnTo>
                    <a:pt x="6007" y="421"/>
                  </a:lnTo>
                  <a:lnTo>
                    <a:pt x="6012" y="422"/>
                  </a:lnTo>
                  <a:lnTo>
                    <a:pt x="6019" y="423"/>
                  </a:lnTo>
                  <a:lnTo>
                    <a:pt x="6024" y="424"/>
                  </a:lnTo>
                  <a:lnTo>
                    <a:pt x="6030" y="425"/>
                  </a:lnTo>
                  <a:lnTo>
                    <a:pt x="6035" y="426"/>
                  </a:lnTo>
                  <a:lnTo>
                    <a:pt x="6041" y="427"/>
                  </a:lnTo>
                  <a:lnTo>
                    <a:pt x="6047" y="429"/>
                  </a:lnTo>
                  <a:lnTo>
                    <a:pt x="6053" y="431"/>
                  </a:lnTo>
                  <a:lnTo>
                    <a:pt x="6058" y="432"/>
                  </a:lnTo>
                  <a:lnTo>
                    <a:pt x="6064" y="433"/>
                  </a:lnTo>
                  <a:lnTo>
                    <a:pt x="6069" y="434"/>
                  </a:lnTo>
                  <a:lnTo>
                    <a:pt x="6076" y="435"/>
                  </a:lnTo>
                  <a:lnTo>
                    <a:pt x="6081" y="436"/>
                  </a:lnTo>
                  <a:lnTo>
                    <a:pt x="6087" y="437"/>
                  </a:lnTo>
                  <a:lnTo>
                    <a:pt x="6093" y="439"/>
                  </a:lnTo>
                  <a:lnTo>
                    <a:pt x="6098" y="440"/>
                  </a:lnTo>
                  <a:lnTo>
                    <a:pt x="6105" y="441"/>
                  </a:lnTo>
                  <a:lnTo>
                    <a:pt x="6110" y="442"/>
                  </a:lnTo>
                  <a:lnTo>
                    <a:pt x="6116" y="443"/>
                  </a:lnTo>
                  <a:lnTo>
                    <a:pt x="6121" y="444"/>
                  </a:lnTo>
                  <a:lnTo>
                    <a:pt x="6127" y="445"/>
                  </a:lnTo>
                  <a:lnTo>
                    <a:pt x="6133" y="446"/>
                  </a:lnTo>
                  <a:lnTo>
                    <a:pt x="6139" y="447"/>
                  </a:lnTo>
                  <a:lnTo>
                    <a:pt x="6144" y="449"/>
                  </a:lnTo>
                  <a:lnTo>
                    <a:pt x="6150" y="450"/>
                  </a:lnTo>
                  <a:lnTo>
                    <a:pt x="6155" y="451"/>
                  </a:lnTo>
                  <a:lnTo>
                    <a:pt x="6162" y="452"/>
                  </a:lnTo>
                  <a:lnTo>
                    <a:pt x="6167" y="453"/>
                  </a:lnTo>
                  <a:lnTo>
                    <a:pt x="6173" y="454"/>
                  </a:lnTo>
                  <a:lnTo>
                    <a:pt x="6179" y="455"/>
                  </a:lnTo>
                  <a:lnTo>
                    <a:pt x="6184" y="456"/>
                  </a:lnTo>
                  <a:lnTo>
                    <a:pt x="6191" y="458"/>
                  </a:lnTo>
                  <a:lnTo>
                    <a:pt x="6196" y="460"/>
                  </a:lnTo>
                  <a:lnTo>
                    <a:pt x="6202" y="461"/>
                  </a:lnTo>
                  <a:lnTo>
                    <a:pt x="6207" y="462"/>
                  </a:lnTo>
                  <a:lnTo>
                    <a:pt x="6213" y="463"/>
                  </a:lnTo>
                  <a:lnTo>
                    <a:pt x="6219" y="464"/>
                  </a:lnTo>
                  <a:lnTo>
                    <a:pt x="6225" y="465"/>
                  </a:lnTo>
                  <a:lnTo>
                    <a:pt x="6230" y="466"/>
                  </a:lnTo>
                  <a:lnTo>
                    <a:pt x="6236" y="467"/>
                  </a:lnTo>
                  <a:lnTo>
                    <a:pt x="6241" y="468"/>
                  </a:lnTo>
                  <a:lnTo>
                    <a:pt x="6248" y="469"/>
                  </a:lnTo>
                  <a:lnTo>
                    <a:pt x="6253" y="471"/>
                  </a:lnTo>
                  <a:lnTo>
                    <a:pt x="6259" y="472"/>
                  </a:lnTo>
                  <a:lnTo>
                    <a:pt x="6264" y="473"/>
                  </a:lnTo>
                  <a:lnTo>
                    <a:pt x="6270" y="474"/>
                  </a:lnTo>
                  <a:lnTo>
                    <a:pt x="6277" y="475"/>
                  </a:lnTo>
                  <a:lnTo>
                    <a:pt x="6282" y="476"/>
                  </a:lnTo>
                  <a:lnTo>
                    <a:pt x="6288" y="477"/>
                  </a:lnTo>
                  <a:lnTo>
                    <a:pt x="6293" y="478"/>
                  </a:lnTo>
                  <a:lnTo>
                    <a:pt x="6299" y="479"/>
                  </a:lnTo>
                  <a:lnTo>
                    <a:pt x="6305" y="480"/>
                  </a:lnTo>
                  <a:lnTo>
                    <a:pt x="6311" y="481"/>
                  </a:lnTo>
                  <a:lnTo>
                    <a:pt x="6316" y="483"/>
                  </a:lnTo>
                  <a:lnTo>
                    <a:pt x="6322" y="484"/>
                  </a:lnTo>
                  <a:lnTo>
                    <a:pt x="6327" y="485"/>
                  </a:lnTo>
                  <a:lnTo>
                    <a:pt x="6334" y="487"/>
                  </a:lnTo>
                  <a:lnTo>
                    <a:pt x="6339" y="488"/>
                  </a:lnTo>
                  <a:lnTo>
                    <a:pt x="6345" y="489"/>
                  </a:lnTo>
                  <a:lnTo>
                    <a:pt x="6350" y="490"/>
                  </a:lnTo>
                  <a:lnTo>
                    <a:pt x="6356" y="491"/>
                  </a:lnTo>
                  <a:lnTo>
                    <a:pt x="6363" y="492"/>
                  </a:lnTo>
                  <a:lnTo>
                    <a:pt x="6368" y="493"/>
                  </a:lnTo>
                  <a:lnTo>
                    <a:pt x="6374" y="494"/>
                  </a:lnTo>
                  <a:lnTo>
                    <a:pt x="6379" y="495"/>
                  </a:lnTo>
                  <a:lnTo>
                    <a:pt x="6386" y="496"/>
                  </a:lnTo>
                  <a:lnTo>
                    <a:pt x="6391" y="497"/>
                  </a:lnTo>
                  <a:lnTo>
                    <a:pt x="6397" y="499"/>
                  </a:lnTo>
                  <a:lnTo>
                    <a:pt x="6402" y="500"/>
                  </a:lnTo>
                  <a:lnTo>
                    <a:pt x="6408" y="501"/>
                  </a:lnTo>
                  <a:lnTo>
                    <a:pt x="6413" y="502"/>
                  </a:lnTo>
                  <a:lnTo>
                    <a:pt x="6420" y="503"/>
                  </a:lnTo>
                  <a:lnTo>
                    <a:pt x="6425" y="504"/>
                  </a:lnTo>
                  <a:lnTo>
                    <a:pt x="6431" y="505"/>
                  </a:lnTo>
                  <a:lnTo>
                    <a:pt x="6436" y="506"/>
                  </a:lnTo>
                  <a:lnTo>
                    <a:pt x="6443" y="507"/>
                  </a:lnTo>
                  <a:lnTo>
                    <a:pt x="6448" y="508"/>
                  </a:lnTo>
                  <a:lnTo>
                    <a:pt x="6454" y="509"/>
                  </a:lnTo>
                  <a:lnTo>
                    <a:pt x="6460" y="510"/>
                  </a:lnTo>
                  <a:lnTo>
                    <a:pt x="6465" y="511"/>
                  </a:lnTo>
                  <a:lnTo>
                    <a:pt x="6472" y="512"/>
                  </a:lnTo>
                  <a:lnTo>
                    <a:pt x="6477" y="513"/>
                  </a:lnTo>
                  <a:lnTo>
                    <a:pt x="6483" y="515"/>
                  </a:lnTo>
                  <a:lnTo>
                    <a:pt x="6488" y="516"/>
                  </a:lnTo>
                  <a:lnTo>
                    <a:pt x="6494" y="517"/>
                  </a:lnTo>
                  <a:lnTo>
                    <a:pt x="6500" y="518"/>
                  </a:lnTo>
                  <a:lnTo>
                    <a:pt x="6506" y="519"/>
                  </a:lnTo>
                  <a:lnTo>
                    <a:pt x="6511" y="520"/>
                  </a:lnTo>
                  <a:lnTo>
                    <a:pt x="6517" y="521"/>
                  </a:lnTo>
                  <a:lnTo>
                    <a:pt x="6522" y="522"/>
                  </a:lnTo>
                  <a:lnTo>
                    <a:pt x="6529" y="524"/>
                  </a:lnTo>
                  <a:lnTo>
                    <a:pt x="6534" y="525"/>
                  </a:lnTo>
                  <a:lnTo>
                    <a:pt x="6540" y="526"/>
                  </a:lnTo>
                  <a:lnTo>
                    <a:pt x="6546" y="527"/>
                  </a:lnTo>
                  <a:lnTo>
                    <a:pt x="6551" y="528"/>
                  </a:lnTo>
                  <a:lnTo>
                    <a:pt x="6558" y="529"/>
                  </a:lnTo>
                  <a:lnTo>
                    <a:pt x="6563" y="530"/>
                  </a:lnTo>
                  <a:lnTo>
                    <a:pt x="6569" y="531"/>
                  </a:lnTo>
                  <a:lnTo>
                    <a:pt x="6574" y="532"/>
                  </a:lnTo>
                  <a:lnTo>
                    <a:pt x="6580" y="533"/>
                  </a:lnTo>
                  <a:lnTo>
                    <a:pt x="6586" y="534"/>
                  </a:lnTo>
                  <a:lnTo>
                    <a:pt x="6592" y="535"/>
                  </a:lnTo>
                  <a:lnTo>
                    <a:pt x="6597" y="536"/>
                  </a:lnTo>
                  <a:lnTo>
                    <a:pt x="6603" y="537"/>
                  </a:lnTo>
                  <a:lnTo>
                    <a:pt x="6608" y="538"/>
                  </a:lnTo>
                  <a:lnTo>
                    <a:pt x="6615" y="539"/>
                  </a:lnTo>
                  <a:lnTo>
                    <a:pt x="6620" y="540"/>
                  </a:lnTo>
                  <a:lnTo>
                    <a:pt x="6626" y="541"/>
                  </a:lnTo>
                  <a:lnTo>
                    <a:pt x="6631" y="542"/>
                  </a:lnTo>
                  <a:lnTo>
                    <a:pt x="6637" y="544"/>
                  </a:lnTo>
                  <a:lnTo>
                    <a:pt x="6644" y="545"/>
                  </a:lnTo>
                  <a:lnTo>
                    <a:pt x="6649" y="546"/>
                  </a:lnTo>
                  <a:lnTo>
                    <a:pt x="6655" y="547"/>
                  </a:lnTo>
                  <a:lnTo>
                    <a:pt x="6660" y="548"/>
                  </a:lnTo>
                  <a:lnTo>
                    <a:pt x="6666" y="549"/>
                  </a:lnTo>
                  <a:lnTo>
                    <a:pt x="6672" y="550"/>
                  </a:lnTo>
                  <a:lnTo>
                    <a:pt x="6678" y="551"/>
                  </a:lnTo>
                  <a:lnTo>
                    <a:pt x="6683" y="552"/>
                  </a:lnTo>
                  <a:lnTo>
                    <a:pt x="6689" y="553"/>
                  </a:lnTo>
                  <a:lnTo>
                    <a:pt x="6694" y="554"/>
                  </a:lnTo>
                  <a:lnTo>
                    <a:pt x="6701" y="555"/>
                  </a:lnTo>
                  <a:lnTo>
                    <a:pt x="6706" y="556"/>
                  </a:lnTo>
                  <a:lnTo>
                    <a:pt x="6712" y="557"/>
                  </a:lnTo>
                  <a:lnTo>
                    <a:pt x="6717" y="558"/>
                  </a:lnTo>
                  <a:lnTo>
                    <a:pt x="6723" y="559"/>
                  </a:lnTo>
                  <a:lnTo>
                    <a:pt x="6730" y="560"/>
                  </a:lnTo>
                  <a:lnTo>
                    <a:pt x="6735" y="561"/>
                  </a:lnTo>
                  <a:lnTo>
                    <a:pt x="6741" y="562"/>
                  </a:lnTo>
                  <a:lnTo>
                    <a:pt x="6746" y="563"/>
                  </a:lnTo>
                  <a:lnTo>
                    <a:pt x="6752" y="564"/>
                  </a:lnTo>
                  <a:lnTo>
                    <a:pt x="6758" y="564"/>
                  </a:lnTo>
                  <a:lnTo>
                    <a:pt x="6764" y="565"/>
                  </a:lnTo>
                  <a:lnTo>
                    <a:pt x="6769" y="566"/>
                  </a:lnTo>
                  <a:lnTo>
                    <a:pt x="6775" y="567"/>
                  </a:lnTo>
                  <a:lnTo>
                    <a:pt x="6780" y="568"/>
                  </a:lnTo>
                  <a:lnTo>
                    <a:pt x="6787" y="569"/>
                  </a:lnTo>
                  <a:lnTo>
                    <a:pt x="6792" y="570"/>
                  </a:lnTo>
                  <a:lnTo>
                    <a:pt x="6798" y="571"/>
                  </a:lnTo>
                  <a:lnTo>
                    <a:pt x="6803" y="573"/>
                  </a:lnTo>
                  <a:lnTo>
                    <a:pt x="6809" y="574"/>
                  </a:lnTo>
                  <a:lnTo>
                    <a:pt x="6815" y="575"/>
                  </a:lnTo>
                  <a:lnTo>
                    <a:pt x="6821" y="576"/>
                  </a:lnTo>
                  <a:lnTo>
                    <a:pt x="6827" y="577"/>
                  </a:lnTo>
                  <a:lnTo>
                    <a:pt x="6832" y="578"/>
                  </a:lnTo>
                  <a:lnTo>
                    <a:pt x="6838" y="579"/>
                  </a:lnTo>
                  <a:lnTo>
                    <a:pt x="6844" y="580"/>
                  </a:lnTo>
                  <a:lnTo>
                    <a:pt x="6850" y="581"/>
                  </a:lnTo>
                  <a:lnTo>
                    <a:pt x="6855" y="582"/>
                  </a:lnTo>
                  <a:lnTo>
                    <a:pt x="6861" y="583"/>
                  </a:lnTo>
                  <a:lnTo>
                    <a:pt x="6866" y="584"/>
                  </a:lnTo>
                  <a:lnTo>
                    <a:pt x="6873" y="585"/>
                  </a:lnTo>
                  <a:lnTo>
                    <a:pt x="6878" y="586"/>
                  </a:lnTo>
                  <a:lnTo>
                    <a:pt x="6884" y="586"/>
                  </a:lnTo>
                  <a:lnTo>
                    <a:pt x="6889" y="587"/>
                  </a:lnTo>
                  <a:lnTo>
                    <a:pt x="6895" y="588"/>
                  </a:lnTo>
                  <a:lnTo>
                    <a:pt x="6901" y="589"/>
                  </a:lnTo>
                  <a:lnTo>
                    <a:pt x="6907" y="590"/>
                  </a:lnTo>
                  <a:lnTo>
                    <a:pt x="6913" y="591"/>
                  </a:lnTo>
                  <a:lnTo>
                    <a:pt x="6918" y="592"/>
                  </a:lnTo>
                  <a:lnTo>
                    <a:pt x="6924" y="593"/>
                  </a:lnTo>
                  <a:lnTo>
                    <a:pt x="6930" y="594"/>
                  </a:lnTo>
                  <a:lnTo>
                    <a:pt x="6936" y="595"/>
                  </a:lnTo>
                  <a:lnTo>
                    <a:pt x="6941" y="596"/>
                  </a:lnTo>
                  <a:lnTo>
                    <a:pt x="6947" y="597"/>
                  </a:lnTo>
                  <a:lnTo>
                    <a:pt x="6952" y="598"/>
                  </a:lnTo>
                  <a:lnTo>
                    <a:pt x="6959" y="598"/>
                  </a:lnTo>
                  <a:lnTo>
                    <a:pt x="6964" y="599"/>
                  </a:lnTo>
                  <a:lnTo>
                    <a:pt x="6970" y="601"/>
                  </a:lnTo>
                  <a:lnTo>
                    <a:pt x="6975" y="602"/>
                  </a:lnTo>
                  <a:lnTo>
                    <a:pt x="6981" y="603"/>
                  </a:lnTo>
                  <a:lnTo>
                    <a:pt x="6987" y="604"/>
                  </a:lnTo>
                  <a:lnTo>
                    <a:pt x="6993" y="605"/>
                  </a:lnTo>
                  <a:lnTo>
                    <a:pt x="6998" y="606"/>
                  </a:lnTo>
                  <a:lnTo>
                    <a:pt x="7004" y="607"/>
                  </a:lnTo>
                  <a:lnTo>
                    <a:pt x="7010" y="608"/>
                  </a:lnTo>
                  <a:lnTo>
                    <a:pt x="7016" y="609"/>
                  </a:lnTo>
                  <a:lnTo>
                    <a:pt x="7022" y="609"/>
                  </a:lnTo>
                  <a:lnTo>
                    <a:pt x="7027" y="610"/>
                  </a:lnTo>
                  <a:lnTo>
                    <a:pt x="7033" y="611"/>
                  </a:lnTo>
                  <a:lnTo>
                    <a:pt x="7038" y="612"/>
                  </a:lnTo>
                  <a:lnTo>
                    <a:pt x="7045" y="613"/>
                  </a:lnTo>
                  <a:lnTo>
                    <a:pt x="7050" y="614"/>
                  </a:lnTo>
                  <a:lnTo>
                    <a:pt x="7056" y="615"/>
                  </a:lnTo>
                  <a:lnTo>
                    <a:pt x="7061" y="616"/>
                  </a:lnTo>
                  <a:lnTo>
                    <a:pt x="7067" y="617"/>
                  </a:lnTo>
                  <a:lnTo>
                    <a:pt x="7073" y="617"/>
                  </a:lnTo>
                  <a:lnTo>
                    <a:pt x="7079" y="618"/>
                  </a:lnTo>
                  <a:lnTo>
                    <a:pt x="7084" y="619"/>
                  </a:lnTo>
                  <a:lnTo>
                    <a:pt x="7090" y="620"/>
                  </a:lnTo>
                  <a:lnTo>
                    <a:pt x="7096" y="621"/>
                  </a:lnTo>
                  <a:lnTo>
                    <a:pt x="7102" y="622"/>
                  </a:lnTo>
                  <a:lnTo>
                    <a:pt x="7108" y="623"/>
                  </a:lnTo>
                  <a:lnTo>
                    <a:pt x="7113" y="624"/>
                  </a:lnTo>
                  <a:lnTo>
                    <a:pt x="7119" y="624"/>
                  </a:lnTo>
                  <a:lnTo>
                    <a:pt x="7124" y="625"/>
                  </a:lnTo>
                  <a:lnTo>
                    <a:pt x="7131" y="626"/>
                  </a:lnTo>
                  <a:lnTo>
                    <a:pt x="7136" y="627"/>
                  </a:lnTo>
                  <a:lnTo>
                    <a:pt x="7142" y="628"/>
                  </a:lnTo>
                  <a:lnTo>
                    <a:pt x="7147" y="630"/>
                  </a:lnTo>
                  <a:lnTo>
                    <a:pt x="7153" y="631"/>
                  </a:lnTo>
                  <a:lnTo>
                    <a:pt x="7159" y="632"/>
                  </a:lnTo>
                  <a:lnTo>
                    <a:pt x="7165" y="632"/>
                  </a:lnTo>
                  <a:lnTo>
                    <a:pt x="7170" y="633"/>
                  </a:lnTo>
                  <a:lnTo>
                    <a:pt x="7176" y="634"/>
                  </a:lnTo>
                  <a:lnTo>
                    <a:pt x="7181" y="635"/>
                  </a:lnTo>
                  <a:lnTo>
                    <a:pt x="7188" y="636"/>
                  </a:lnTo>
                  <a:lnTo>
                    <a:pt x="7194" y="637"/>
                  </a:lnTo>
                  <a:lnTo>
                    <a:pt x="7199" y="637"/>
                  </a:lnTo>
                  <a:lnTo>
                    <a:pt x="7205" y="638"/>
                  </a:lnTo>
                  <a:lnTo>
                    <a:pt x="7210" y="639"/>
                  </a:lnTo>
                  <a:lnTo>
                    <a:pt x="7217" y="640"/>
                  </a:lnTo>
                  <a:lnTo>
                    <a:pt x="7222" y="641"/>
                  </a:lnTo>
                  <a:lnTo>
                    <a:pt x="7228" y="642"/>
                  </a:lnTo>
                  <a:lnTo>
                    <a:pt x="7233" y="643"/>
                  </a:lnTo>
                  <a:lnTo>
                    <a:pt x="7239" y="643"/>
                  </a:lnTo>
                  <a:lnTo>
                    <a:pt x="7245" y="644"/>
                  </a:lnTo>
                  <a:lnTo>
                    <a:pt x="7251" y="645"/>
                  </a:lnTo>
                  <a:lnTo>
                    <a:pt x="7256" y="646"/>
                  </a:lnTo>
                  <a:lnTo>
                    <a:pt x="7262" y="647"/>
                  </a:lnTo>
                  <a:lnTo>
                    <a:pt x="7267" y="648"/>
                  </a:lnTo>
                  <a:lnTo>
                    <a:pt x="7274" y="648"/>
                  </a:lnTo>
                  <a:lnTo>
                    <a:pt x="7280" y="649"/>
                  </a:lnTo>
                  <a:lnTo>
                    <a:pt x="7285" y="650"/>
                  </a:lnTo>
                  <a:lnTo>
                    <a:pt x="7291" y="651"/>
                  </a:lnTo>
                  <a:lnTo>
                    <a:pt x="7296" y="652"/>
                  </a:lnTo>
                  <a:lnTo>
                    <a:pt x="7303" y="652"/>
                  </a:lnTo>
                  <a:lnTo>
                    <a:pt x="7308" y="653"/>
                  </a:lnTo>
                  <a:lnTo>
                    <a:pt x="7314" y="654"/>
                  </a:lnTo>
                  <a:lnTo>
                    <a:pt x="7319" y="655"/>
                  </a:lnTo>
                  <a:lnTo>
                    <a:pt x="7325" y="656"/>
                  </a:lnTo>
                  <a:lnTo>
                    <a:pt x="7331" y="657"/>
                  </a:lnTo>
                  <a:lnTo>
                    <a:pt x="7337" y="657"/>
                  </a:lnTo>
                  <a:lnTo>
                    <a:pt x="7342" y="659"/>
                  </a:lnTo>
                  <a:lnTo>
                    <a:pt x="7348" y="660"/>
                  </a:lnTo>
                  <a:lnTo>
                    <a:pt x="7353" y="661"/>
                  </a:lnTo>
                  <a:lnTo>
                    <a:pt x="7360" y="662"/>
                  </a:lnTo>
                  <a:lnTo>
                    <a:pt x="7365" y="662"/>
                  </a:lnTo>
                  <a:lnTo>
                    <a:pt x="7371" y="663"/>
                  </a:lnTo>
                  <a:lnTo>
                    <a:pt x="7377" y="664"/>
                  </a:lnTo>
                  <a:lnTo>
                    <a:pt x="7382" y="665"/>
                  </a:lnTo>
                  <a:lnTo>
                    <a:pt x="7389" y="666"/>
                  </a:lnTo>
                  <a:lnTo>
                    <a:pt x="7394" y="666"/>
                  </a:lnTo>
                  <a:lnTo>
                    <a:pt x="7400" y="667"/>
                  </a:lnTo>
                  <a:lnTo>
                    <a:pt x="7405" y="668"/>
                  </a:lnTo>
                  <a:lnTo>
                    <a:pt x="7411" y="669"/>
                  </a:lnTo>
                  <a:lnTo>
                    <a:pt x="7417" y="670"/>
                  </a:lnTo>
                  <a:lnTo>
                    <a:pt x="7423" y="670"/>
                  </a:lnTo>
                  <a:lnTo>
                    <a:pt x="7428" y="671"/>
                  </a:lnTo>
                  <a:lnTo>
                    <a:pt x="7434" y="672"/>
                  </a:lnTo>
                  <a:lnTo>
                    <a:pt x="7439" y="673"/>
                  </a:lnTo>
                  <a:lnTo>
                    <a:pt x="7446" y="673"/>
                  </a:lnTo>
                  <a:lnTo>
                    <a:pt x="7451" y="674"/>
                  </a:lnTo>
                  <a:lnTo>
                    <a:pt x="7457" y="675"/>
                  </a:lnTo>
                  <a:lnTo>
                    <a:pt x="7463" y="676"/>
                  </a:lnTo>
                  <a:lnTo>
                    <a:pt x="7468" y="677"/>
                  </a:lnTo>
                  <a:lnTo>
                    <a:pt x="7475" y="677"/>
                  </a:lnTo>
                  <a:lnTo>
                    <a:pt x="7480" y="678"/>
                  </a:lnTo>
                  <a:lnTo>
                    <a:pt x="7486" y="679"/>
                  </a:lnTo>
                  <a:lnTo>
                    <a:pt x="7491" y="680"/>
                  </a:lnTo>
                  <a:lnTo>
                    <a:pt x="7497" y="680"/>
                  </a:lnTo>
                  <a:lnTo>
                    <a:pt x="7503" y="681"/>
                  </a:lnTo>
                  <a:lnTo>
                    <a:pt x="7509" y="682"/>
                  </a:lnTo>
                  <a:lnTo>
                    <a:pt x="7514" y="683"/>
                  </a:lnTo>
                  <a:lnTo>
                    <a:pt x="7520" y="683"/>
                  </a:lnTo>
                  <a:lnTo>
                    <a:pt x="7525" y="684"/>
                  </a:lnTo>
                  <a:lnTo>
                    <a:pt x="7532" y="685"/>
                  </a:lnTo>
                  <a:lnTo>
                    <a:pt x="7537" y="687"/>
                  </a:lnTo>
                  <a:lnTo>
                    <a:pt x="7543" y="687"/>
                  </a:lnTo>
                  <a:lnTo>
                    <a:pt x="7548" y="688"/>
                  </a:lnTo>
                  <a:lnTo>
                    <a:pt x="7554" y="689"/>
                  </a:lnTo>
                  <a:lnTo>
                    <a:pt x="7561" y="690"/>
                  </a:lnTo>
                  <a:lnTo>
                    <a:pt x="7566" y="690"/>
                  </a:lnTo>
                  <a:lnTo>
                    <a:pt x="7572" y="691"/>
                  </a:lnTo>
                  <a:lnTo>
                    <a:pt x="7577" y="692"/>
                  </a:lnTo>
                  <a:lnTo>
                    <a:pt x="7583" y="693"/>
                  </a:lnTo>
                  <a:lnTo>
                    <a:pt x="7589" y="693"/>
                  </a:lnTo>
                  <a:lnTo>
                    <a:pt x="7595" y="694"/>
                  </a:lnTo>
                  <a:lnTo>
                    <a:pt x="7600" y="695"/>
                  </a:lnTo>
                  <a:lnTo>
                    <a:pt x="7606" y="696"/>
                  </a:lnTo>
                  <a:lnTo>
                    <a:pt x="7611" y="696"/>
                  </a:lnTo>
                  <a:lnTo>
                    <a:pt x="7618" y="697"/>
                  </a:lnTo>
                  <a:lnTo>
                    <a:pt x="7623" y="698"/>
                  </a:lnTo>
                  <a:lnTo>
                    <a:pt x="7629" y="699"/>
                  </a:lnTo>
                  <a:lnTo>
                    <a:pt x="7634" y="699"/>
                  </a:lnTo>
                  <a:lnTo>
                    <a:pt x="7640" y="700"/>
                  </a:lnTo>
                  <a:lnTo>
                    <a:pt x="7647" y="701"/>
                  </a:lnTo>
                  <a:lnTo>
                    <a:pt x="7652" y="702"/>
                  </a:lnTo>
                  <a:lnTo>
                    <a:pt x="7658" y="702"/>
                  </a:lnTo>
                  <a:lnTo>
                    <a:pt x="7663" y="703"/>
                  </a:lnTo>
                  <a:lnTo>
                    <a:pt x="7669" y="704"/>
                  </a:lnTo>
                  <a:lnTo>
                    <a:pt x="7675" y="704"/>
                  </a:lnTo>
                  <a:lnTo>
                    <a:pt x="7681" y="705"/>
                  </a:lnTo>
                  <a:lnTo>
                    <a:pt x="7686" y="706"/>
                  </a:lnTo>
                  <a:lnTo>
                    <a:pt x="7692" y="707"/>
                  </a:lnTo>
                  <a:lnTo>
                    <a:pt x="7697" y="707"/>
                  </a:lnTo>
                  <a:lnTo>
                    <a:pt x="7704" y="708"/>
                  </a:lnTo>
                  <a:lnTo>
                    <a:pt x="7709" y="709"/>
                  </a:lnTo>
                  <a:lnTo>
                    <a:pt x="7715" y="709"/>
                  </a:lnTo>
                  <a:lnTo>
                    <a:pt x="7720" y="710"/>
                  </a:lnTo>
                  <a:lnTo>
                    <a:pt x="7726" y="711"/>
                  </a:lnTo>
                  <a:lnTo>
                    <a:pt x="7732" y="711"/>
                  </a:lnTo>
                  <a:lnTo>
                    <a:pt x="7738" y="712"/>
                  </a:lnTo>
                  <a:lnTo>
                    <a:pt x="7744" y="713"/>
                  </a:lnTo>
                  <a:lnTo>
                    <a:pt x="7749" y="714"/>
                  </a:lnTo>
                  <a:lnTo>
                    <a:pt x="7755" y="714"/>
                  </a:lnTo>
                  <a:lnTo>
                    <a:pt x="7761" y="716"/>
                  </a:lnTo>
                  <a:lnTo>
                    <a:pt x="7767" y="717"/>
                  </a:lnTo>
                  <a:lnTo>
                    <a:pt x="7772" y="717"/>
                  </a:lnTo>
                  <a:lnTo>
                    <a:pt x="7778" y="718"/>
                  </a:lnTo>
                  <a:lnTo>
                    <a:pt x="7783" y="719"/>
                  </a:lnTo>
                  <a:lnTo>
                    <a:pt x="7790" y="719"/>
                  </a:lnTo>
                  <a:lnTo>
                    <a:pt x="7795" y="720"/>
                  </a:lnTo>
                  <a:lnTo>
                    <a:pt x="7801" y="721"/>
                  </a:lnTo>
                  <a:lnTo>
                    <a:pt x="7806" y="721"/>
                  </a:lnTo>
                  <a:lnTo>
                    <a:pt x="7812" y="722"/>
                  </a:lnTo>
                  <a:lnTo>
                    <a:pt x="7818" y="723"/>
                  </a:lnTo>
                  <a:lnTo>
                    <a:pt x="7824" y="724"/>
                  </a:lnTo>
                  <a:lnTo>
                    <a:pt x="7830" y="724"/>
                  </a:lnTo>
                  <a:lnTo>
                    <a:pt x="7835" y="725"/>
                  </a:lnTo>
                  <a:lnTo>
                    <a:pt x="7841" y="726"/>
                  </a:lnTo>
                  <a:lnTo>
                    <a:pt x="7847" y="726"/>
                  </a:lnTo>
                  <a:lnTo>
                    <a:pt x="7853" y="727"/>
                  </a:lnTo>
                  <a:lnTo>
                    <a:pt x="7858" y="728"/>
                  </a:lnTo>
                  <a:lnTo>
                    <a:pt x="7864" y="728"/>
                  </a:lnTo>
                  <a:lnTo>
                    <a:pt x="7869" y="729"/>
                  </a:lnTo>
                  <a:lnTo>
                    <a:pt x="7876" y="730"/>
                  </a:lnTo>
                  <a:lnTo>
                    <a:pt x="7881" y="730"/>
                  </a:lnTo>
                  <a:lnTo>
                    <a:pt x="7887" y="731"/>
                  </a:lnTo>
                  <a:lnTo>
                    <a:pt x="7892" y="732"/>
                  </a:lnTo>
                  <a:lnTo>
                    <a:pt x="7898" y="732"/>
                  </a:lnTo>
                  <a:lnTo>
                    <a:pt x="7904" y="733"/>
                  </a:lnTo>
                  <a:lnTo>
                    <a:pt x="7910" y="733"/>
                  </a:lnTo>
                  <a:lnTo>
                    <a:pt x="7915" y="734"/>
                  </a:lnTo>
                  <a:lnTo>
                    <a:pt x="7921" y="735"/>
                  </a:lnTo>
                  <a:lnTo>
                    <a:pt x="7928" y="735"/>
                  </a:lnTo>
                  <a:lnTo>
                    <a:pt x="7933" y="736"/>
                  </a:lnTo>
                  <a:lnTo>
                    <a:pt x="7939" y="737"/>
                  </a:lnTo>
                  <a:lnTo>
                    <a:pt x="7944" y="737"/>
                  </a:lnTo>
                  <a:lnTo>
                    <a:pt x="7950" y="738"/>
                  </a:lnTo>
                  <a:lnTo>
                    <a:pt x="7955" y="739"/>
                  </a:lnTo>
                  <a:lnTo>
                    <a:pt x="7962" y="739"/>
                  </a:lnTo>
                  <a:lnTo>
                    <a:pt x="7967" y="740"/>
                  </a:lnTo>
                  <a:lnTo>
                    <a:pt x="7973" y="741"/>
                  </a:lnTo>
                  <a:lnTo>
                    <a:pt x="7978" y="741"/>
                  </a:lnTo>
                  <a:lnTo>
                    <a:pt x="7984" y="742"/>
                  </a:lnTo>
                  <a:lnTo>
                    <a:pt x="7990" y="743"/>
                  </a:lnTo>
                  <a:lnTo>
                    <a:pt x="7996" y="743"/>
                  </a:lnTo>
                  <a:lnTo>
                    <a:pt x="8001" y="745"/>
                  </a:lnTo>
                  <a:lnTo>
                    <a:pt x="8007" y="745"/>
                  </a:lnTo>
                  <a:lnTo>
                    <a:pt x="8012" y="746"/>
                  </a:lnTo>
                  <a:lnTo>
                    <a:pt x="8019" y="747"/>
                  </a:lnTo>
                  <a:lnTo>
                    <a:pt x="8025" y="747"/>
                  </a:lnTo>
                  <a:lnTo>
                    <a:pt x="8030" y="748"/>
                  </a:lnTo>
                  <a:lnTo>
                    <a:pt x="8036" y="749"/>
                  </a:lnTo>
                  <a:lnTo>
                    <a:pt x="8041" y="749"/>
                  </a:lnTo>
                  <a:lnTo>
                    <a:pt x="8048" y="750"/>
                  </a:lnTo>
                  <a:lnTo>
                    <a:pt x="8053" y="750"/>
                  </a:lnTo>
                  <a:lnTo>
                    <a:pt x="8059" y="751"/>
                  </a:lnTo>
                  <a:lnTo>
                    <a:pt x="8064" y="752"/>
                  </a:lnTo>
                  <a:lnTo>
                    <a:pt x="8071" y="752"/>
                  </a:lnTo>
                  <a:lnTo>
                    <a:pt x="8076" y="753"/>
                  </a:lnTo>
                  <a:lnTo>
                    <a:pt x="8082" y="753"/>
                  </a:lnTo>
                  <a:lnTo>
                    <a:pt x="8087" y="754"/>
                  </a:lnTo>
                  <a:lnTo>
                    <a:pt x="8093" y="755"/>
                  </a:lnTo>
                  <a:lnTo>
                    <a:pt x="8098" y="755"/>
                  </a:lnTo>
                  <a:lnTo>
                    <a:pt x="8105" y="756"/>
                  </a:lnTo>
                  <a:lnTo>
                    <a:pt x="8111" y="757"/>
                  </a:lnTo>
                  <a:lnTo>
                    <a:pt x="8116" y="757"/>
                  </a:lnTo>
                  <a:lnTo>
                    <a:pt x="8122" y="758"/>
                  </a:lnTo>
                  <a:lnTo>
                    <a:pt x="8128" y="758"/>
                  </a:lnTo>
                  <a:lnTo>
                    <a:pt x="8134" y="759"/>
                  </a:lnTo>
                  <a:lnTo>
                    <a:pt x="8139" y="760"/>
                  </a:lnTo>
                  <a:lnTo>
                    <a:pt x="8145" y="760"/>
                  </a:lnTo>
                  <a:lnTo>
                    <a:pt x="8150" y="761"/>
                  </a:lnTo>
                  <a:lnTo>
                    <a:pt x="8157" y="761"/>
                  </a:lnTo>
                  <a:lnTo>
                    <a:pt x="8162" y="762"/>
                  </a:lnTo>
                  <a:lnTo>
                    <a:pt x="8168" y="762"/>
                  </a:lnTo>
                  <a:lnTo>
                    <a:pt x="8173" y="763"/>
                  </a:lnTo>
                  <a:lnTo>
                    <a:pt x="8179" y="764"/>
                  </a:lnTo>
                  <a:lnTo>
                    <a:pt x="8185" y="764"/>
                  </a:lnTo>
                  <a:lnTo>
                    <a:pt x="8191" y="765"/>
                  </a:lnTo>
                  <a:lnTo>
                    <a:pt x="8196" y="765"/>
                  </a:lnTo>
                  <a:lnTo>
                    <a:pt x="8202" y="766"/>
                  </a:lnTo>
                  <a:lnTo>
                    <a:pt x="8208" y="767"/>
                  </a:lnTo>
                  <a:lnTo>
                    <a:pt x="8214" y="767"/>
                  </a:lnTo>
                  <a:lnTo>
                    <a:pt x="8220" y="768"/>
                  </a:lnTo>
                  <a:lnTo>
                    <a:pt x="8225" y="768"/>
                  </a:lnTo>
                  <a:lnTo>
                    <a:pt x="8231" y="769"/>
                  </a:lnTo>
                  <a:lnTo>
                    <a:pt x="8236" y="769"/>
                  </a:lnTo>
                  <a:lnTo>
                    <a:pt x="8243" y="770"/>
                  </a:lnTo>
                  <a:lnTo>
                    <a:pt x="8248" y="771"/>
                  </a:lnTo>
                  <a:lnTo>
                    <a:pt x="8254" y="771"/>
                  </a:lnTo>
                  <a:lnTo>
                    <a:pt x="8259" y="773"/>
                  </a:lnTo>
                  <a:lnTo>
                    <a:pt x="8265" y="773"/>
                  </a:lnTo>
                  <a:lnTo>
                    <a:pt x="8271" y="774"/>
                  </a:lnTo>
                  <a:lnTo>
                    <a:pt x="8277" y="774"/>
                  </a:lnTo>
                  <a:lnTo>
                    <a:pt x="8282" y="775"/>
                  </a:lnTo>
                  <a:lnTo>
                    <a:pt x="8288" y="776"/>
                  </a:lnTo>
                  <a:lnTo>
                    <a:pt x="8294" y="776"/>
                  </a:lnTo>
                  <a:lnTo>
                    <a:pt x="8300" y="777"/>
                  </a:lnTo>
                  <a:lnTo>
                    <a:pt x="8306" y="777"/>
                  </a:lnTo>
                  <a:lnTo>
                    <a:pt x="8311" y="778"/>
                  </a:lnTo>
                  <a:lnTo>
                    <a:pt x="8317" y="778"/>
                  </a:lnTo>
                  <a:lnTo>
                    <a:pt x="8322" y="779"/>
                  </a:lnTo>
                  <a:lnTo>
                    <a:pt x="8329" y="779"/>
                  </a:lnTo>
                  <a:lnTo>
                    <a:pt x="8334" y="780"/>
                  </a:lnTo>
                  <a:lnTo>
                    <a:pt x="8340" y="781"/>
                  </a:lnTo>
                  <a:lnTo>
                    <a:pt x="8345" y="781"/>
                  </a:lnTo>
                  <a:lnTo>
                    <a:pt x="8351" y="782"/>
                  </a:lnTo>
                  <a:lnTo>
                    <a:pt x="8357" y="782"/>
                  </a:lnTo>
                  <a:lnTo>
                    <a:pt x="8363" y="783"/>
                  </a:lnTo>
                  <a:lnTo>
                    <a:pt x="8368" y="783"/>
                  </a:lnTo>
                  <a:lnTo>
                    <a:pt x="8374" y="784"/>
                  </a:lnTo>
                  <a:lnTo>
                    <a:pt x="8379" y="784"/>
                  </a:lnTo>
                  <a:lnTo>
                    <a:pt x="8386" y="785"/>
                  </a:lnTo>
                  <a:lnTo>
                    <a:pt x="8392" y="785"/>
                  </a:lnTo>
                  <a:lnTo>
                    <a:pt x="8397" y="786"/>
                  </a:lnTo>
                  <a:lnTo>
                    <a:pt x="8403" y="786"/>
                  </a:lnTo>
                  <a:lnTo>
                    <a:pt x="8408" y="787"/>
                  </a:lnTo>
                  <a:lnTo>
                    <a:pt x="8415" y="788"/>
                  </a:lnTo>
                  <a:lnTo>
                    <a:pt x="8420" y="788"/>
                  </a:lnTo>
                  <a:lnTo>
                    <a:pt x="8426" y="789"/>
                  </a:lnTo>
                  <a:lnTo>
                    <a:pt x="8431" y="789"/>
                  </a:lnTo>
                  <a:lnTo>
                    <a:pt x="8437" y="790"/>
                  </a:lnTo>
                  <a:lnTo>
                    <a:pt x="8443" y="790"/>
                  </a:lnTo>
                  <a:lnTo>
                    <a:pt x="8449" y="791"/>
                  </a:lnTo>
                  <a:lnTo>
                    <a:pt x="8454" y="791"/>
                  </a:lnTo>
                  <a:lnTo>
                    <a:pt x="8460" y="792"/>
                  </a:lnTo>
                  <a:lnTo>
                    <a:pt x="8465" y="792"/>
                  </a:lnTo>
                  <a:lnTo>
                    <a:pt x="8472" y="793"/>
                  </a:lnTo>
                  <a:lnTo>
                    <a:pt x="8478" y="793"/>
                  </a:lnTo>
                  <a:lnTo>
                    <a:pt x="8483" y="794"/>
                  </a:lnTo>
                  <a:lnTo>
                    <a:pt x="8489" y="794"/>
                  </a:lnTo>
                  <a:lnTo>
                    <a:pt x="8494" y="795"/>
                  </a:lnTo>
                  <a:lnTo>
                    <a:pt x="8501" y="795"/>
                  </a:lnTo>
                  <a:lnTo>
                    <a:pt x="8506" y="796"/>
                  </a:lnTo>
                  <a:lnTo>
                    <a:pt x="8512" y="796"/>
                  </a:lnTo>
                  <a:lnTo>
                    <a:pt x="8517" y="797"/>
                  </a:lnTo>
                  <a:lnTo>
                    <a:pt x="8523" y="797"/>
                  </a:lnTo>
                  <a:lnTo>
                    <a:pt x="8529" y="798"/>
                  </a:lnTo>
                  <a:lnTo>
                    <a:pt x="8535" y="798"/>
                  </a:lnTo>
                  <a:lnTo>
                    <a:pt x="8540" y="799"/>
                  </a:lnTo>
                  <a:lnTo>
                    <a:pt x="8546" y="799"/>
                  </a:lnTo>
                  <a:lnTo>
                    <a:pt x="8551" y="800"/>
                  </a:lnTo>
                  <a:lnTo>
                    <a:pt x="8558" y="800"/>
                  </a:lnTo>
                  <a:lnTo>
                    <a:pt x="8563" y="802"/>
                  </a:lnTo>
                  <a:lnTo>
                    <a:pt x="8569" y="802"/>
                  </a:lnTo>
                  <a:lnTo>
                    <a:pt x="8575" y="803"/>
                  </a:lnTo>
                  <a:lnTo>
                    <a:pt x="8580" y="803"/>
                  </a:lnTo>
                  <a:lnTo>
                    <a:pt x="8587" y="804"/>
                  </a:lnTo>
                  <a:lnTo>
                    <a:pt x="8592" y="804"/>
                  </a:lnTo>
                  <a:lnTo>
                    <a:pt x="8598" y="805"/>
                  </a:lnTo>
                </a:path>
              </a:pathLst>
            </a:custGeom>
            <a:solidFill>
              <a:srgbClr val="FFEBD7">
                <a:alpha val="0"/>
              </a:srgbClr>
            </a:solidFill>
            <a:ln w="0">
              <a:solidFill>
                <a:srgbClr val="008000"/>
              </a:solidFill>
              <a:prstDash val="sysDashDotDot"/>
              <a:round/>
              <a:headEnd/>
              <a:tailEnd/>
            </a:ln>
          </p:spPr>
          <p:txBody>
            <a:bodyPr/>
            <a:lstStyle/>
            <a:p>
              <a:endParaRPr lang="en-US" dirty="0"/>
            </a:p>
          </p:txBody>
        </p:sp>
        <p:sp>
          <p:nvSpPr>
            <p:cNvPr id="114764" name="Rectangle 76"/>
            <p:cNvSpPr>
              <a:spLocks noChangeArrowheads="1"/>
            </p:cNvSpPr>
            <p:nvPr/>
          </p:nvSpPr>
          <p:spPr bwMode="auto">
            <a:xfrm>
              <a:off x="3910" y="187"/>
              <a:ext cx="509" cy="72"/>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400" dirty="0">
                  <a:solidFill>
                    <a:srgbClr val="000000"/>
                  </a:solidFill>
                </a:rPr>
                <a:t>Chi-Square Densities</a:t>
              </a:r>
              <a:endParaRPr lang="en-US" dirty="0"/>
            </a:p>
          </p:txBody>
        </p:sp>
        <p:sp>
          <p:nvSpPr>
            <p:cNvPr id="114765" name="Freeform 77"/>
            <p:cNvSpPr>
              <a:spLocks/>
            </p:cNvSpPr>
            <p:nvPr/>
          </p:nvSpPr>
          <p:spPr bwMode="auto">
            <a:xfrm>
              <a:off x="3637" y="335"/>
              <a:ext cx="32" cy="12"/>
            </a:xfrm>
            <a:custGeom>
              <a:avLst/>
              <a:gdLst/>
              <a:ahLst/>
              <a:cxnLst>
                <a:cxn ang="0">
                  <a:pos x="287" y="104"/>
                </a:cxn>
                <a:cxn ang="0">
                  <a:pos x="0" y="104"/>
                </a:cxn>
                <a:cxn ang="0">
                  <a:pos x="104" y="0"/>
                </a:cxn>
              </a:cxnLst>
              <a:rect l="0" t="0" r="r" b="b"/>
              <a:pathLst>
                <a:path w="287" h="104">
                  <a:moveTo>
                    <a:pt x="287" y="104"/>
                  </a:moveTo>
                  <a:lnTo>
                    <a:pt x="0" y="104"/>
                  </a:lnTo>
                  <a:lnTo>
                    <a:pt x="104" y="0"/>
                  </a:lnTo>
                </a:path>
              </a:pathLst>
            </a:custGeom>
            <a:solidFill>
              <a:srgbClr val="FFEBD7">
                <a:alpha val="0"/>
              </a:srgbClr>
            </a:solidFill>
            <a:ln w="1588">
              <a:solidFill>
                <a:srgbClr val="008000"/>
              </a:solidFill>
              <a:prstDash val="solid"/>
              <a:round/>
              <a:headEnd/>
              <a:tailEnd/>
            </a:ln>
          </p:spPr>
          <p:txBody>
            <a:bodyPr/>
            <a:lstStyle/>
            <a:p>
              <a:endParaRPr lang="en-US" dirty="0"/>
            </a:p>
          </p:txBody>
        </p:sp>
        <p:sp>
          <p:nvSpPr>
            <p:cNvPr id="114766" name="Line 78"/>
            <p:cNvSpPr>
              <a:spLocks noChangeShapeType="1"/>
            </p:cNvSpPr>
            <p:nvPr/>
          </p:nvSpPr>
          <p:spPr bwMode="auto">
            <a:xfrm flipH="1" flipV="1">
              <a:off x="3637" y="347"/>
              <a:ext cx="11" cy="11"/>
            </a:xfrm>
            <a:prstGeom prst="line">
              <a:avLst/>
            </a:prstGeom>
            <a:noFill/>
            <a:ln w="1588">
              <a:solidFill>
                <a:srgbClr val="008000"/>
              </a:solidFill>
              <a:round/>
              <a:headEnd/>
              <a:tailEnd/>
            </a:ln>
          </p:spPr>
          <p:txBody>
            <a:bodyPr/>
            <a:lstStyle/>
            <a:p>
              <a:endParaRPr lang="en-US" dirty="0"/>
            </a:p>
          </p:txBody>
        </p:sp>
        <p:sp>
          <p:nvSpPr>
            <p:cNvPr id="114767" name="Freeform 79"/>
            <p:cNvSpPr>
              <a:spLocks/>
            </p:cNvSpPr>
            <p:nvPr/>
          </p:nvSpPr>
          <p:spPr bwMode="auto">
            <a:xfrm>
              <a:off x="3688" y="569"/>
              <a:ext cx="63" cy="39"/>
            </a:xfrm>
            <a:custGeom>
              <a:avLst/>
              <a:gdLst/>
              <a:ahLst/>
              <a:cxnLst>
                <a:cxn ang="0">
                  <a:pos x="573" y="0"/>
                </a:cxn>
                <a:cxn ang="0">
                  <a:pos x="0" y="349"/>
                </a:cxn>
                <a:cxn ang="0">
                  <a:pos x="34" y="207"/>
                </a:cxn>
              </a:cxnLst>
              <a:rect l="0" t="0" r="r" b="b"/>
              <a:pathLst>
                <a:path w="573" h="349">
                  <a:moveTo>
                    <a:pt x="573" y="0"/>
                  </a:moveTo>
                  <a:lnTo>
                    <a:pt x="0" y="349"/>
                  </a:lnTo>
                  <a:lnTo>
                    <a:pt x="34" y="207"/>
                  </a:lnTo>
                </a:path>
              </a:pathLst>
            </a:custGeom>
            <a:solidFill>
              <a:srgbClr val="FFEBD7">
                <a:alpha val="0"/>
              </a:srgbClr>
            </a:solidFill>
            <a:ln w="1588">
              <a:solidFill>
                <a:srgbClr val="008000"/>
              </a:solidFill>
              <a:prstDash val="solid"/>
              <a:round/>
              <a:headEnd/>
              <a:tailEnd/>
            </a:ln>
          </p:spPr>
          <p:txBody>
            <a:bodyPr/>
            <a:lstStyle/>
            <a:p>
              <a:endParaRPr lang="en-US" dirty="0"/>
            </a:p>
          </p:txBody>
        </p:sp>
        <p:sp>
          <p:nvSpPr>
            <p:cNvPr id="114768" name="Line 80"/>
            <p:cNvSpPr>
              <a:spLocks noChangeShapeType="1"/>
            </p:cNvSpPr>
            <p:nvPr/>
          </p:nvSpPr>
          <p:spPr bwMode="auto">
            <a:xfrm flipH="1" flipV="1">
              <a:off x="3688" y="608"/>
              <a:ext cx="15" cy="4"/>
            </a:xfrm>
            <a:prstGeom prst="line">
              <a:avLst/>
            </a:prstGeom>
            <a:noFill/>
            <a:ln w="1588">
              <a:solidFill>
                <a:srgbClr val="008000"/>
              </a:solidFill>
              <a:round/>
              <a:headEnd/>
              <a:tailEnd/>
            </a:ln>
          </p:spPr>
          <p:txBody>
            <a:bodyPr/>
            <a:lstStyle/>
            <a:p>
              <a:endParaRPr lang="en-US" dirty="0"/>
            </a:p>
          </p:txBody>
        </p:sp>
        <p:sp>
          <p:nvSpPr>
            <p:cNvPr id="114769" name="Freeform 81"/>
            <p:cNvSpPr>
              <a:spLocks/>
            </p:cNvSpPr>
            <p:nvPr/>
          </p:nvSpPr>
          <p:spPr bwMode="auto">
            <a:xfrm>
              <a:off x="3777" y="656"/>
              <a:ext cx="63" cy="39"/>
            </a:xfrm>
            <a:custGeom>
              <a:avLst/>
              <a:gdLst/>
              <a:ahLst/>
              <a:cxnLst>
                <a:cxn ang="0">
                  <a:pos x="573" y="0"/>
                </a:cxn>
                <a:cxn ang="0">
                  <a:pos x="0" y="348"/>
                </a:cxn>
                <a:cxn ang="0">
                  <a:pos x="35" y="205"/>
                </a:cxn>
              </a:cxnLst>
              <a:rect l="0" t="0" r="r" b="b"/>
              <a:pathLst>
                <a:path w="573" h="348">
                  <a:moveTo>
                    <a:pt x="573" y="0"/>
                  </a:moveTo>
                  <a:lnTo>
                    <a:pt x="0" y="348"/>
                  </a:lnTo>
                  <a:lnTo>
                    <a:pt x="35" y="205"/>
                  </a:lnTo>
                </a:path>
              </a:pathLst>
            </a:custGeom>
            <a:solidFill>
              <a:srgbClr val="FFEBD7">
                <a:alpha val="0"/>
              </a:srgbClr>
            </a:solidFill>
            <a:ln w="1588">
              <a:solidFill>
                <a:srgbClr val="008000"/>
              </a:solidFill>
              <a:prstDash val="solid"/>
              <a:round/>
              <a:headEnd/>
              <a:tailEnd/>
            </a:ln>
          </p:spPr>
          <p:txBody>
            <a:bodyPr/>
            <a:lstStyle/>
            <a:p>
              <a:endParaRPr lang="en-US" dirty="0"/>
            </a:p>
          </p:txBody>
        </p:sp>
        <p:sp>
          <p:nvSpPr>
            <p:cNvPr id="114770" name="Line 82"/>
            <p:cNvSpPr>
              <a:spLocks noChangeShapeType="1"/>
            </p:cNvSpPr>
            <p:nvPr/>
          </p:nvSpPr>
          <p:spPr bwMode="auto">
            <a:xfrm flipH="1" flipV="1">
              <a:off x="3777" y="695"/>
              <a:ext cx="16" cy="4"/>
            </a:xfrm>
            <a:prstGeom prst="line">
              <a:avLst/>
            </a:prstGeom>
            <a:noFill/>
            <a:ln w="1588">
              <a:solidFill>
                <a:srgbClr val="008000"/>
              </a:solidFill>
              <a:round/>
              <a:headEnd/>
              <a:tailEnd/>
            </a:ln>
          </p:spPr>
          <p:txBody>
            <a:bodyPr/>
            <a:lstStyle/>
            <a:p>
              <a:endParaRPr lang="en-US" dirty="0"/>
            </a:p>
          </p:txBody>
        </p:sp>
        <p:sp>
          <p:nvSpPr>
            <p:cNvPr id="114771" name="Freeform 83"/>
            <p:cNvSpPr>
              <a:spLocks/>
            </p:cNvSpPr>
            <p:nvPr/>
          </p:nvSpPr>
          <p:spPr bwMode="auto">
            <a:xfrm>
              <a:off x="3891" y="695"/>
              <a:ext cx="64" cy="39"/>
            </a:xfrm>
            <a:custGeom>
              <a:avLst/>
              <a:gdLst/>
              <a:ahLst/>
              <a:cxnLst>
                <a:cxn ang="0">
                  <a:pos x="573" y="0"/>
                </a:cxn>
                <a:cxn ang="0">
                  <a:pos x="0" y="348"/>
                </a:cxn>
                <a:cxn ang="0">
                  <a:pos x="34" y="205"/>
                </a:cxn>
              </a:cxnLst>
              <a:rect l="0" t="0" r="r" b="b"/>
              <a:pathLst>
                <a:path w="573" h="348">
                  <a:moveTo>
                    <a:pt x="573" y="0"/>
                  </a:moveTo>
                  <a:lnTo>
                    <a:pt x="0" y="348"/>
                  </a:lnTo>
                  <a:lnTo>
                    <a:pt x="34" y="205"/>
                  </a:lnTo>
                </a:path>
              </a:pathLst>
            </a:custGeom>
            <a:solidFill>
              <a:srgbClr val="FFEBD7">
                <a:alpha val="0"/>
              </a:srgbClr>
            </a:solidFill>
            <a:ln w="1588">
              <a:solidFill>
                <a:srgbClr val="008000"/>
              </a:solidFill>
              <a:prstDash val="solid"/>
              <a:round/>
              <a:headEnd/>
              <a:tailEnd/>
            </a:ln>
          </p:spPr>
          <p:txBody>
            <a:bodyPr/>
            <a:lstStyle/>
            <a:p>
              <a:endParaRPr lang="en-US" dirty="0"/>
            </a:p>
          </p:txBody>
        </p:sp>
        <p:sp>
          <p:nvSpPr>
            <p:cNvPr id="114772" name="Line 84"/>
            <p:cNvSpPr>
              <a:spLocks noChangeShapeType="1"/>
            </p:cNvSpPr>
            <p:nvPr/>
          </p:nvSpPr>
          <p:spPr bwMode="auto">
            <a:xfrm flipH="1" flipV="1">
              <a:off x="3891" y="734"/>
              <a:ext cx="16" cy="3"/>
            </a:xfrm>
            <a:prstGeom prst="line">
              <a:avLst/>
            </a:prstGeom>
            <a:noFill/>
            <a:ln w="1588">
              <a:solidFill>
                <a:srgbClr val="008000"/>
              </a:solidFill>
              <a:round/>
              <a:headEnd/>
              <a:tailEnd/>
            </a:ln>
          </p:spPr>
          <p:txBody>
            <a:bodyPr/>
            <a:lstStyle/>
            <a:p>
              <a:endParaRPr lang="en-US" dirty="0"/>
            </a:p>
          </p:txBody>
        </p:sp>
        <p:sp>
          <p:nvSpPr>
            <p:cNvPr id="114773" name="Freeform 85"/>
            <p:cNvSpPr>
              <a:spLocks/>
            </p:cNvSpPr>
            <p:nvPr/>
          </p:nvSpPr>
          <p:spPr bwMode="auto">
            <a:xfrm>
              <a:off x="4210" y="743"/>
              <a:ext cx="64" cy="39"/>
            </a:xfrm>
            <a:custGeom>
              <a:avLst/>
              <a:gdLst/>
              <a:ahLst/>
              <a:cxnLst>
                <a:cxn ang="0">
                  <a:pos x="573" y="0"/>
                </a:cxn>
                <a:cxn ang="0">
                  <a:pos x="0" y="347"/>
                </a:cxn>
                <a:cxn ang="0">
                  <a:pos x="34" y="205"/>
                </a:cxn>
              </a:cxnLst>
              <a:rect l="0" t="0" r="r" b="b"/>
              <a:pathLst>
                <a:path w="573" h="347">
                  <a:moveTo>
                    <a:pt x="573" y="0"/>
                  </a:moveTo>
                  <a:lnTo>
                    <a:pt x="0" y="347"/>
                  </a:lnTo>
                  <a:lnTo>
                    <a:pt x="34" y="205"/>
                  </a:lnTo>
                </a:path>
              </a:pathLst>
            </a:custGeom>
            <a:solidFill>
              <a:srgbClr val="FFEBD7">
                <a:alpha val="0"/>
              </a:srgbClr>
            </a:solidFill>
            <a:ln w="1588">
              <a:solidFill>
                <a:srgbClr val="008000"/>
              </a:solidFill>
              <a:prstDash val="solid"/>
              <a:round/>
              <a:headEnd/>
              <a:tailEnd/>
            </a:ln>
          </p:spPr>
          <p:txBody>
            <a:bodyPr/>
            <a:lstStyle/>
            <a:p>
              <a:endParaRPr lang="en-US" dirty="0"/>
            </a:p>
          </p:txBody>
        </p:sp>
        <p:sp>
          <p:nvSpPr>
            <p:cNvPr id="114774" name="Line 86"/>
            <p:cNvSpPr>
              <a:spLocks noChangeShapeType="1"/>
            </p:cNvSpPr>
            <p:nvPr/>
          </p:nvSpPr>
          <p:spPr bwMode="auto">
            <a:xfrm flipH="1" flipV="1">
              <a:off x="4210" y="782"/>
              <a:ext cx="16" cy="4"/>
            </a:xfrm>
            <a:prstGeom prst="line">
              <a:avLst/>
            </a:prstGeom>
            <a:noFill/>
            <a:ln w="1588">
              <a:solidFill>
                <a:srgbClr val="008000"/>
              </a:solidFill>
              <a:round/>
              <a:headEnd/>
              <a:tailEnd/>
            </a:ln>
          </p:spPr>
          <p:txBody>
            <a:bodyPr/>
            <a:lstStyle/>
            <a:p>
              <a:endParaRPr lang="en-US" dirty="0"/>
            </a:p>
          </p:txBody>
        </p:sp>
        <p:sp>
          <p:nvSpPr>
            <p:cNvPr id="114775" name="Rectangle 87"/>
            <p:cNvSpPr>
              <a:spLocks noChangeArrowheads="1"/>
            </p:cNvSpPr>
            <p:nvPr/>
          </p:nvSpPr>
          <p:spPr bwMode="auto">
            <a:xfrm>
              <a:off x="3672" y="334"/>
              <a:ext cx="97"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1 d.f.</a:t>
              </a:r>
              <a:endParaRPr lang="en-US" dirty="0"/>
            </a:p>
          </p:txBody>
        </p:sp>
        <p:sp>
          <p:nvSpPr>
            <p:cNvPr id="114776" name="Rectangle 88"/>
            <p:cNvSpPr>
              <a:spLocks noChangeArrowheads="1"/>
            </p:cNvSpPr>
            <p:nvPr/>
          </p:nvSpPr>
          <p:spPr bwMode="auto">
            <a:xfrm>
              <a:off x="3757" y="560"/>
              <a:ext cx="97"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2 d.f.</a:t>
              </a:r>
              <a:endParaRPr lang="en-US" dirty="0"/>
            </a:p>
          </p:txBody>
        </p:sp>
        <p:sp>
          <p:nvSpPr>
            <p:cNvPr id="114777" name="Rectangle 89"/>
            <p:cNvSpPr>
              <a:spLocks noChangeArrowheads="1"/>
            </p:cNvSpPr>
            <p:nvPr/>
          </p:nvSpPr>
          <p:spPr bwMode="auto">
            <a:xfrm>
              <a:off x="3847" y="648"/>
              <a:ext cx="96"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3 d.f.</a:t>
              </a:r>
              <a:endParaRPr lang="en-US" dirty="0"/>
            </a:p>
          </p:txBody>
        </p:sp>
        <p:sp>
          <p:nvSpPr>
            <p:cNvPr id="114778" name="Rectangle 90"/>
            <p:cNvSpPr>
              <a:spLocks noChangeArrowheads="1"/>
            </p:cNvSpPr>
            <p:nvPr/>
          </p:nvSpPr>
          <p:spPr bwMode="auto">
            <a:xfrm>
              <a:off x="3961" y="689"/>
              <a:ext cx="99" cy="57"/>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5 d.f.</a:t>
              </a:r>
              <a:endParaRPr lang="en-US" dirty="0"/>
            </a:p>
          </p:txBody>
        </p:sp>
        <p:sp>
          <p:nvSpPr>
            <p:cNvPr id="114779" name="Rectangle 91"/>
            <p:cNvSpPr>
              <a:spLocks noChangeArrowheads="1"/>
            </p:cNvSpPr>
            <p:nvPr/>
          </p:nvSpPr>
          <p:spPr bwMode="auto">
            <a:xfrm>
              <a:off x="4280" y="736"/>
              <a:ext cx="96" cy="56"/>
            </a:xfrm>
            <a:prstGeom prst="rect">
              <a:avLst/>
            </a:prstGeom>
            <a:solidFill>
              <a:srgbClr val="FFEBD7">
                <a:alpha val="0"/>
              </a:srgbClr>
            </a:solidFill>
            <a:ln w="9525">
              <a:solidFill>
                <a:srgbClr val="008000"/>
              </a:solidFill>
              <a:miter lim="800000"/>
              <a:headEnd/>
              <a:tailEnd/>
            </a:ln>
          </p:spPr>
          <p:txBody>
            <a:bodyPr wrap="none" lIns="0" tIns="0" rIns="0" bIns="0">
              <a:spAutoFit/>
            </a:bodyPr>
            <a:lstStyle/>
            <a:p>
              <a:r>
                <a:rPr lang="en-US" sz="300" dirty="0">
                  <a:solidFill>
                    <a:srgbClr val="000000"/>
                  </a:solidFill>
                </a:rPr>
                <a:t>8 d.f.</a:t>
              </a:r>
              <a:endParaRPr lang="en-US" dirty="0"/>
            </a:p>
          </p:txBody>
        </p:sp>
      </p:grpSp>
      <p:pic>
        <p:nvPicPr>
          <p:cNvPr id="114780" name="Picture 92"/>
          <p:cNvPicPr preferRelativeResize="0">
            <a:picLocks noChangeAspect="1" noChangeArrowheads="1"/>
          </p:cNvPicPr>
          <p:nvPr userDrawn="1"/>
        </p:nvPicPr>
        <p:blipFill>
          <a:blip r:embed="rId15"/>
          <a:srcRect/>
          <a:stretch>
            <a:fillRect/>
          </a:stretch>
        </p:blipFill>
        <p:spPr bwMode="auto">
          <a:xfrm>
            <a:off x="7162800" y="457200"/>
            <a:ext cx="1654175" cy="912813"/>
          </a:xfrm>
          <a:prstGeom prst="rect">
            <a:avLst/>
          </a:prstGeom>
          <a:solidFill>
            <a:schemeClr val="bg1">
              <a:alpha val="10001"/>
            </a:schemeClr>
          </a:solid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iming>
    <p:tnLst>
      <p:par>
        <p:cTn xmlns:p14="http://schemas.microsoft.com/office/powerpoint/2010/main" id="1" dur="indefinite" restart="never" nodeType="tmRoot"/>
      </p:par>
    </p:tnLst>
  </p:timing>
  <p:hf hdr="0" ftr="0" dt="0"/>
  <p:txStyles>
    <p:titleStyle>
      <a:lvl1pPr algn="r" rtl="0" fontAlgn="base">
        <a:spcBef>
          <a:spcPct val="0"/>
        </a:spcBef>
        <a:spcAft>
          <a:spcPct val="0"/>
        </a:spcAft>
        <a:defRPr sz="2800" b="1">
          <a:solidFill>
            <a:srgbClr val="885B00"/>
          </a:solidFill>
          <a:latin typeface="+mj-lt"/>
          <a:ea typeface="+mj-ea"/>
          <a:cs typeface="+mj-cs"/>
        </a:defRPr>
      </a:lvl1pPr>
      <a:lvl2pPr algn="r" rtl="0" fontAlgn="base">
        <a:spcBef>
          <a:spcPct val="0"/>
        </a:spcBef>
        <a:spcAft>
          <a:spcPct val="0"/>
        </a:spcAft>
        <a:defRPr sz="2800" b="1">
          <a:solidFill>
            <a:srgbClr val="885B00"/>
          </a:solidFill>
          <a:latin typeface="Times New Roman" pitchFamily="18" charset="0"/>
        </a:defRPr>
      </a:lvl2pPr>
      <a:lvl3pPr algn="r" rtl="0" fontAlgn="base">
        <a:spcBef>
          <a:spcPct val="0"/>
        </a:spcBef>
        <a:spcAft>
          <a:spcPct val="0"/>
        </a:spcAft>
        <a:defRPr sz="2800" b="1">
          <a:solidFill>
            <a:srgbClr val="885B00"/>
          </a:solidFill>
          <a:latin typeface="Times New Roman" pitchFamily="18" charset="0"/>
        </a:defRPr>
      </a:lvl3pPr>
      <a:lvl4pPr algn="r" rtl="0" fontAlgn="base">
        <a:spcBef>
          <a:spcPct val="0"/>
        </a:spcBef>
        <a:spcAft>
          <a:spcPct val="0"/>
        </a:spcAft>
        <a:defRPr sz="2800" b="1">
          <a:solidFill>
            <a:srgbClr val="885B00"/>
          </a:solidFill>
          <a:latin typeface="Times New Roman" pitchFamily="18" charset="0"/>
        </a:defRPr>
      </a:lvl4pPr>
      <a:lvl5pPr algn="r" rtl="0" fontAlgn="base">
        <a:spcBef>
          <a:spcPct val="0"/>
        </a:spcBef>
        <a:spcAft>
          <a:spcPct val="0"/>
        </a:spcAft>
        <a:defRPr sz="2800" b="1">
          <a:solidFill>
            <a:srgbClr val="885B00"/>
          </a:solidFill>
          <a:latin typeface="Times New Roman" pitchFamily="18" charset="0"/>
        </a:defRPr>
      </a:lvl5pPr>
      <a:lvl6pPr marL="457200" algn="r" rtl="0" fontAlgn="base">
        <a:spcBef>
          <a:spcPct val="0"/>
        </a:spcBef>
        <a:spcAft>
          <a:spcPct val="0"/>
        </a:spcAft>
        <a:defRPr sz="2800" b="1">
          <a:solidFill>
            <a:srgbClr val="885B00"/>
          </a:solidFill>
          <a:latin typeface="Times New Roman" pitchFamily="18" charset="0"/>
        </a:defRPr>
      </a:lvl6pPr>
      <a:lvl7pPr marL="914400" algn="r" rtl="0" fontAlgn="base">
        <a:spcBef>
          <a:spcPct val="0"/>
        </a:spcBef>
        <a:spcAft>
          <a:spcPct val="0"/>
        </a:spcAft>
        <a:defRPr sz="2800" b="1">
          <a:solidFill>
            <a:srgbClr val="885B00"/>
          </a:solidFill>
          <a:latin typeface="Times New Roman" pitchFamily="18" charset="0"/>
        </a:defRPr>
      </a:lvl7pPr>
      <a:lvl8pPr marL="1371600" algn="r" rtl="0" fontAlgn="base">
        <a:spcBef>
          <a:spcPct val="0"/>
        </a:spcBef>
        <a:spcAft>
          <a:spcPct val="0"/>
        </a:spcAft>
        <a:defRPr sz="2800" b="1">
          <a:solidFill>
            <a:srgbClr val="885B00"/>
          </a:solidFill>
          <a:latin typeface="Times New Roman" pitchFamily="18" charset="0"/>
        </a:defRPr>
      </a:lvl8pPr>
      <a:lvl9pPr marL="1828800" algn="r" rtl="0" fontAlgn="base">
        <a:spcBef>
          <a:spcPct val="0"/>
        </a:spcBef>
        <a:spcAft>
          <a:spcPct val="0"/>
        </a:spcAft>
        <a:defRPr sz="2800" b="1">
          <a:solidFill>
            <a:srgbClr val="885B00"/>
          </a:solidFill>
          <a:latin typeface="Times New Roman" pitchFamily="18" charset="0"/>
        </a:defRPr>
      </a:lvl9pPr>
    </p:titleStyle>
    <p:bodyStyle>
      <a:lvl1pPr algn="l" rtl="0" fontAlgn="base">
        <a:spcBef>
          <a:spcPct val="20000"/>
        </a:spcBef>
        <a:spcAft>
          <a:spcPct val="0"/>
        </a:spcAft>
        <a:buClr>
          <a:schemeClr val="accent1"/>
        </a:buClr>
        <a:buSzPct val="65000"/>
        <a:buFont typeface="Wingdings" pitchFamily="2" charset="2"/>
        <a:defRPr sz="2800">
          <a:solidFill>
            <a:schemeClr val="tx1"/>
          </a:solidFill>
          <a:latin typeface="+mn-lt"/>
          <a:ea typeface="+mn-ea"/>
          <a:cs typeface="+mn-cs"/>
        </a:defRPr>
      </a:lvl1pPr>
      <a:lvl2pPr marL="733425" indent="-325438" algn="l" rtl="0" fontAlgn="base">
        <a:spcBef>
          <a:spcPct val="20000"/>
        </a:spcBef>
        <a:spcAft>
          <a:spcPct val="0"/>
        </a:spcAft>
        <a:buClr>
          <a:schemeClr val="accent1"/>
        </a:buClr>
        <a:buSzPct val="60000"/>
        <a:buFont typeface="Wingdings" pitchFamily="2" charset="2"/>
        <a:defRPr sz="2600">
          <a:solidFill>
            <a:schemeClr val="tx1"/>
          </a:solidFill>
          <a:latin typeface="+mn-lt"/>
        </a:defRPr>
      </a:lvl2pPr>
      <a:lvl3pPr marL="1198563" indent="-350838" algn="l" rtl="0" fontAlgn="base">
        <a:spcBef>
          <a:spcPct val="20000"/>
        </a:spcBef>
        <a:spcAft>
          <a:spcPct val="0"/>
        </a:spcAft>
        <a:buClr>
          <a:schemeClr val="accent1"/>
        </a:buClr>
        <a:buSzPct val="65000"/>
        <a:buFont typeface="Wingdings" pitchFamily="2" charset="2"/>
        <a:defRPr sz="2400">
          <a:solidFill>
            <a:schemeClr val="tx1"/>
          </a:solidFill>
          <a:latin typeface="+mn-lt"/>
        </a:defRPr>
      </a:lvl3pPr>
      <a:lvl4pPr marL="1628775" indent="-315913" algn="l" rtl="0" fontAlgn="base">
        <a:spcBef>
          <a:spcPct val="20000"/>
        </a:spcBef>
        <a:spcAft>
          <a:spcPct val="0"/>
        </a:spcAft>
        <a:buClr>
          <a:schemeClr val="accent1"/>
        </a:buClr>
        <a:buSzPct val="70000"/>
        <a:buFont typeface="Wingdings" pitchFamily="2" charset="2"/>
        <a:defRPr sz="2000">
          <a:solidFill>
            <a:schemeClr val="tx1"/>
          </a:solidFill>
          <a:latin typeface="+mn-lt"/>
        </a:defRPr>
      </a:lvl4pPr>
      <a:lvl5pPr marL="2082800" indent="-339725" algn="l" rtl="0" fontAlgn="base">
        <a:spcBef>
          <a:spcPct val="20000"/>
        </a:spcBef>
        <a:spcAft>
          <a:spcPct val="0"/>
        </a:spcAft>
        <a:buClr>
          <a:schemeClr val="accent1"/>
        </a:buClr>
        <a:buSzPct val="75000"/>
        <a:buFont typeface="Wingdings" pitchFamily="2" charset="2"/>
        <a:defRPr sz="2000">
          <a:solidFill>
            <a:schemeClr val="tx1"/>
          </a:solidFill>
          <a:latin typeface="+mn-lt"/>
        </a:defRPr>
      </a:lvl5pPr>
      <a:lvl6pPr marL="2540000" indent="-339725" algn="l" rtl="0" fontAlgn="base">
        <a:spcBef>
          <a:spcPct val="20000"/>
        </a:spcBef>
        <a:spcAft>
          <a:spcPct val="0"/>
        </a:spcAft>
        <a:buClr>
          <a:schemeClr val="accent1"/>
        </a:buClr>
        <a:buSzPct val="75000"/>
        <a:buFont typeface="Wingdings" pitchFamily="2" charset="2"/>
        <a:defRPr sz="2000">
          <a:solidFill>
            <a:schemeClr val="tx1"/>
          </a:solidFill>
          <a:latin typeface="+mn-lt"/>
        </a:defRPr>
      </a:lvl6pPr>
      <a:lvl7pPr marL="2997200" indent="-339725" algn="l" rtl="0" fontAlgn="base">
        <a:spcBef>
          <a:spcPct val="20000"/>
        </a:spcBef>
        <a:spcAft>
          <a:spcPct val="0"/>
        </a:spcAft>
        <a:buClr>
          <a:schemeClr val="accent1"/>
        </a:buClr>
        <a:buSzPct val="75000"/>
        <a:buFont typeface="Wingdings" pitchFamily="2" charset="2"/>
        <a:defRPr sz="2000">
          <a:solidFill>
            <a:schemeClr val="tx1"/>
          </a:solidFill>
          <a:latin typeface="+mn-lt"/>
        </a:defRPr>
      </a:lvl7pPr>
      <a:lvl8pPr marL="3454400" indent="-339725" algn="l" rtl="0" fontAlgn="base">
        <a:spcBef>
          <a:spcPct val="20000"/>
        </a:spcBef>
        <a:spcAft>
          <a:spcPct val="0"/>
        </a:spcAft>
        <a:buClr>
          <a:schemeClr val="accent1"/>
        </a:buClr>
        <a:buSzPct val="75000"/>
        <a:buFont typeface="Wingdings" pitchFamily="2" charset="2"/>
        <a:defRPr sz="2000">
          <a:solidFill>
            <a:schemeClr val="tx1"/>
          </a:solidFill>
          <a:latin typeface="+mn-lt"/>
        </a:defRPr>
      </a:lvl8pPr>
      <a:lvl9pPr marL="3911600" indent="-339725" algn="l" rtl="0" fontAlgn="base">
        <a:spcBef>
          <a:spcPct val="20000"/>
        </a:spcBef>
        <a:spcAft>
          <a:spcPct val="0"/>
        </a:spcAft>
        <a:buClr>
          <a:schemeClr val="accent1"/>
        </a:buClr>
        <a:buSzPct val="75000"/>
        <a:buFont typeface="Wingdings" pitchFamily="2" charset="2"/>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oleObject" Target="../embeddings/oleObject5.bin"/><Relationship Id="rId5" Type="http://schemas.openxmlformats.org/officeDocument/2006/relationships/image" Target="../media/image7.w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9.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emf"/><Relationship Id="rId3" Type="http://schemas.openxmlformats.org/officeDocument/2006/relationships/image" Target="../media/image11.e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6.bin"/><Relationship Id="rId4" Type="http://schemas.openxmlformats.org/officeDocument/2006/relationships/oleObject" Target="../embeddings/Microsoft_Word_97_-_2004_Document1.doc"/><Relationship Id="rId5" Type="http://schemas.openxmlformats.org/officeDocument/2006/relationships/image" Target="../media/image12.emf"/><Relationship Id="rId6" Type="http://schemas.openxmlformats.org/officeDocument/2006/relationships/oleObject" Target="../embeddings/oleObject7.bin"/><Relationship Id="rId7" Type="http://schemas.openxmlformats.org/officeDocument/2006/relationships/oleObject" Target="../embeddings/Microsoft_Word_97_-_2004_Document2.doc"/><Relationship Id="rId8" Type="http://schemas.openxmlformats.org/officeDocument/2006/relationships/image" Target="../media/image13.e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1" Type="http://schemas.openxmlformats.org/officeDocument/2006/relationships/image" Target="../media/image16.emf"/><Relationship Id="rId12" Type="http://schemas.openxmlformats.org/officeDocument/2006/relationships/oleObject" Target="../embeddings/oleObject11.bin"/><Relationship Id="rId13" Type="http://schemas.openxmlformats.org/officeDocument/2006/relationships/oleObject" Target="../embeddings/Microsoft_Word_97_-_2004_Document6.doc"/><Relationship Id="rId14" Type="http://schemas.openxmlformats.org/officeDocument/2006/relationships/image" Target="../media/image17.emf"/><Relationship Id="rId1" Type="http://schemas.openxmlformats.org/officeDocument/2006/relationships/vmlDrawing" Target="../drawings/vmlDrawing5.vml"/><Relationship Id="rId2" Type="http://schemas.openxmlformats.org/officeDocument/2006/relationships/slideLayout" Target="../slideLayouts/slideLayout2.xml"/><Relationship Id="rId3" Type="http://schemas.openxmlformats.org/officeDocument/2006/relationships/oleObject" Target="../embeddings/oleObject8.bin"/><Relationship Id="rId4" Type="http://schemas.openxmlformats.org/officeDocument/2006/relationships/oleObject" Target="../embeddings/Microsoft_Word_97_-_2004_Document3.doc"/><Relationship Id="rId5" Type="http://schemas.openxmlformats.org/officeDocument/2006/relationships/image" Target="../media/image14.emf"/><Relationship Id="rId6" Type="http://schemas.openxmlformats.org/officeDocument/2006/relationships/oleObject" Target="../embeddings/oleObject9.bin"/><Relationship Id="rId7" Type="http://schemas.openxmlformats.org/officeDocument/2006/relationships/oleObject" Target="../embeddings/Microsoft_Word_97_-_2004_Document4.doc"/><Relationship Id="rId8" Type="http://schemas.openxmlformats.org/officeDocument/2006/relationships/image" Target="../media/image15.emf"/><Relationship Id="rId9" Type="http://schemas.openxmlformats.org/officeDocument/2006/relationships/oleObject" Target="../embeddings/oleObject10.bin"/><Relationship Id="rId10" Type="http://schemas.openxmlformats.org/officeDocument/2006/relationships/oleObject" Target="../embeddings/Microsoft_Word_97_-_2004_Document5.doc"/></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2.bin"/><Relationship Id="rId4" Type="http://schemas.openxmlformats.org/officeDocument/2006/relationships/oleObject" Target="../embeddings/Microsoft_Word_97_-_2004_Document7.doc"/><Relationship Id="rId5" Type="http://schemas.openxmlformats.org/officeDocument/2006/relationships/image" Target="../media/image18.emf"/><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9.e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0.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1.e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2.emf"/><Relationship Id="rId3" Type="http://schemas.openxmlformats.org/officeDocument/2006/relationships/image" Target="../media/image23.e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4.e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5.emf"/><Relationship Id="rId3" Type="http://schemas.openxmlformats.org/officeDocument/2006/relationships/image" Target="../media/image26.e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7.e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13.bin"/><Relationship Id="rId4" Type="http://schemas.openxmlformats.org/officeDocument/2006/relationships/package" Target="../embeddings/Microsoft_Word_Document5.docx"/><Relationship Id="rId5" Type="http://schemas.openxmlformats.org/officeDocument/2006/relationships/image" Target="../media/image28.emf"/><Relationship Id="rId6" Type="http://schemas.openxmlformats.org/officeDocument/2006/relationships/oleObject" Target="../embeddings/oleObject14.bin"/><Relationship Id="rId7" Type="http://schemas.openxmlformats.org/officeDocument/2006/relationships/package" Target="../embeddings/Microsoft_Word_Document6.docx"/><Relationship Id="rId8" Type="http://schemas.openxmlformats.org/officeDocument/2006/relationships/image" Target="../media/image29.e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5.bin"/><Relationship Id="rId4" Type="http://schemas.openxmlformats.org/officeDocument/2006/relationships/package" Target="../embeddings/Microsoft_Word_Document7.docx"/><Relationship Id="rId5" Type="http://schemas.openxmlformats.org/officeDocument/2006/relationships/image" Target="../media/image30.emf"/><Relationship Id="rId6" Type="http://schemas.openxmlformats.org/officeDocument/2006/relationships/oleObject" Target="../embeddings/oleObject16.bin"/><Relationship Id="rId7" Type="http://schemas.openxmlformats.org/officeDocument/2006/relationships/package" Target="../embeddings/Microsoft_Word_Document8.docx"/><Relationship Id="rId8" Type="http://schemas.openxmlformats.org/officeDocument/2006/relationships/image" Target="../media/image31.emf"/><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9" Type="http://schemas.openxmlformats.org/officeDocument/2006/relationships/oleObject" Target="../embeddings/oleObject19.bin"/><Relationship Id="rId20" Type="http://schemas.openxmlformats.org/officeDocument/2006/relationships/image" Target="../media/image37.emf"/><Relationship Id="rId10" Type="http://schemas.openxmlformats.org/officeDocument/2006/relationships/oleObject" Target="../embeddings/Microsoft_Word_97_-_2004_Document10.doc"/><Relationship Id="rId11" Type="http://schemas.openxmlformats.org/officeDocument/2006/relationships/image" Target="../media/image34.emf"/><Relationship Id="rId12" Type="http://schemas.openxmlformats.org/officeDocument/2006/relationships/oleObject" Target="../embeddings/oleObject20.bin"/><Relationship Id="rId13" Type="http://schemas.openxmlformats.org/officeDocument/2006/relationships/oleObject" Target="../embeddings/Microsoft_Word_97_-_2004_Document11.doc"/><Relationship Id="rId14" Type="http://schemas.openxmlformats.org/officeDocument/2006/relationships/image" Target="../media/image35.emf"/><Relationship Id="rId15" Type="http://schemas.openxmlformats.org/officeDocument/2006/relationships/oleObject" Target="../embeddings/oleObject21.bin"/><Relationship Id="rId16" Type="http://schemas.openxmlformats.org/officeDocument/2006/relationships/oleObject" Target="../embeddings/Microsoft_Word_97_-_2004_Document12.doc"/><Relationship Id="rId17" Type="http://schemas.openxmlformats.org/officeDocument/2006/relationships/image" Target="../media/image36.emf"/><Relationship Id="rId18" Type="http://schemas.openxmlformats.org/officeDocument/2006/relationships/oleObject" Target="../embeddings/oleObject22.bin"/><Relationship Id="rId19" Type="http://schemas.openxmlformats.org/officeDocument/2006/relationships/oleObject" Target="../embeddings/Microsoft_Word_97_-_2004_Document13.doc"/><Relationship Id="rId1" Type="http://schemas.openxmlformats.org/officeDocument/2006/relationships/vmlDrawing" Target="../drawings/vmlDrawing9.vml"/><Relationship Id="rId2" Type="http://schemas.openxmlformats.org/officeDocument/2006/relationships/slideLayout" Target="../slideLayouts/slideLayout2.xml"/><Relationship Id="rId3" Type="http://schemas.openxmlformats.org/officeDocument/2006/relationships/oleObject" Target="../embeddings/oleObject17.bin"/><Relationship Id="rId4" Type="http://schemas.openxmlformats.org/officeDocument/2006/relationships/oleObject" Target="../embeddings/Microsoft_Word_97_-_2004_Document8.doc"/><Relationship Id="rId5" Type="http://schemas.openxmlformats.org/officeDocument/2006/relationships/image" Target="../media/image32.emf"/><Relationship Id="rId6" Type="http://schemas.openxmlformats.org/officeDocument/2006/relationships/oleObject" Target="../embeddings/oleObject18.bin"/><Relationship Id="rId7" Type="http://schemas.openxmlformats.org/officeDocument/2006/relationships/oleObject" Target="../embeddings/Microsoft_Word_97_-_2004_Document9.doc"/><Relationship Id="rId8" Type="http://schemas.openxmlformats.org/officeDocument/2006/relationships/image" Target="../media/image33.emf"/></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23.bin"/><Relationship Id="rId4" Type="http://schemas.openxmlformats.org/officeDocument/2006/relationships/oleObject" Target="../embeddings/Microsoft_Word_97_-_2004_Document14.doc"/><Relationship Id="rId5" Type="http://schemas.openxmlformats.org/officeDocument/2006/relationships/image" Target="../media/image38.emf"/><Relationship Id="rId1" Type="http://schemas.openxmlformats.org/officeDocument/2006/relationships/vmlDrawing" Target="../drawings/vmlDrawing10.vml"/><Relationship Id="rId2"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9.wmf"/></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package" Target="../embeddings/Microsoft_Word_Document1.docx"/><Relationship Id="rId5" Type="http://schemas.openxmlformats.org/officeDocument/2006/relationships/image" Target="../media/image3.emf"/><Relationship Id="rId6" Type="http://schemas.openxmlformats.org/officeDocument/2006/relationships/oleObject" Target="../embeddings/oleObject2.bin"/><Relationship Id="rId7" Type="http://schemas.openxmlformats.org/officeDocument/2006/relationships/package" Target="../embeddings/Microsoft_Word_Document2.docx"/><Relationship Id="rId8" Type="http://schemas.openxmlformats.org/officeDocument/2006/relationships/image" Target="../media/image4.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40.emf"/></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41.png"/><Relationship Id="rId3" Type="http://schemas.openxmlformats.org/officeDocument/2006/relationships/image" Target="../media/image42.emf"/></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43.emf"/></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oleObject24.bin"/><Relationship Id="rId5" Type="http://schemas.openxmlformats.org/officeDocument/2006/relationships/image" Target="../media/image44.emf"/><Relationship Id="rId1" Type="http://schemas.openxmlformats.org/officeDocument/2006/relationships/vmlDrawing" Target="../drawings/vmlDrawing11.vml"/><Relationship Id="rId2"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3" Type="http://schemas.openxmlformats.org/officeDocument/2006/relationships/image" Target="../media/image43.emf"/><Relationship Id="rId4" Type="http://schemas.openxmlformats.org/officeDocument/2006/relationships/image" Target="../media/image46.emf"/><Relationship Id="rId1" Type="http://schemas.openxmlformats.org/officeDocument/2006/relationships/slideLayout" Target="../slideLayouts/slideLayout13.xml"/><Relationship Id="rId2" Type="http://schemas.openxmlformats.org/officeDocument/2006/relationships/image" Target="../media/image45.emf"/></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package" Target="../embeddings/Microsoft_Word_Document3.docx"/><Relationship Id="rId5" Type="http://schemas.openxmlformats.org/officeDocument/2006/relationships/image" Target="../media/image5.emf"/><Relationship Id="rId6" Type="http://schemas.openxmlformats.org/officeDocument/2006/relationships/oleObject" Target="../embeddings/oleObject4.bin"/><Relationship Id="rId7" Type="http://schemas.openxmlformats.org/officeDocument/2006/relationships/package" Target="../embeddings/Microsoft_Word_Document4.docx"/><Relationship Id="rId8" Type="http://schemas.openxmlformats.org/officeDocument/2006/relationships/image" Target="../media/image6.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47.emf"/><Relationship Id="rId3" Type="http://schemas.openxmlformats.org/officeDocument/2006/relationships/image" Target="../media/image48.emf"/></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3" Type="http://schemas.openxmlformats.org/officeDocument/2006/relationships/image" Target="../media/image50.emf"/><Relationship Id="rId4" Type="http://schemas.openxmlformats.org/officeDocument/2006/relationships/image" Target="../media/image51.emf"/><Relationship Id="rId1" Type="http://schemas.openxmlformats.org/officeDocument/2006/relationships/slideLayout" Target="../slideLayouts/slideLayout13.xml"/><Relationship Id="rId2" Type="http://schemas.openxmlformats.org/officeDocument/2006/relationships/image" Target="../media/image49.emf"/></Relationships>
</file>

<file path=ppt/slides/_rels/slide63.xml.rels><?xml version="1.0" encoding="UTF-8" standalone="yes"?>
<Relationships xmlns="http://schemas.openxmlformats.org/package/2006/relationships"><Relationship Id="rId3" Type="http://schemas.openxmlformats.org/officeDocument/2006/relationships/image" Target="../media/image53.emf"/><Relationship Id="rId4" Type="http://schemas.openxmlformats.org/officeDocument/2006/relationships/oleObject" Target="../embeddings/oleObject25.bin"/><Relationship Id="rId5" Type="http://schemas.openxmlformats.org/officeDocument/2006/relationships/image" Target="../media/image52.wmf"/><Relationship Id="rId1" Type="http://schemas.openxmlformats.org/officeDocument/2006/relationships/vmlDrawing" Target="../drawings/vmlDrawing12.vml"/><Relationship Id="rId2"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54.emf"/><Relationship Id="rId3" Type="http://schemas.openxmlformats.org/officeDocument/2006/relationships/image" Target="../media/image55.emf"/></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56.emf"/></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57.emf"/></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58.emf"/><Relationship Id="rId3" Type="http://schemas.openxmlformats.org/officeDocument/2006/relationships/image" Target="../media/image59.emf"/></Relationships>
</file>

<file path=ppt/slides/_rels/slide74.xml.rels><?xml version="1.0" encoding="UTF-8" standalone="yes"?>
<Relationships xmlns="http://schemas.openxmlformats.org/package/2006/relationships"><Relationship Id="rId3" Type="http://schemas.openxmlformats.org/officeDocument/2006/relationships/image" Target="../media/image61.emf"/><Relationship Id="rId4" Type="http://schemas.openxmlformats.org/officeDocument/2006/relationships/image" Target="../media/image62.emf"/><Relationship Id="rId1" Type="http://schemas.openxmlformats.org/officeDocument/2006/relationships/slideLayout" Target="../slideLayouts/slideLayout13.xml"/><Relationship Id="rId2" Type="http://schemas.openxmlformats.org/officeDocument/2006/relationships/image" Target="../media/image60.emf"/></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63.emf"/></Relationships>
</file>

<file path=ppt/slides/_rels/slide76.xml.rels><?xml version="1.0" encoding="UTF-8" standalone="yes"?>
<Relationships xmlns="http://schemas.openxmlformats.org/package/2006/relationships"><Relationship Id="rId3" Type="http://schemas.openxmlformats.org/officeDocument/2006/relationships/image" Target="../media/image65.emf"/><Relationship Id="rId4" Type="http://schemas.openxmlformats.org/officeDocument/2006/relationships/image" Target="../media/image66.emf"/><Relationship Id="rId5" Type="http://schemas.openxmlformats.org/officeDocument/2006/relationships/image" Target="../media/image67.emf"/><Relationship Id="rId6" Type="http://schemas.openxmlformats.org/officeDocument/2006/relationships/image" Target="../media/image68.emf"/><Relationship Id="rId1" Type="http://schemas.openxmlformats.org/officeDocument/2006/relationships/slideLayout" Target="../slideLayouts/slideLayout13.xml"/><Relationship Id="rId2" Type="http://schemas.openxmlformats.org/officeDocument/2006/relationships/image" Target="../media/image64.emf"/></Relationships>
</file>

<file path=ppt/slides/_rels/slide77.xml.rels><?xml version="1.0" encoding="UTF-8" standalone="yes"?>
<Relationships xmlns="http://schemas.openxmlformats.org/package/2006/relationships"><Relationship Id="rId3" Type="http://schemas.openxmlformats.org/officeDocument/2006/relationships/image" Target="../media/image70.emf"/><Relationship Id="rId4" Type="http://schemas.openxmlformats.org/officeDocument/2006/relationships/image" Target="../media/image71.emf"/><Relationship Id="rId1" Type="http://schemas.openxmlformats.org/officeDocument/2006/relationships/slideLayout" Target="../slideLayouts/slideLayout13.xml"/><Relationship Id="rId2" Type="http://schemas.openxmlformats.org/officeDocument/2006/relationships/image" Target="../media/image69.emf"/></Relationships>
</file>

<file path=ppt/slides/_rels/slide78.xml.rels><?xml version="1.0" encoding="UTF-8" standalone="yes"?>
<Relationships xmlns="http://schemas.openxmlformats.org/package/2006/relationships"><Relationship Id="rId3" Type="http://schemas.openxmlformats.org/officeDocument/2006/relationships/oleObject" Target="../embeddings/oleObject26.bin"/><Relationship Id="rId4" Type="http://schemas.openxmlformats.org/officeDocument/2006/relationships/image" Target="../media/image72.emf"/><Relationship Id="rId5" Type="http://schemas.openxmlformats.org/officeDocument/2006/relationships/oleObject" Target="../embeddings/oleObject27.bin"/><Relationship Id="rId6" Type="http://schemas.openxmlformats.org/officeDocument/2006/relationships/image" Target="../media/image73.emf"/><Relationship Id="rId1" Type="http://schemas.openxmlformats.org/officeDocument/2006/relationships/vmlDrawing" Target="../drawings/vmlDrawing13.vml"/><Relationship Id="rId2"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74.emf"/></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75.emf"/></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1.emf"/></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76.emf"/></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77.emf"/><Relationship Id="rId3" Type="http://schemas.openxmlformats.org/officeDocument/2006/relationships/image" Target="../media/image78.emf"/></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5.emf"/><Relationship Id="rId3" Type="http://schemas.openxmlformats.org/officeDocument/2006/relationships/image" Target="../media/image26.emf"/></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oleObject" Target="../embeddings/oleObject28.bin"/><Relationship Id="rId4" Type="http://schemas.openxmlformats.org/officeDocument/2006/relationships/image" Target="../media/image79.wmf"/><Relationship Id="rId5" Type="http://schemas.openxmlformats.org/officeDocument/2006/relationships/oleObject" Target="../embeddings/oleObject29.bin"/><Relationship Id="rId6" Type="http://schemas.openxmlformats.org/officeDocument/2006/relationships/image" Target="../media/image80.wmf"/><Relationship Id="rId7" Type="http://schemas.openxmlformats.org/officeDocument/2006/relationships/oleObject" Target="../embeddings/oleObject30.bin"/><Relationship Id="rId8" Type="http://schemas.openxmlformats.org/officeDocument/2006/relationships/image" Target="../media/image81.wmf"/><Relationship Id="rId1" Type="http://schemas.openxmlformats.org/officeDocument/2006/relationships/vmlDrawing" Target="../drawings/vmlDrawing14.vml"/><Relationship Id="rId2"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6418" name="Rectangle 2"/>
          <p:cNvSpPr>
            <a:spLocks noGrp="1" noChangeArrowheads="1"/>
          </p:cNvSpPr>
          <p:nvPr>
            <p:ph type="ctrTitle"/>
          </p:nvPr>
        </p:nvSpPr>
        <p:spPr/>
        <p:txBody>
          <a:bodyPr/>
          <a:lstStyle/>
          <a:p>
            <a:pPr algn="ctr"/>
            <a:r>
              <a:rPr lang="en-US" sz="2000" dirty="0"/>
              <a:t/>
            </a:r>
            <a:br>
              <a:rPr lang="en-US" sz="2000" dirty="0"/>
            </a:br>
            <a:r>
              <a:rPr lang="en-US" dirty="0"/>
              <a:t>Statistics and Epidemiology </a:t>
            </a:r>
            <a:r>
              <a:rPr lang="en-US" dirty="0" smtClean="0"/>
              <a:t>II</a:t>
            </a:r>
            <a:br>
              <a:rPr lang="en-US" dirty="0" smtClean="0"/>
            </a:br>
            <a:r>
              <a:rPr lang="en-US" dirty="0" smtClean="0"/>
              <a:t>Wednesday PM, June 1, 2011</a:t>
            </a:r>
            <a:endParaRPr lang="en-US" sz="4400" dirty="0"/>
          </a:p>
        </p:txBody>
      </p:sp>
      <p:sp>
        <p:nvSpPr>
          <p:cNvPr id="316419" name="Rectangle 3"/>
          <p:cNvSpPr>
            <a:spLocks noGrp="1" noChangeArrowheads="1"/>
          </p:cNvSpPr>
          <p:nvPr>
            <p:ph type="subTitle" idx="1"/>
          </p:nvPr>
        </p:nvSpPr>
        <p:spPr>
          <a:xfrm>
            <a:off x="1982788" y="3811588"/>
            <a:ext cx="6629400" cy="2208212"/>
          </a:xfrm>
          <a:noFill/>
        </p:spPr>
        <p:txBody>
          <a:bodyPr/>
          <a:lstStyle/>
          <a:p>
            <a:pPr>
              <a:spcBef>
                <a:spcPct val="10000"/>
              </a:spcBef>
            </a:pPr>
            <a:r>
              <a:rPr lang="en-US" sz="2000" dirty="0"/>
              <a:t>Deborah Rosenberg, PhD</a:t>
            </a:r>
          </a:p>
          <a:p>
            <a:pPr>
              <a:spcBef>
                <a:spcPct val="10000"/>
              </a:spcBef>
            </a:pPr>
            <a:r>
              <a:rPr lang="en-US" sz="2000" dirty="0"/>
              <a:t>Research Associate Professor</a:t>
            </a:r>
          </a:p>
          <a:p>
            <a:pPr>
              <a:spcBef>
                <a:spcPct val="10000"/>
              </a:spcBef>
            </a:pPr>
            <a:r>
              <a:rPr lang="en-US" sz="2000" dirty="0"/>
              <a:t>Division of Epidemiology and Biostatistics</a:t>
            </a:r>
          </a:p>
          <a:p>
            <a:pPr>
              <a:spcBef>
                <a:spcPct val="10000"/>
              </a:spcBef>
            </a:pPr>
            <a:r>
              <a:rPr lang="en-US" sz="2000" dirty="0"/>
              <a:t>University of IL </a:t>
            </a:r>
            <a:r>
              <a:rPr lang="en-US" sz="2000" dirty="0" smtClean="0"/>
              <a:t>at Chicago School </a:t>
            </a:r>
            <a:r>
              <a:rPr lang="en-US" sz="2000" dirty="0"/>
              <a:t>of Public Health</a:t>
            </a:r>
          </a:p>
          <a:p>
            <a:pPr>
              <a:spcBef>
                <a:spcPct val="10000"/>
              </a:spcBef>
            </a:pPr>
            <a:endParaRPr lang="en-US" sz="2000" dirty="0"/>
          </a:p>
          <a:p>
            <a:pPr>
              <a:spcBef>
                <a:spcPct val="10000"/>
              </a:spcBef>
            </a:pPr>
            <a:r>
              <a:rPr lang="en-US" sz="2000" dirty="0"/>
              <a:t>Training Course in MCH Epidemiology</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dirty="0" smtClean="0"/>
              <a:t>Study Bias</a:t>
            </a:r>
          </a:p>
        </p:txBody>
      </p:sp>
      <p:sp>
        <p:nvSpPr>
          <p:cNvPr id="3" name="Content Placeholder 2"/>
          <p:cNvSpPr>
            <a:spLocks noGrp="1"/>
          </p:cNvSpPr>
          <p:nvPr>
            <p:ph idx="1"/>
          </p:nvPr>
        </p:nvSpPr>
        <p:spPr/>
        <p:txBody>
          <a:bodyPr/>
          <a:lstStyle/>
          <a:p>
            <a:pPr>
              <a:buFontTx/>
              <a:buNone/>
              <a:defRPr/>
            </a:pPr>
            <a:r>
              <a:rPr lang="en-US" b="1" dirty="0" smtClean="0">
                <a:solidFill>
                  <a:srgbClr val="7030A0"/>
                </a:solidFill>
              </a:rPr>
              <a:t>Some examples of selection bias</a:t>
            </a:r>
          </a:p>
          <a:p>
            <a:pPr marL="796925" lvl="1" indent="-282575">
              <a:buClr>
                <a:srgbClr val="7030A0"/>
              </a:buClr>
              <a:buFont typeface="Arial" pitchFamily="34" charset="0"/>
              <a:buChar char="•"/>
              <a:defRPr/>
            </a:pPr>
            <a:r>
              <a:rPr lang="en-US" smtClean="0"/>
              <a:t>a sample of children enrolled in pre-school programs may include mostly children in higher income families</a:t>
            </a:r>
            <a:endParaRPr lang="en-US" b="1" i="1" dirty="0" smtClean="0"/>
          </a:p>
          <a:p>
            <a:pPr marL="796925" lvl="1" indent="-282575">
              <a:buClr>
                <a:srgbClr val="7030A0"/>
              </a:buClr>
              <a:buFont typeface="Arial" pitchFamily="34" charset="0"/>
              <a:buChar char="•"/>
              <a:defRPr/>
            </a:pPr>
            <a:r>
              <a:rPr lang="en-US" dirty="0" smtClean="0"/>
              <a:t>women who seek early prenatal care may be </a:t>
            </a:r>
            <a:r>
              <a:rPr lang="en-US" b="1" i="1" dirty="0" smtClean="0"/>
              <a:t>either</a:t>
            </a:r>
            <a:r>
              <a:rPr lang="en-US" dirty="0" smtClean="0"/>
              <a:t> the </a:t>
            </a:r>
            <a:r>
              <a:rPr lang="en-US" b="1" i="1" dirty="0" smtClean="0"/>
              <a:t>highest risk </a:t>
            </a:r>
            <a:r>
              <a:rPr lang="en-US" dirty="0" smtClean="0"/>
              <a:t>or </a:t>
            </a:r>
            <a:r>
              <a:rPr lang="en-US" b="1" i="1" dirty="0" smtClean="0"/>
              <a:t>the lowest risk </a:t>
            </a:r>
            <a:r>
              <a:rPr lang="en-US" dirty="0" smtClean="0"/>
              <a:t>women</a:t>
            </a:r>
          </a:p>
          <a:p>
            <a:pPr marL="796925" lvl="1" indent="-282575">
              <a:buClr>
                <a:srgbClr val="7030A0"/>
              </a:buClr>
              <a:buFont typeface="Arial" pitchFamily="34" charset="0"/>
              <a:buChar char="•"/>
              <a:defRPr/>
            </a:pPr>
            <a:r>
              <a:rPr lang="en-US" dirty="0" smtClean="0"/>
              <a:t>responders to a sample survey may be </a:t>
            </a:r>
            <a:r>
              <a:rPr lang="en-US" b="1" i="1" dirty="0" smtClean="0"/>
              <a:t>different</a:t>
            </a:r>
            <a:r>
              <a:rPr lang="en-US" dirty="0" smtClean="0"/>
              <a:t> than non-responders</a:t>
            </a:r>
          </a:p>
          <a:p>
            <a:pPr marL="796925" lvl="1" indent="-282575">
              <a:buClr>
                <a:srgbClr val="7030A0"/>
              </a:buClr>
              <a:buFont typeface="Arial" pitchFamily="34" charset="0"/>
              <a:buChar char="•"/>
              <a:defRPr/>
            </a:pPr>
            <a:endParaRPr lang="en-US" sz="1200" dirty="0" smtClean="0"/>
          </a:p>
          <a:p>
            <a:pPr marL="188912" indent="-282575" algn="ctr">
              <a:buClr>
                <a:srgbClr val="7030A0"/>
              </a:buClr>
              <a:buFontTx/>
              <a:buNone/>
              <a:defRPr/>
            </a:pPr>
            <a:r>
              <a:rPr lang="en-US" dirty="0" smtClean="0">
                <a:solidFill>
                  <a:srgbClr val="002060"/>
                </a:solidFill>
              </a:rPr>
              <a:t>In all of these examples, </a:t>
            </a:r>
          </a:p>
          <a:p>
            <a:pPr marL="188912" indent="-282575" algn="ctr">
              <a:buClr>
                <a:srgbClr val="7030A0"/>
              </a:buClr>
              <a:buFontTx/>
              <a:buNone/>
              <a:defRPr/>
            </a:pPr>
            <a:r>
              <a:rPr lang="en-US" dirty="0" smtClean="0">
                <a:solidFill>
                  <a:srgbClr val="002060"/>
                </a:solidFill>
              </a:rPr>
              <a:t>the assumption of a random sample is violated</a:t>
            </a:r>
          </a:p>
          <a:p>
            <a:pPr marL="796925" lvl="1" indent="-282575">
              <a:buClr>
                <a:srgbClr val="7030A0"/>
              </a:buClr>
              <a:buFont typeface="Arial" pitchFamily="34" charset="0"/>
              <a:buChar char="•"/>
              <a:defRPr/>
            </a:pPr>
            <a:endParaRPr lang="en-US" dirty="0"/>
          </a:p>
        </p:txBody>
      </p:sp>
      <p:sp>
        <p:nvSpPr>
          <p:cNvPr id="36868" name="Slide Number Placeholder 3"/>
          <p:cNvSpPr>
            <a:spLocks noGrp="1"/>
          </p:cNvSpPr>
          <p:nvPr>
            <p:ph type="sldNum" sz="quarter" idx="10"/>
          </p:nvPr>
        </p:nvSpPr>
        <p:spPr>
          <a:noFill/>
        </p:spPr>
        <p:txBody>
          <a:bodyPr/>
          <a:lstStyle/>
          <a:p>
            <a:fld id="{9D77C94C-4FA5-4918-BA0C-6086BE35FBE8}" type="slidenum">
              <a:rPr lang="en-US" smtClean="0">
                <a:latin typeface="Arial" pitchFamily="34" charset="0"/>
              </a:rPr>
              <a:pPr/>
              <a:t>9</a:t>
            </a:fld>
            <a:endParaRPr lang="en-US" dirty="0" smtClean="0">
              <a:latin typeface="Arial" pitchFamily="34" charset="0"/>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014F8BD-CD10-4C51-865F-C7349902818E}" type="slidenum">
              <a:rPr lang="en-US" altLang="en-US"/>
              <a:pPr/>
              <a:t>99</a:t>
            </a:fld>
            <a:endParaRPr lang="en-US" altLang="en-US" dirty="0"/>
          </a:p>
        </p:txBody>
      </p:sp>
      <p:sp>
        <p:nvSpPr>
          <p:cNvPr id="261122" name="Rectangle 2"/>
          <p:cNvSpPr>
            <a:spLocks noGrp="1" noChangeArrowheads="1"/>
          </p:cNvSpPr>
          <p:nvPr>
            <p:ph type="title"/>
          </p:nvPr>
        </p:nvSpPr>
        <p:spPr/>
        <p:txBody>
          <a:bodyPr/>
          <a:lstStyle/>
          <a:p>
            <a:r>
              <a:rPr lang="en-US" dirty="0"/>
              <a:t>Modeling with Dummy Variables</a:t>
            </a:r>
          </a:p>
        </p:txBody>
      </p:sp>
      <p:sp>
        <p:nvSpPr>
          <p:cNvPr id="261123" name="Rectangle 3"/>
          <p:cNvSpPr>
            <a:spLocks noGrp="1" noChangeArrowheads="1"/>
          </p:cNvSpPr>
          <p:nvPr>
            <p:ph type="body" idx="1"/>
          </p:nvPr>
        </p:nvSpPr>
        <p:spPr/>
        <p:txBody>
          <a:bodyPr/>
          <a:lstStyle/>
          <a:p>
            <a:endParaRPr lang="en-US" dirty="0">
              <a:solidFill>
                <a:schemeClr val="tx2"/>
              </a:solidFill>
            </a:endParaRPr>
          </a:p>
          <a:p>
            <a:r>
              <a:rPr lang="en-US" dirty="0"/>
              <a:t>Dummy variables can also be used to create composite variables combining multiple variables.  </a:t>
            </a:r>
            <a:r>
              <a:rPr lang="en-US" dirty="0" smtClean="0"/>
              <a:t>Sometimes </a:t>
            </a:r>
            <a:r>
              <a:rPr lang="en-US" dirty="0"/>
              <a:t>it makes conceptual sense to create an “index” by combining several variables. </a:t>
            </a:r>
            <a:endParaRPr lang="en-US" dirty="0" smtClean="0"/>
          </a:p>
          <a:p>
            <a:endParaRPr lang="en-US" dirty="0" smtClean="0"/>
          </a:p>
          <a:p>
            <a:r>
              <a:rPr lang="en-US" dirty="0" smtClean="0"/>
              <a:t>For </a:t>
            </a:r>
            <a:r>
              <a:rPr lang="en-US" dirty="0"/>
              <a:t>example, dummy variables could be used to reflect a combined variable for age and education or for several SES measures.</a:t>
            </a:r>
          </a:p>
          <a:p>
            <a:endParaRPr lang="en-US" sz="2000" dirty="0"/>
          </a:p>
          <a:p>
            <a:endParaRPr lang="en-US" sz="2000"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E6FC8D12-71AB-4797-9495-7A044B831D61}" type="slidenum">
              <a:rPr lang="en-US" altLang="en-US"/>
              <a:pPr/>
              <a:t>100</a:t>
            </a:fld>
            <a:endParaRPr lang="en-US" altLang="en-US" dirty="0"/>
          </a:p>
        </p:txBody>
      </p:sp>
      <p:sp>
        <p:nvSpPr>
          <p:cNvPr id="265218" name="Rectangle 2"/>
          <p:cNvSpPr>
            <a:spLocks noGrp="1" noChangeArrowheads="1"/>
          </p:cNvSpPr>
          <p:nvPr>
            <p:ph type="title"/>
          </p:nvPr>
        </p:nvSpPr>
        <p:spPr/>
        <p:txBody>
          <a:bodyPr/>
          <a:lstStyle/>
          <a:p>
            <a:r>
              <a:rPr lang="en-US" dirty="0"/>
              <a:t>Model Building Strategies</a:t>
            </a:r>
          </a:p>
        </p:txBody>
      </p:sp>
      <p:sp>
        <p:nvSpPr>
          <p:cNvPr id="265219" name="Rectangle 3"/>
          <p:cNvSpPr>
            <a:spLocks noGrp="1" noChangeArrowheads="1"/>
          </p:cNvSpPr>
          <p:nvPr>
            <p:ph type="body" idx="1"/>
          </p:nvPr>
        </p:nvSpPr>
        <p:spPr/>
        <p:txBody>
          <a:bodyPr/>
          <a:lstStyle/>
          <a:p>
            <a:pPr marL="533400" indent="-533400" algn="ctr"/>
            <a:r>
              <a:rPr lang="en-US" dirty="0"/>
              <a:t>Preparation for Modeling</a:t>
            </a:r>
          </a:p>
          <a:p>
            <a:pPr marL="533400" indent="-533400" algn="ctr"/>
            <a:endParaRPr lang="en-US" dirty="0"/>
          </a:p>
          <a:p>
            <a:pPr marL="533400" indent="-533400">
              <a:buFont typeface="Wingdings" pitchFamily="2" charset="2"/>
              <a:buChar char="n"/>
            </a:pPr>
            <a:r>
              <a:rPr lang="en-US" dirty="0"/>
              <a:t>Be sure you understand the coding of variables</a:t>
            </a:r>
          </a:p>
          <a:p>
            <a:pPr marL="533400" indent="-533400">
              <a:buFont typeface="Wingdings" pitchFamily="2" charset="2"/>
              <a:buChar char="n"/>
            </a:pPr>
            <a:r>
              <a:rPr lang="en-US" dirty="0"/>
              <a:t>Think about the directionality of variables in relation to what you want to report—directionality for both outcome and independent variables</a:t>
            </a:r>
          </a:p>
          <a:p>
            <a:pPr marL="533400" indent="-533400">
              <a:buFont typeface="Wingdings" pitchFamily="2" charset="2"/>
              <a:buChar char="n"/>
            </a:pPr>
            <a:r>
              <a:rPr lang="en-US" dirty="0"/>
              <a:t>Determine whether you will be using the entire dataset or whether you will be restricting your analysis to particular subgroups</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25212E3-A26A-420E-B10D-974757CF0BE8}" type="slidenum">
              <a:rPr lang="en-US" altLang="en-US"/>
              <a:pPr/>
              <a:t>101</a:t>
            </a:fld>
            <a:endParaRPr lang="en-US" altLang="en-US" dirty="0"/>
          </a:p>
        </p:txBody>
      </p:sp>
      <p:sp>
        <p:nvSpPr>
          <p:cNvPr id="266242" name="Rectangle 2"/>
          <p:cNvSpPr>
            <a:spLocks noGrp="1" noChangeArrowheads="1"/>
          </p:cNvSpPr>
          <p:nvPr>
            <p:ph type="title"/>
          </p:nvPr>
        </p:nvSpPr>
        <p:spPr/>
        <p:txBody>
          <a:bodyPr/>
          <a:lstStyle/>
          <a:p>
            <a:r>
              <a:rPr lang="en-US" dirty="0"/>
              <a:t>Model Building Strategies</a:t>
            </a:r>
          </a:p>
        </p:txBody>
      </p:sp>
      <p:sp>
        <p:nvSpPr>
          <p:cNvPr id="266243" name="Rectangle 3"/>
          <p:cNvSpPr>
            <a:spLocks noGrp="1" noChangeArrowheads="1"/>
          </p:cNvSpPr>
          <p:nvPr>
            <p:ph type="body" idx="1"/>
          </p:nvPr>
        </p:nvSpPr>
        <p:spPr/>
        <p:txBody>
          <a:bodyPr/>
          <a:lstStyle/>
          <a:p>
            <a:r>
              <a:rPr lang="en-US" dirty="0"/>
              <a:t>Multivariable modeling should be the culmination of an analytic strategy that includes articulating a conceptual framework and carrying out preliminary analysis.</a:t>
            </a:r>
          </a:p>
          <a:p>
            <a:endParaRPr lang="en-US" sz="1600" b="1" dirty="0">
              <a:solidFill>
                <a:srgbClr val="FF9900"/>
              </a:solidFill>
            </a:endParaRPr>
          </a:p>
          <a:p>
            <a:r>
              <a:rPr lang="en-US" b="1" dirty="0">
                <a:solidFill>
                  <a:srgbClr val="FF9900"/>
                </a:solidFill>
              </a:rPr>
              <a:t>BEFORE any multivariable modeling—</a:t>
            </a:r>
          </a:p>
          <a:p>
            <a:endParaRPr lang="en-US" sz="1400" b="1" dirty="0">
              <a:solidFill>
                <a:srgbClr val="FF9900"/>
              </a:solidFill>
            </a:endParaRPr>
          </a:p>
          <a:p>
            <a:pPr marL="1160463" lvl="1" indent="-533400">
              <a:spcBef>
                <a:spcPct val="10000"/>
              </a:spcBef>
              <a:buClr>
                <a:srgbClr val="000066"/>
              </a:buClr>
              <a:buSzPct val="90000"/>
              <a:buFont typeface="Wingdings" pitchFamily="2" charset="2"/>
              <a:buAutoNum type="arabicPeriod"/>
            </a:pPr>
            <a:r>
              <a:rPr lang="en-US" dirty="0"/>
              <a:t>Select variables of interest</a:t>
            </a:r>
          </a:p>
          <a:p>
            <a:pPr marL="1160463" lvl="1" indent="-533400">
              <a:spcBef>
                <a:spcPct val="10000"/>
              </a:spcBef>
              <a:buClr>
                <a:srgbClr val="000066"/>
              </a:buClr>
              <a:buSzPct val="90000"/>
              <a:buFont typeface="Wingdings" pitchFamily="2" charset="2"/>
              <a:buAutoNum type="arabicPeriod"/>
            </a:pPr>
            <a:r>
              <a:rPr lang="en-US" dirty="0"/>
              <a:t>Define categories, sometimes more than once, for a given variable</a:t>
            </a:r>
          </a:p>
          <a:p>
            <a:pPr marL="1160463" lvl="1" indent="-533400">
              <a:spcBef>
                <a:spcPct val="10000"/>
              </a:spcBef>
              <a:buClr>
                <a:srgbClr val="000066"/>
              </a:buClr>
              <a:buSzPct val="90000"/>
              <a:buFont typeface="Wingdings" pitchFamily="2" charset="2"/>
              <a:buAutoNum type="arabicPeriod"/>
            </a:pPr>
            <a:r>
              <a:rPr lang="en-US" dirty="0"/>
              <a:t>Examine univariate distributions</a:t>
            </a:r>
          </a:p>
          <a:p>
            <a:pPr marL="1160463" lvl="1" indent="-533400">
              <a:spcBef>
                <a:spcPct val="10000"/>
              </a:spcBef>
              <a:buClr>
                <a:srgbClr val="000066"/>
              </a:buClr>
              <a:buSzPct val="90000"/>
              <a:buFont typeface="Wingdings" pitchFamily="2" charset="2"/>
              <a:buAutoNum type="arabicPeriod"/>
            </a:pPr>
            <a:r>
              <a:rPr lang="en-US" dirty="0"/>
              <a:t>Examine </a:t>
            </a:r>
            <a:r>
              <a:rPr lang="en-US"/>
              <a:t>bivariate </a:t>
            </a:r>
            <a:r>
              <a:rPr lang="en-US" smtClean="0"/>
              <a:t>associations</a:t>
            </a:r>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4C66927D-B859-4EBB-AD19-AE6E5880D287}" type="slidenum">
              <a:rPr lang="en-US" altLang="en-US"/>
              <a:pPr/>
              <a:t>102</a:t>
            </a:fld>
            <a:endParaRPr lang="en-US" altLang="en-US" dirty="0"/>
          </a:p>
        </p:txBody>
      </p:sp>
      <p:sp>
        <p:nvSpPr>
          <p:cNvPr id="267266" name="Rectangle 2"/>
          <p:cNvSpPr>
            <a:spLocks noGrp="1" noChangeArrowheads="1"/>
          </p:cNvSpPr>
          <p:nvPr>
            <p:ph type="title"/>
          </p:nvPr>
        </p:nvSpPr>
        <p:spPr/>
        <p:txBody>
          <a:bodyPr/>
          <a:lstStyle/>
          <a:p>
            <a:r>
              <a:rPr lang="en-US" dirty="0"/>
              <a:t>Model Building Strategies</a:t>
            </a:r>
          </a:p>
        </p:txBody>
      </p:sp>
      <p:sp>
        <p:nvSpPr>
          <p:cNvPr id="267267" name="Rectangle 3"/>
          <p:cNvSpPr>
            <a:spLocks noGrp="1" noChangeArrowheads="1"/>
          </p:cNvSpPr>
          <p:nvPr>
            <p:ph type="body" idx="1"/>
          </p:nvPr>
        </p:nvSpPr>
        <p:spPr/>
        <p:txBody>
          <a:bodyPr/>
          <a:lstStyle/>
          <a:p>
            <a:r>
              <a:rPr lang="en-US" b="1" dirty="0">
                <a:solidFill>
                  <a:srgbClr val="FF9900"/>
                </a:solidFill>
              </a:rPr>
              <a:t>BEFORE any multivariable modeling—</a:t>
            </a:r>
          </a:p>
          <a:p>
            <a:pPr marL="635000" lvl="1" indent="-342900">
              <a:spcBef>
                <a:spcPct val="10000"/>
              </a:spcBef>
              <a:buClr>
                <a:srgbClr val="000066"/>
              </a:buClr>
              <a:buSzPct val="90000"/>
              <a:buFont typeface="Wingdings" pitchFamily="2" charset="2"/>
              <a:buAutoNum type="arabicPeriod"/>
            </a:pPr>
            <a:endParaRPr lang="en-US" sz="1300" dirty="0"/>
          </a:p>
          <a:p>
            <a:pPr marL="635000" lvl="1" indent="-342900">
              <a:spcBef>
                <a:spcPct val="10000"/>
              </a:spcBef>
              <a:buClr>
                <a:srgbClr val="000066"/>
              </a:buClr>
              <a:buSzPct val="90000"/>
              <a:buFont typeface="Wingdings" pitchFamily="2" charset="2"/>
              <a:buAutoNum type="arabicPeriod" startAt="5"/>
            </a:pPr>
            <a:r>
              <a:rPr lang="en-US" dirty="0"/>
              <a:t>Perform single factor stratified analysis for the primary association of interest, with each potential confounder / effect modifier</a:t>
            </a:r>
          </a:p>
          <a:p>
            <a:pPr marL="635000" lvl="1" indent="-342900">
              <a:spcBef>
                <a:spcPct val="10000"/>
              </a:spcBef>
              <a:buClr>
                <a:srgbClr val="000066"/>
              </a:buClr>
              <a:buSzPct val="90000"/>
              <a:buFont typeface="Wingdings" pitchFamily="2" charset="2"/>
              <a:buAutoNum type="arabicPeriod" startAt="6"/>
            </a:pPr>
            <a:r>
              <a:rPr lang="en-US" dirty="0"/>
              <a:t>Rethink variables and categories</a:t>
            </a:r>
          </a:p>
          <a:p>
            <a:pPr marL="635000" lvl="1" indent="-342900">
              <a:spcBef>
                <a:spcPct val="10000"/>
              </a:spcBef>
              <a:buClr>
                <a:srgbClr val="000066"/>
              </a:buClr>
              <a:buSzPct val="90000"/>
              <a:buFont typeface="Wingdings" pitchFamily="2" charset="2"/>
              <a:buAutoNum type="arabicPeriod" startAt="6"/>
            </a:pPr>
            <a:r>
              <a:rPr lang="en-US" dirty="0"/>
              <a:t>Perform multiple factor stratified analysis for the primary association of interest with different combinations of potential confounders / effect modifiers</a:t>
            </a:r>
          </a:p>
          <a:p>
            <a:pPr>
              <a:spcBef>
                <a:spcPct val="10000"/>
              </a:spcBef>
              <a:buClr>
                <a:srgbClr val="FFFF66"/>
              </a:buClr>
              <a:buSzPct val="90000"/>
              <a:buFont typeface="Wingdings" pitchFamily="2" charset="2"/>
              <a:buAutoNum type="arabicPeriod" startAt="5"/>
            </a:pPr>
            <a:endParaRPr lang="en-US" sz="1400" dirty="0"/>
          </a:p>
          <a:p>
            <a:pPr algn="ctr"/>
            <a:r>
              <a:rPr lang="en-US" b="1" dirty="0">
                <a:solidFill>
                  <a:srgbClr val="FF3300"/>
                </a:solidFill>
              </a:rPr>
              <a:t>These steps should never be skipped!</a:t>
            </a:r>
            <a:endParaRPr lang="en-US" sz="1400" b="1" dirty="0">
              <a:solidFill>
                <a:srgbClr val="FF9900"/>
              </a:solidFill>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CD54184E-D77A-4D00-9F7B-655C3B8BF18A}" type="slidenum">
              <a:rPr lang="en-US" altLang="en-US"/>
              <a:pPr/>
              <a:t>103</a:t>
            </a:fld>
            <a:endParaRPr lang="en-US" altLang="en-US" dirty="0"/>
          </a:p>
        </p:txBody>
      </p:sp>
      <p:sp>
        <p:nvSpPr>
          <p:cNvPr id="268290" name="Rectangle 2"/>
          <p:cNvSpPr>
            <a:spLocks noGrp="1" noChangeArrowheads="1"/>
          </p:cNvSpPr>
          <p:nvPr>
            <p:ph type="title"/>
          </p:nvPr>
        </p:nvSpPr>
        <p:spPr/>
        <p:txBody>
          <a:bodyPr/>
          <a:lstStyle/>
          <a:p>
            <a:r>
              <a:rPr lang="en-US" dirty="0"/>
              <a:t>Model Building Strategies</a:t>
            </a:r>
          </a:p>
        </p:txBody>
      </p:sp>
      <p:sp>
        <p:nvSpPr>
          <p:cNvPr id="268291" name="Rectangle 3"/>
          <p:cNvSpPr>
            <a:spLocks noGrp="1" noChangeArrowheads="1"/>
          </p:cNvSpPr>
          <p:nvPr>
            <p:ph type="body" idx="1"/>
          </p:nvPr>
        </p:nvSpPr>
        <p:spPr/>
        <p:txBody>
          <a:bodyPr/>
          <a:lstStyle/>
          <a:p>
            <a:r>
              <a:rPr lang="en-US" dirty="0"/>
              <a:t>Use the results of stratified analysis to inform the initial model-building phase. </a:t>
            </a:r>
          </a:p>
          <a:p>
            <a:endParaRPr lang="en-US" dirty="0"/>
          </a:p>
          <a:p>
            <a:r>
              <a:rPr lang="en-US" dirty="0"/>
              <a:t>Continue exploring confounding and effect modification with more variables.</a:t>
            </a:r>
          </a:p>
          <a:p>
            <a:endParaRPr lang="en-US" dirty="0"/>
          </a:p>
          <a:p>
            <a:r>
              <a:rPr lang="en-US" dirty="0"/>
              <a:t>Decide on "rules" for inclusion of variables in a model, including components of interactions: statistical testing, conceptual rationale, etc.</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3C5D8F0B-B2CE-433E-96EF-1AAA3C5129B7}" type="slidenum">
              <a:rPr lang="en-US" altLang="en-US"/>
              <a:pPr/>
              <a:t>104</a:t>
            </a:fld>
            <a:endParaRPr lang="en-US" altLang="en-US" dirty="0"/>
          </a:p>
        </p:txBody>
      </p:sp>
      <p:sp>
        <p:nvSpPr>
          <p:cNvPr id="269314" name="Rectangle 2"/>
          <p:cNvSpPr>
            <a:spLocks noGrp="1" noChangeArrowheads="1"/>
          </p:cNvSpPr>
          <p:nvPr>
            <p:ph type="body" idx="1"/>
          </p:nvPr>
        </p:nvSpPr>
        <p:spPr>
          <a:xfrm>
            <a:off x="457200" y="1447800"/>
            <a:ext cx="8305800" cy="4724400"/>
          </a:xfrm>
        </p:spPr>
        <p:txBody>
          <a:bodyPr/>
          <a:lstStyle/>
          <a:p>
            <a:r>
              <a:rPr lang="en-US" dirty="0"/>
              <a:t>Some approaches to organizing variables and reducing the analysis burden:</a:t>
            </a:r>
          </a:p>
          <a:p>
            <a:endParaRPr lang="en-US" sz="1200" dirty="0"/>
          </a:p>
          <a:p>
            <a:pPr marL="950913" lvl="1" indent="-436563">
              <a:buFont typeface="Wingdings" pitchFamily="2" charset="2"/>
              <a:buChar char="n"/>
            </a:pPr>
            <a:r>
              <a:rPr lang="en-US" sz="2400" dirty="0"/>
              <a:t>Group according to domain:</a:t>
            </a:r>
          </a:p>
          <a:p>
            <a:pPr marL="2085975" lvl="3" indent="-438150">
              <a:buFont typeface="Times New Roman" pitchFamily="18" charset="0"/>
              <a:buChar char="­"/>
            </a:pPr>
            <a:r>
              <a:rPr lang="en-US" sz="2400" dirty="0"/>
              <a:t>Sociodemographic</a:t>
            </a:r>
          </a:p>
          <a:p>
            <a:pPr marL="2085975" lvl="3" indent="-438150">
              <a:buFont typeface="Times New Roman" pitchFamily="18" charset="0"/>
              <a:buChar char="­"/>
            </a:pPr>
            <a:r>
              <a:rPr lang="en-US" sz="2400" dirty="0"/>
              <a:t>Behavioral</a:t>
            </a:r>
          </a:p>
          <a:p>
            <a:pPr marL="2085975" lvl="3" indent="-438150">
              <a:buFont typeface="Times New Roman" pitchFamily="18" charset="0"/>
              <a:buChar char="­"/>
            </a:pPr>
            <a:r>
              <a:rPr lang="en-US" sz="2400" dirty="0"/>
              <a:t>Medical risk</a:t>
            </a:r>
          </a:p>
          <a:p>
            <a:pPr marL="2085975" lvl="3" indent="-438150">
              <a:buFont typeface="Times New Roman" pitchFamily="18" charset="0"/>
              <a:buChar char="­"/>
            </a:pPr>
            <a:r>
              <a:rPr lang="en-US" sz="2400" dirty="0"/>
              <a:t>Health care system</a:t>
            </a:r>
          </a:p>
          <a:p>
            <a:pPr marL="950913" lvl="1" indent="-436563">
              <a:buFont typeface="Wingdings" pitchFamily="2" charset="2"/>
              <a:buChar char="n"/>
            </a:pPr>
            <a:r>
              <a:rPr lang="en-US" sz="2400" dirty="0"/>
              <a:t>Group according to evidence from previous studies</a:t>
            </a:r>
          </a:p>
          <a:p>
            <a:pPr marL="950913" lvl="1" indent="-436563">
              <a:buFont typeface="Wingdings" pitchFamily="2" charset="2"/>
              <a:buChar char="n"/>
            </a:pPr>
            <a:r>
              <a:rPr lang="en-US" sz="2400" dirty="0"/>
              <a:t>Produce correlation matrices and identify proxy variables</a:t>
            </a:r>
          </a:p>
          <a:p>
            <a:pPr marL="950913" lvl="1" indent="-436563">
              <a:buFont typeface="Wingdings" pitchFamily="2" charset="2"/>
              <a:buChar char="n"/>
            </a:pPr>
            <a:r>
              <a:rPr lang="en-US" sz="2400" dirty="0"/>
              <a:t>Subset analysis</a:t>
            </a:r>
          </a:p>
        </p:txBody>
      </p:sp>
      <p:sp>
        <p:nvSpPr>
          <p:cNvPr id="269315" name="Rectangle 3"/>
          <p:cNvSpPr>
            <a:spLocks noGrp="1" noChangeArrowheads="1"/>
          </p:cNvSpPr>
          <p:nvPr>
            <p:ph type="title"/>
          </p:nvPr>
        </p:nvSpPr>
        <p:spPr/>
        <p:txBody>
          <a:bodyPr/>
          <a:lstStyle/>
          <a:p>
            <a:r>
              <a:rPr lang="en-US" dirty="0"/>
              <a:t>Model Building Strategies</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037FEFC9-260B-4EB5-A6F4-15997DF833DD}" type="slidenum">
              <a:rPr lang="en-US" altLang="en-US"/>
              <a:pPr/>
              <a:t>105</a:t>
            </a:fld>
            <a:endParaRPr lang="en-US" altLang="en-US" dirty="0"/>
          </a:p>
        </p:txBody>
      </p:sp>
      <p:sp>
        <p:nvSpPr>
          <p:cNvPr id="270338" name="Rectangle 2"/>
          <p:cNvSpPr>
            <a:spLocks noGrp="1" noChangeArrowheads="1"/>
          </p:cNvSpPr>
          <p:nvPr>
            <p:ph type="title"/>
          </p:nvPr>
        </p:nvSpPr>
        <p:spPr/>
        <p:txBody>
          <a:bodyPr/>
          <a:lstStyle/>
          <a:p>
            <a:r>
              <a:rPr lang="en-US" dirty="0"/>
              <a:t>Model Building Strategies</a:t>
            </a:r>
          </a:p>
        </p:txBody>
      </p:sp>
      <p:sp>
        <p:nvSpPr>
          <p:cNvPr id="270339" name="Rectangle 3"/>
          <p:cNvSpPr>
            <a:spLocks noGrp="1" noChangeArrowheads="1"/>
          </p:cNvSpPr>
          <p:nvPr>
            <p:ph type="body" idx="1"/>
          </p:nvPr>
        </p:nvSpPr>
        <p:spPr>
          <a:xfrm>
            <a:off x="457200" y="1600200"/>
            <a:ext cx="8686800" cy="4572000"/>
          </a:xfrm>
        </p:spPr>
        <p:txBody>
          <a:bodyPr/>
          <a:lstStyle/>
          <a:p>
            <a:pPr>
              <a:spcBef>
                <a:spcPts val="0"/>
              </a:spcBef>
            </a:pPr>
            <a:r>
              <a:rPr lang="en-US" smtClean="0"/>
              <a:t>Conceptual issues</a:t>
            </a:r>
          </a:p>
          <a:p>
            <a:pPr marL="2085975" lvl="3" indent="-438150">
              <a:spcBef>
                <a:spcPts val="0"/>
              </a:spcBef>
              <a:buFont typeface="Wingdings" pitchFamily="2" charset="2"/>
              <a:buChar char="n"/>
            </a:pPr>
            <a:r>
              <a:rPr lang="en-US" sz="2400" smtClean="0"/>
              <a:t>risk factors that only apply to some subjects, e.g. history of …</a:t>
            </a:r>
          </a:p>
          <a:p>
            <a:pPr marL="2085975" lvl="3" indent="-438150">
              <a:spcBef>
                <a:spcPts val="0"/>
              </a:spcBef>
              <a:buFont typeface="Wingdings" pitchFamily="2" charset="2"/>
              <a:buChar char="n"/>
            </a:pPr>
            <a:r>
              <a:rPr lang="en-US" sz="2400" smtClean="0"/>
              <a:t>causal pathway</a:t>
            </a:r>
          </a:p>
          <a:p>
            <a:pPr marL="2085975" lvl="3" indent="-438150">
              <a:spcBef>
                <a:spcPts val="0"/>
              </a:spcBef>
              <a:buFont typeface="Wingdings" pitchFamily="2" charset="2"/>
              <a:buChar char="n"/>
            </a:pPr>
            <a:r>
              <a:rPr lang="en-US" sz="2400" smtClean="0"/>
              <a:t>combining variables; index construction</a:t>
            </a:r>
          </a:p>
          <a:p>
            <a:pPr>
              <a:spcBef>
                <a:spcPts val="0"/>
              </a:spcBef>
            </a:pPr>
            <a:endParaRPr lang="en-US" smtClean="0"/>
          </a:p>
          <a:p>
            <a:pPr>
              <a:spcBef>
                <a:spcPts val="0"/>
              </a:spcBef>
            </a:pPr>
            <a:r>
              <a:rPr lang="en-US" smtClean="0"/>
              <a:t>Coding </a:t>
            </a:r>
            <a:r>
              <a:rPr lang="en-US" dirty="0"/>
              <a:t>Issues</a:t>
            </a:r>
          </a:p>
          <a:p>
            <a:pPr marL="950913" lvl="1" indent="-436563">
              <a:spcBef>
                <a:spcPts val="0"/>
              </a:spcBef>
              <a:buFont typeface="Wingdings" pitchFamily="2" charset="2"/>
              <a:buChar char="n"/>
            </a:pPr>
            <a:r>
              <a:rPr lang="en-US" dirty="0"/>
              <a:t>Level of measurement</a:t>
            </a:r>
          </a:p>
          <a:p>
            <a:pPr marL="2085975" lvl="3" indent="-438150">
              <a:spcBef>
                <a:spcPts val="0"/>
              </a:spcBef>
              <a:buFont typeface="Wingdings" pitchFamily="2" charset="2"/>
              <a:buChar char="n"/>
            </a:pPr>
            <a:r>
              <a:rPr lang="en-US" sz="2400" dirty="0"/>
              <a:t>Dummy variable coding—how many? what’s the reference group?</a:t>
            </a:r>
          </a:p>
          <a:p>
            <a:pPr marL="2085975" lvl="3" indent="-438150">
              <a:spcBef>
                <a:spcPts val="0"/>
              </a:spcBef>
              <a:buFont typeface="Wingdings" pitchFamily="2" charset="2"/>
              <a:buChar char="n"/>
            </a:pPr>
            <a:r>
              <a:rPr lang="en-US" sz="2400" dirty="0"/>
              <a:t>Ordinal—how refined?</a:t>
            </a:r>
          </a:p>
          <a:p>
            <a:pPr marL="2085975" lvl="3" indent="-438150">
              <a:spcBef>
                <a:spcPts val="0"/>
              </a:spcBef>
              <a:buFont typeface="Wingdings" pitchFamily="2" charset="2"/>
              <a:buChar char="n"/>
            </a:pPr>
            <a:r>
              <a:rPr lang="en-US" sz="2400" smtClean="0"/>
              <a:t>Continuous</a:t>
            </a:r>
          </a:p>
          <a:p>
            <a:pPr marL="2085975" lvl="3" indent="-438150">
              <a:spcBef>
                <a:spcPts val="0"/>
              </a:spcBef>
              <a:buFont typeface="Wingdings" pitchFamily="2" charset="2"/>
              <a:buChar char="n"/>
            </a:pPr>
            <a:endParaRPr lang="en-US" sz="1200"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15315AD-81C9-4B7E-8AA6-23ADFAD79A8E}" type="slidenum">
              <a:rPr lang="en-US" altLang="en-US"/>
              <a:pPr/>
              <a:t>106</a:t>
            </a:fld>
            <a:endParaRPr lang="en-US" altLang="en-US" dirty="0"/>
          </a:p>
        </p:txBody>
      </p:sp>
      <p:sp>
        <p:nvSpPr>
          <p:cNvPr id="271362" name="Rectangle 2"/>
          <p:cNvSpPr>
            <a:spLocks noGrp="1" noChangeArrowheads="1"/>
          </p:cNvSpPr>
          <p:nvPr>
            <p:ph type="title"/>
          </p:nvPr>
        </p:nvSpPr>
        <p:spPr/>
        <p:txBody>
          <a:bodyPr/>
          <a:lstStyle/>
          <a:p>
            <a:r>
              <a:rPr lang="en-US" dirty="0"/>
              <a:t>Model Building Strategies</a:t>
            </a:r>
          </a:p>
        </p:txBody>
      </p:sp>
      <p:sp>
        <p:nvSpPr>
          <p:cNvPr id="271363" name="Rectangle 3"/>
          <p:cNvSpPr>
            <a:spLocks noGrp="1" noChangeArrowheads="1"/>
          </p:cNvSpPr>
          <p:nvPr>
            <p:ph type="body" idx="1"/>
          </p:nvPr>
        </p:nvSpPr>
        <p:spPr/>
        <p:txBody>
          <a:bodyPr/>
          <a:lstStyle/>
          <a:p>
            <a:pPr marL="53975" indent="-53975" algn="ctr"/>
            <a:endParaRPr lang="en-US" sz="1200" dirty="0" smtClean="0"/>
          </a:p>
          <a:p>
            <a:pPr marL="53975" indent="-53975" algn="ctr"/>
            <a:r>
              <a:rPr lang="en-US" dirty="0" smtClean="0"/>
              <a:t>Automated Model Selection Procedures </a:t>
            </a:r>
          </a:p>
          <a:p>
            <a:pPr marL="53975" indent="-53975" algn="ctr"/>
            <a:endParaRPr lang="en-US" dirty="0"/>
          </a:p>
          <a:p>
            <a:pPr marL="3200400" lvl="4" indent="-228600">
              <a:buClr>
                <a:schemeClr val="bg2"/>
              </a:buClr>
              <a:buFont typeface="Wingdings" pitchFamily="2" charset="2"/>
              <a:buChar char="§"/>
            </a:pPr>
            <a:r>
              <a:rPr lang="en-US" sz="2400" dirty="0"/>
              <a:t>Stepwise</a:t>
            </a:r>
          </a:p>
          <a:p>
            <a:pPr marL="3200400" lvl="4" indent="-228600">
              <a:buClr>
                <a:schemeClr val="bg2"/>
              </a:buClr>
              <a:buFont typeface="Wingdings" pitchFamily="2" charset="2"/>
              <a:buChar char="§"/>
            </a:pPr>
            <a:r>
              <a:rPr lang="en-US" sz="2400" dirty="0"/>
              <a:t>Forward</a:t>
            </a:r>
          </a:p>
          <a:p>
            <a:pPr marL="3200400" lvl="4" indent="-228600">
              <a:buClr>
                <a:schemeClr val="bg2"/>
              </a:buClr>
              <a:buFont typeface="Wingdings" pitchFamily="2" charset="2"/>
              <a:buChar char="§"/>
            </a:pPr>
            <a:r>
              <a:rPr lang="en-US" sz="2400" dirty="0"/>
              <a:t>Backward</a:t>
            </a:r>
          </a:p>
          <a:p>
            <a:pPr marL="3200400" lvl="4" indent="-228600">
              <a:buClr>
                <a:schemeClr val="bg2"/>
              </a:buClr>
              <a:buFont typeface="Wingdings" pitchFamily="2" charset="2"/>
              <a:buChar char="§"/>
            </a:pPr>
            <a:r>
              <a:rPr lang="en-US" sz="2400" dirty="0"/>
              <a:t>Best Subsets</a:t>
            </a:r>
          </a:p>
          <a:p>
            <a:pPr marL="3200400" lvl="4" indent="-228600">
              <a:buClr>
                <a:schemeClr val="bg2"/>
              </a:buClr>
              <a:buFont typeface="Wingdings" pitchFamily="2" charset="2"/>
              <a:buChar char="§"/>
            </a:pPr>
            <a:r>
              <a:rPr lang="en-US" sz="2400" dirty="0"/>
              <a:t>Chunkwise</a:t>
            </a:r>
          </a:p>
          <a:p>
            <a:pPr marL="3200400" lvl="4" indent="-228600">
              <a:buClr>
                <a:schemeClr val="bg2"/>
              </a:buClr>
              <a:buFont typeface="Wingdings" pitchFamily="2" charset="2"/>
              <a:buChar char="§"/>
            </a:pPr>
            <a:endParaRPr lang="en-US" sz="2400" dirty="0"/>
          </a:p>
          <a:p>
            <a:pPr marL="53975" indent="-53975" algn="ctr">
              <a:buClr>
                <a:schemeClr val="bg2"/>
              </a:buClr>
              <a:buFontTx/>
              <a:buNone/>
            </a:pPr>
            <a:r>
              <a:rPr lang="en-US" dirty="0"/>
              <a:t>Can manually mimic these approaches ...</a:t>
            </a:r>
          </a:p>
          <a:p>
            <a:pPr marL="53975" indent="-53975" algn="ctr"/>
            <a:endParaRPr lang="en-US" sz="1200"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5BF7845C-1D61-44F1-AFEA-D47A915B696D}" type="slidenum">
              <a:rPr lang="en-US" altLang="en-US"/>
              <a:pPr/>
              <a:t>107</a:t>
            </a:fld>
            <a:endParaRPr lang="en-US" altLang="en-US" dirty="0"/>
          </a:p>
        </p:txBody>
      </p:sp>
      <p:sp>
        <p:nvSpPr>
          <p:cNvPr id="226306" name="Rectangle 2"/>
          <p:cNvSpPr>
            <a:spLocks noGrp="1" noChangeArrowheads="1"/>
          </p:cNvSpPr>
          <p:nvPr>
            <p:ph type="title"/>
          </p:nvPr>
        </p:nvSpPr>
        <p:spPr/>
        <p:txBody>
          <a:bodyPr/>
          <a:lstStyle/>
          <a:p>
            <a:r>
              <a:rPr lang="en-US" dirty="0" smtClean="0"/>
              <a:t>A Note on a Few Other Linear Models</a:t>
            </a:r>
            <a:endParaRPr lang="en-US" dirty="0"/>
          </a:p>
        </p:txBody>
      </p:sp>
      <p:sp>
        <p:nvSpPr>
          <p:cNvPr id="226307" name="Rectangle 3"/>
          <p:cNvSpPr>
            <a:spLocks noGrp="1" noChangeArrowheads="1"/>
          </p:cNvSpPr>
          <p:nvPr>
            <p:ph type="body" idx="1"/>
          </p:nvPr>
        </p:nvSpPr>
        <p:spPr>
          <a:xfrm>
            <a:off x="457200" y="1524000"/>
            <a:ext cx="8305800" cy="4648200"/>
          </a:xfrm>
        </p:spPr>
        <p:txBody>
          <a:bodyPr/>
          <a:lstStyle/>
          <a:p>
            <a:pPr marL="282575" indent="-282575">
              <a:buSzPct val="85000"/>
              <a:buFont typeface="Wingdings" pitchFamily="2" charset="2"/>
              <a:buChar char="§"/>
            </a:pPr>
            <a:r>
              <a:rPr lang="en-US" sz="2400" dirty="0" smtClean="0"/>
              <a:t>Log binomial regression: an alternative to logistic regression for many MCH indicators for which we have prevalence or cumulative incidence data; it produces predicted prevalences and relative prevalences rather than odds and odds ratios. </a:t>
            </a:r>
          </a:p>
          <a:p>
            <a:pPr marL="282575" indent="-282575">
              <a:buSzPct val="85000"/>
              <a:buFont typeface="Wingdings" pitchFamily="2" charset="2"/>
              <a:buChar char="§"/>
            </a:pPr>
            <a:endParaRPr lang="en-US" sz="1000" dirty="0" smtClean="0"/>
          </a:p>
          <a:p>
            <a:pPr marL="282575" indent="-282575">
              <a:buSzPct val="85000"/>
              <a:buFont typeface="Wingdings" pitchFamily="2" charset="2"/>
              <a:buChar char="§"/>
            </a:pPr>
            <a:r>
              <a:rPr lang="en-US" sz="2400" dirty="0" smtClean="0"/>
              <a:t>Polytomous logistic regression: makes it possible to model outcomes with more than two categories, e.g. adequacy of prenatal care, types of stressful life events, categories of gestational age at delivery, categories of body mass index.</a:t>
            </a:r>
          </a:p>
          <a:p>
            <a:pPr marL="282575" indent="-282575">
              <a:buSzPct val="85000"/>
              <a:buFont typeface="Wingdings" pitchFamily="2" charset="2"/>
              <a:buChar char="§"/>
            </a:pPr>
            <a:endParaRPr lang="en-US" sz="1000" dirty="0" smtClean="0"/>
          </a:p>
          <a:p>
            <a:pPr marL="282575" indent="-282575">
              <a:buSzPct val="85000"/>
              <a:buFont typeface="Wingdings" pitchFamily="2" charset="2"/>
              <a:buChar char="§"/>
            </a:pPr>
            <a:r>
              <a:rPr lang="en-US" sz="2400" dirty="0" smtClean="0"/>
              <a:t>Multilevel modeling: simultaneously models individual level and contextual level indicators, such </a:t>
            </a:r>
            <a:r>
              <a:rPr lang="en-US" sz="2400" smtClean="0"/>
              <a:t>as school</a:t>
            </a:r>
            <a:r>
              <a:rPr lang="en-US" sz="2400" dirty="0" smtClean="0"/>
              <a:t>, hospital, neighborhood, county, or state level variables.  </a:t>
            </a: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dirty="0" smtClean="0"/>
              <a:t>Study Bias</a:t>
            </a:r>
          </a:p>
        </p:txBody>
      </p:sp>
      <p:sp>
        <p:nvSpPr>
          <p:cNvPr id="3" name="Content Placeholder 2"/>
          <p:cNvSpPr>
            <a:spLocks noGrp="1"/>
          </p:cNvSpPr>
          <p:nvPr>
            <p:ph idx="1"/>
          </p:nvPr>
        </p:nvSpPr>
        <p:spPr>
          <a:xfrm>
            <a:off x="228600" y="1524000"/>
            <a:ext cx="8763000" cy="4953000"/>
          </a:xfrm>
        </p:spPr>
        <p:txBody>
          <a:bodyPr/>
          <a:lstStyle/>
          <a:p>
            <a:pPr algn="ctr">
              <a:buFontTx/>
              <a:buNone/>
              <a:defRPr/>
            </a:pPr>
            <a:r>
              <a:rPr lang="en-US" b="1" dirty="0" smtClean="0">
                <a:solidFill>
                  <a:srgbClr val="7030A0"/>
                </a:solidFill>
              </a:rPr>
              <a:t>Some examples of </a:t>
            </a:r>
            <a:r>
              <a:rPr lang="en-US" b="1" smtClean="0">
                <a:solidFill>
                  <a:srgbClr val="7030A0"/>
                </a:solidFill>
              </a:rPr>
              <a:t>information bias</a:t>
            </a:r>
          </a:p>
          <a:p>
            <a:pPr algn="ctr">
              <a:buFontTx/>
              <a:buNone/>
              <a:defRPr/>
            </a:pPr>
            <a:endParaRPr lang="en-US" b="1" dirty="0" smtClean="0">
              <a:solidFill>
                <a:srgbClr val="7030A0"/>
              </a:solidFill>
            </a:endParaRPr>
          </a:p>
          <a:p>
            <a:pPr marL="280988" indent="-222250">
              <a:spcBef>
                <a:spcPts val="0"/>
              </a:spcBef>
              <a:buClrTx/>
              <a:buFont typeface="Arial" pitchFamily="34" charset="0"/>
              <a:buChar char="•"/>
              <a:defRPr/>
            </a:pPr>
            <a:r>
              <a:rPr lang="en-US" smtClean="0"/>
              <a:t>Recall bias—</a:t>
            </a:r>
          </a:p>
          <a:p>
            <a:pPr marL="682625" lvl="1" indent="-284163">
              <a:spcBef>
                <a:spcPts val="0"/>
              </a:spcBef>
              <a:buClrTx/>
              <a:buFont typeface="Times New Roman" pitchFamily="18" charset="0"/>
              <a:buChar char="−"/>
              <a:defRPr/>
            </a:pPr>
            <a:r>
              <a:rPr lang="en-US" smtClean="0"/>
              <a:t>parents of children disgnosed with asthma </a:t>
            </a:r>
            <a:r>
              <a:rPr lang="en-US" dirty="0" smtClean="0"/>
              <a:t>may be more </a:t>
            </a:r>
            <a:r>
              <a:rPr lang="en-US" smtClean="0"/>
              <a:t>likely than parents of children without this diagnosis to </a:t>
            </a:r>
            <a:r>
              <a:rPr lang="en-US" dirty="0" smtClean="0"/>
              <a:t>remember and/or report exposures or </a:t>
            </a:r>
            <a:r>
              <a:rPr lang="en-US" smtClean="0"/>
              <a:t>risk factors</a:t>
            </a:r>
          </a:p>
          <a:p>
            <a:pPr marL="682625" lvl="1" indent="-284163">
              <a:spcBef>
                <a:spcPts val="0"/>
              </a:spcBef>
              <a:buClrTx/>
              <a:buFont typeface="Times New Roman" pitchFamily="18" charset="0"/>
              <a:buChar char="−"/>
              <a:defRPr/>
            </a:pPr>
            <a:endParaRPr lang="en-US" sz="1000" smtClean="0"/>
          </a:p>
          <a:p>
            <a:pPr marL="682625" lvl="1" indent="-284163">
              <a:spcBef>
                <a:spcPts val="0"/>
              </a:spcBef>
              <a:buClrTx/>
              <a:buFont typeface="Times New Roman" pitchFamily="18" charset="0"/>
              <a:buChar char="−"/>
              <a:defRPr/>
            </a:pPr>
            <a:r>
              <a:rPr lang="en-US" smtClean="0"/>
              <a:t>women whose infants die may be less likely than women whose infants doe not die to report behaviors such as substance use </a:t>
            </a:r>
          </a:p>
          <a:p>
            <a:pPr marL="280988" indent="-222250">
              <a:spcBef>
                <a:spcPts val="0"/>
              </a:spcBef>
              <a:buClrTx/>
              <a:buFont typeface="Arial" pitchFamily="34" charset="0"/>
              <a:buChar char="•"/>
              <a:defRPr/>
            </a:pPr>
            <a:endParaRPr lang="en-US" smtClean="0"/>
          </a:p>
          <a:p>
            <a:pPr marL="280988" indent="-222250">
              <a:spcBef>
                <a:spcPts val="0"/>
              </a:spcBef>
              <a:buClrTx/>
              <a:buFont typeface="Arial" pitchFamily="34" charset="0"/>
              <a:buChar char="•"/>
              <a:defRPr/>
            </a:pPr>
            <a:endParaRPr lang="en-US" dirty="0" smtClean="0"/>
          </a:p>
          <a:p>
            <a:pPr marL="280988" indent="-222250">
              <a:spcBef>
                <a:spcPts val="0"/>
              </a:spcBef>
              <a:buClrTx/>
              <a:buFont typeface="Arial" pitchFamily="34" charset="0"/>
              <a:buChar char="•"/>
              <a:defRPr/>
            </a:pPr>
            <a:endParaRPr lang="en-US" sz="1000" dirty="0" smtClean="0"/>
          </a:p>
        </p:txBody>
      </p:sp>
      <p:sp>
        <p:nvSpPr>
          <p:cNvPr id="37892" name="Slide Number Placeholder 3"/>
          <p:cNvSpPr>
            <a:spLocks noGrp="1"/>
          </p:cNvSpPr>
          <p:nvPr>
            <p:ph type="sldNum" sz="quarter" idx="10"/>
          </p:nvPr>
        </p:nvSpPr>
        <p:spPr>
          <a:noFill/>
        </p:spPr>
        <p:txBody>
          <a:bodyPr/>
          <a:lstStyle/>
          <a:p>
            <a:fld id="{95C9BEF3-E482-474F-98FE-0EC5ADEA30CC}" type="slidenum">
              <a:rPr lang="en-US" smtClean="0">
                <a:latin typeface="Arial" pitchFamily="34" charset="0"/>
              </a:rPr>
              <a:pPr/>
              <a:t>10</a:t>
            </a:fld>
            <a:endParaRPr lang="en-US" dirty="0" smtClean="0">
              <a:latin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Study Bias</a:t>
            </a:r>
            <a:endParaRPr lang="en-US"/>
          </a:p>
        </p:txBody>
      </p:sp>
      <p:sp>
        <p:nvSpPr>
          <p:cNvPr id="3" name="Content Placeholder 2"/>
          <p:cNvSpPr>
            <a:spLocks noGrp="1"/>
          </p:cNvSpPr>
          <p:nvPr>
            <p:ph idx="1"/>
          </p:nvPr>
        </p:nvSpPr>
        <p:spPr/>
        <p:txBody>
          <a:bodyPr/>
          <a:lstStyle/>
          <a:p>
            <a:pPr marL="280988" indent="-222250">
              <a:spcBef>
                <a:spcPts val="0"/>
              </a:spcBef>
              <a:buClrTx/>
              <a:buFont typeface="Arial" pitchFamily="34" charset="0"/>
              <a:buChar char="•"/>
              <a:defRPr/>
            </a:pPr>
            <a:r>
              <a:rPr lang="en-US" smtClean="0"/>
              <a:t>Misclassification</a:t>
            </a:r>
          </a:p>
          <a:p>
            <a:pPr marL="515938" lvl="1" indent="-233363">
              <a:spcBef>
                <a:spcPts val="0"/>
              </a:spcBef>
              <a:buClrTx/>
              <a:buFont typeface="Times New Roman" pitchFamily="18" charset="0"/>
              <a:buChar char="−"/>
              <a:defRPr/>
            </a:pPr>
            <a:r>
              <a:rPr lang="en-US" sz="2400" smtClean="0">
                <a:solidFill>
                  <a:schemeClr val="tx2">
                    <a:lumMod val="75000"/>
                  </a:schemeClr>
                </a:solidFill>
              </a:rPr>
              <a:t>Non-differential:  </a:t>
            </a:r>
            <a:r>
              <a:rPr lang="en-US" sz="2400" smtClean="0"/>
              <a:t>the extent of misclassification of children as obese or not obese (clinical assessment) is the same </a:t>
            </a:r>
            <a:r>
              <a:rPr lang="en-US" sz="2400" b="1" i="1" smtClean="0"/>
              <a:t>regardless</a:t>
            </a:r>
            <a:r>
              <a:rPr lang="en-US" sz="2400" smtClean="0"/>
              <a:t> of reported levels of physical activity; the extent of misclassification of children’s physical activity levels is the same </a:t>
            </a:r>
            <a:r>
              <a:rPr lang="en-US" sz="2400" b="1" i="1" smtClean="0"/>
              <a:t>regardless</a:t>
            </a:r>
            <a:r>
              <a:rPr lang="en-US" sz="2400" smtClean="0"/>
              <a:t> of whether they are obese or not obese.</a:t>
            </a:r>
          </a:p>
          <a:p>
            <a:pPr marL="515938" lvl="1" indent="-233363">
              <a:spcBef>
                <a:spcPts val="0"/>
              </a:spcBef>
              <a:buClrTx/>
              <a:buFont typeface="Times New Roman" pitchFamily="18" charset="0"/>
              <a:buChar char="−"/>
              <a:defRPr/>
            </a:pPr>
            <a:endParaRPr lang="en-US" sz="2400" smtClean="0"/>
          </a:p>
          <a:p>
            <a:pPr marL="515938" lvl="1" indent="-233363">
              <a:spcBef>
                <a:spcPts val="0"/>
              </a:spcBef>
              <a:buClrTx/>
              <a:buFont typeface="Times New Roman" pitchFamily="18" charset="0"/>
              <a:buChar char="−"/>
              <a:defRPr/>
            </a:pPr>
            <a:r>
              <a:rPr lang="en-US" sz="2400" smtClean="0">
                <a:solidFill>
                  <a:schemeClr val="tx2">
                    <a:lumMod val="75000"/>
                  </a:schemeClr>
                </a:solidFill>
              </a:rPr>
              <a:t>Differential: </a:t>
            </a:r>
            <a:r>
              <a:rPr lang="en-US" sz="2400" smtClean="0"/>
              <a:t>obese children are more likely than children who are not obese (clinical assessment) to be classified as not being phycially active; children who are not physically active are more likely than those who are physically active to be classified as obese.</a:t>
            </a:r>
          </a:p>
          <a:p>
            <a:endParaRPr lang="en-US"/>
          </a:p>
        </p:txBody>
      </p:sp>
      <p:sp>
        <p:nvSpPr>
          <p:cNvPr id="4" name="Slide Number Placeholder 3"/>
          <p:cNvSpPr>
            <a:spLocks noGrp="1"/>
          </p:cNvSpPr>
          <p:nvPr>
            <p:ph type="sldNum" sz="quarter" idx="12"/>
          </p:nvPr>
        </p:nvSpPr>
        <p:spPr/>
        <p:txBody>
          <a:bodyPr/>
          <a:lstStyle/>
          <a:p>
            <a:fld id="{44F4F89F-0C24-4456-B091-EA5A2F406DCD}" type="slidenum">
              <a:rPr lang="en-US" altLang="en-US" smtClean="0"/>
              <a:pPr/>
              <a:t>11</a:t>
            </a:fld>
            <a:endParaRPr lang="en-US"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AE7260A-EC06-47FF-ACDE-E8AC8FCE52B2}" type="slidenum">
              <a:rPr lang="en-US" altLang="en-US"/>
              <a:pPr/>
              <a:t>12</a:t>
            </a:fld>
            <a:endParaRPr lang="en-US" altLang="en-US" dirty="0"/>
          </a:p>
        </p:txBody>
      </p:sp>
      <p:sp>
        <p:nvSpPr>
          <p:cNvPr id="334850" name="Rectangle 2"/>
          <p:cNvSpPr>
            <a:spLocks noGrp="1" noChangeArrowheads="1"/>
          </p:cNvSpPr>
          <p:nvPr>
            <p:ph type="title"/>
          </p:nvPr>
        </p:nvSpPr>
        <p:spPr/>
        <p:txBody>
          <a:bodyPr/>
          <a:lstStyle/>
          <a:p>
            <a:r>
              <a:rPr lang="en-US" dirty="0"/>
              <a:t>Confounding and Effect Modification</a:t>
            </a:r>
          </a:p>
        </p:txBody>
      </p:sp>
      <p:sp>
        <p:nvSpPr>
          <p:cNvPr id="334851" name="Rectangle 3"/>
          <p:cNvSpPr>
            <a:spLocks noGrp="1" noChangeArrowheads="1"/>
          </p:cNvSpPr>
          <p:nvPr>
            <p:ph type="body" idx="1"/>
          </p:nvPr>
        </p:nvSpPr>
        <p:spPr>
          <a:xfrm>
            <a:off x="457200" y="1371600"/>
            <a:ext cx="8305800" cy="4953000"/>
          </a:xfrm>
        </p:spPr>
        <p:txBody>
          <a:bodyPr/>
          <a:lstStyle/>
          <a:p>
            <a:pPr marL="290513" indent="-290513">
              <a:buClr>
                <a:srgbClr val="FF6600"/>
              </a:buClr>
              <a:buFont typeface="Wingdings" pitchFamily="2" charset="2"/>
              <a:buChar char="n"/>
            </a:pPr>
            <a:endParaRPr lang="en-US" sz="1000" b="1" u="sng" dirty="0" smtClean="0">
              <a:solidFill>
                <a:srgbClr val="FF6600"/>
              </a:solidFill>
            </a:endParaRPr>
          </a:p>
          <a:p>
            <a:pPr marL="290513" indent="-290513">
              <a:buClr>
                <a:srgbClr val="FF6600"/>
              </a:buClr>
              <a:buFont typeface="Wingdings" pitchFamily="2" charset="2"/>
              <a:buChar char="n"/>
            </a:pPr>
            <a:r>
              <a:rPr lang="en-US" b="1" u="sng" dirty="0" smtClean="0">
                <a:solidFill>
                  <a:srgbClr val="FF6600"/>
                </a:solidFill>
              </a:rPr>
              <a:t>Confounding</a:t>
            </a:r>
            <a:r>
              <a:rPr lang="en-US" b="1" dirty="0" smtClean="0">
                <a:solidFill>
                  <a:srgbClr val="FF6600"/>
                </a:solidFill>
              </a:rPr>
              <a:t>:</a:t>
            </a:r>
            <a:r>
              <a:rPr lang="en-US" dirty="0" smtClean="0"/>
              <a:t> the </a:t>
            </a:r>
            <a:r>
              <a:rPr lang="en-US" b="1" i="1" dirty="0" smtClean="0"/>
              <a:t>strength </a:t>
            </a:r>
            <a:r>
              <a:rPr lang="en-US" dirty="0" smtClean="0"/>
              <a:t>of association between a risk factor and outcome is different after accounting for another factor, but this ‘new’ strength of association is the same at all levels of the other factor</a:t>
            </a:r>
          </a:p>
          <a:p>
            <a:pPr marL="1371600" lvl="2" indent="-173038">
              <a:buClr>
                <a:srgbClr val="FF6600"/>
              </a:buClr>
              <a:buFont typeface="Times New Roman" pitchFamily="18" charset="0"/>
              <a:buChar char="−"/>
            </a:pPr>
            <a:r>
              <a:rPr lang="en-US" dirty="0" smtClean="0"/>
              <a:t>the other factor is itself independently associated with the </a:t>
            </a:r>
            <a:r>
              <a:rPr lang="en-US" dirty="0"/>
              <a:t>risk factor and </a:t>
            </a:r>
            <a:r>
              <a:rPr lang="en-US" dirty="0" smtClean="0"/>
              <a:t>also with the outcome </a:t>
            </a:r>
            <a:endParaRPr lang="en-US" dirty="0"/>
          </a:p>
          <a:p>
            <a:pPr marL="290513" indent="-290513">
              <a:buClr>
                <a:srgbClr val="FF6600"/>
              </a:buClr>
            </a:pPr>
            <a:endParaRPr lang="en-US" dirty="0"/>
          </a:p>
          <a:p>
            <a:pPr marL="290513" indent="-290513">
              <a:buClr>
                <a:srgbClr val="FF6600"/>
              </a:buClr>
              <a:buFont typeface="Wingdings" pitchFamily="2" charset="2"/>
              <a:buChar char="n"/>
            </a:pPr>
            <a:r>
              <a:rPr lang="en-US" b="1" u="sng" dirty="0" smtClean="0">
                <a:solidFill>
                  <a:srgbClr val="FF6600"/>
                </a:solidFill>
              </a:rPr>
              <a:t>Effect Modification</a:t>
            </a:r>
            <a:r>
              <a:rPr lang="en-US" b="1" dirty="0" smtClean="0">
                <a:solidFill>
                  <a:srgbClr val="FF6600"/>
                </a:solidFill>
              </a:rPr>
              <a:t>:</a:t>
            </a:r>
            <a:r>
              <a:rPr lang="en-US" dirty="0" smtClean="0"/>
              <a:t> the </a:t>
            </a:r>
            <a:r>
              <a:rPr lang="en-US" b="1" i="1" dirty="0" smtClean="0"/>
              <a:t>strength</a:t>
            </a:r>
            <a:r>
              <a:rPr lang="en-US" dirty="0" smtClean="0"/>
              <a:t> of association </a:t>
            </a:r>
            <a:r>
              <a:rPr lang="en-US" dirty="0"/>
              <a:t>between a risk factor and outcome </a:t>
            </a:r>
            <a:r>
              <a:rPr lang="en-US" dirty="0" smtClean="0"/>
              <a:t>is </a:t>
            </a:r>
            <a:r>
              <a:rPr lang="en-US" b="1" i="1" dirty="0" smtClean="0"/>
              <a:t>not</a:t>
            </a:r>
            <a:r>
              <a:rPr lang="en-US" dirty="0" smtClean="0"/>
              <a:t> the same at each level of the other factor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Confounding and Effect Modification</a:t>
            </a:r>
            <a:endParaRPr lang="en-US" dirty="0"/>
          </a:p>
        </p:txBody>
      </p:sp>
      <p:sp>
        <p:nvSpPr>
          <p:cNvPr id="3" name="Content Placeholder 2"/>
          <p:cNvSpPr>
            <a:spLocks noGrp="1"/>
          </p:cNvSpPr>
          <p:nvPr>
            <p:ph idx="1"/>
          </p:nvPr>
        </p:nvSpPr>
        <p:spPr>
          <a:xfrm>
            <a:off x="457200" y="1371600"/>
            <a:ext cx="8305800" cy="4800600"/>
          </a:xfrm>
        </p:spPr>
        <p:txBody>
          <a:bodyPr/>
          <a:lstStyle/>
          <a:p>
            <a:pPr algn="ctr"/>
            <a:r>
              <a:rPr lang="en-US" dirty="0" smtClean="0">
                <a:solidFill>
                  <a:srgbClr val="7030A0"/>
                </a:solidFill>
              </a:rPr>
              <a:t>The association between a risk factor and an outcome is the same after adjusting for </a:t>
            </a:r>
            <a:r>
              <a:rPr lang="en-US" smtClean="0">
                <a:solidFill>
                  <a:srgbClr val="7030A0"/>
                </a:solidFill>
              </a:rPr>
              <a:t>another factor</a:t>
            </a:r>
          </a:p>
          <a:p>
            <a:endParaRPr lang="en-US" sz="1400" smtClean="0">
              <a:solidFill>
                <a:srgbClr val="7030A0"/>
              </a:solidFill>
            </a:endParaRPr>
          </a:p>
          <a:p>
            <a:r>
              <a:rPr lang="en-US" sz="2400" smtClean="0"/>
              <a:t>Prevalences and</a:t>
            </a:r>
          </a:p>
          <a:p>
            <a:r>
              <a:rPr lang="en-US" sz="2400" smtClean="0"/>
              <a:t>Relative Prevalences</a:t>
            </a:r>
          </a:p>
          <a:p>
            <a:endParaRPr lang="en-US" sz="1800" smtClean="0"/>
          </a:p>
          <a:p>
            <a:pPr>
              <a:tabLst>
                <a:tab pos="1146175" algn="r"/>
              </a:tabLst>
            </a:pPr>
            <a:r>
              <a:rPr lang="en-US" sz="2000" smtClean="0"/>
              <a:t>	</a:t>
            </a:r>
            <a:endParaRPr lang="en-US" sz="1800" smtClean="0"/>
          </a:p>
          <a:p>
            <a:endParaRPr lang="en-US" sz="1800" smtClean="0"/>
          </a:p>
          <a:p>
            <a:endParaRPr lang="en-US" sz="2400" smtClean="0"/>
          </a:p>
        </p:txBody>
      </p:sp>
      <p:sp>
        <p:nvSpPr>
          <p:cNvPr id="4" name="Slide Number Placeholder 3"/>
          <p:cNvSpPr>
            <a:spLocks noGrp="1"/>
          </p:cNvSpPr>
          <p:nvPr>
            <p:ph type="sldNum" sz="quarter" idx="12"/>
          </p:nvPr>
        </p:nvSpPr>
        <p:spPr/>
        <p:txBody>
          <a:bodyPr/>
          <a:lstStyle/>
          <a:p>
            <a:fld id="{44F4F89F-0C24-4456-B091-EA5A2F406DCD}" type="slidenum">
              <a:rPr lang="en-US" altLang="en-US" smtClean="0"/>
              <a:pPr/>
              <a:t>13</a:t>
            </a:fld>
            <a:endParaRPr lang="en-US" altLang="en-US" dirty="0"/>
          </a:p>
        </p:txBody>
      </p:sp>
      <p:graphicFrame>
        <p:nvGraphicFramePr>
          <p:cNvPr id="9" name="Chart 8"/>
          <p:cNvGraphicFramePr>
            <a:graphicFrameLocks/>
          </p:cNvGraphicFramePr>
          <p:nvPr/>
        </p:nvGraphicFramePr>
        <p:xfrm>
          <a:off x="3429000" y="2362200"/>
          <a:ext cx="5212080" cy="388571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Object 5"/>
          <p:cNvGraphicFramePr>
            <a:graphicFrameLocks noChangeAspect="1"/>
          </p:cNvGraphicFramePr>
          <p:nvPr/>
        </p:nvGraphicFramePr>
        <p:xfrm>
          <a:off x="635000" y="3505200"/>
          <a:ext cx="2489200" cy="2667000"/>
        </p:xfrm>
        <a:graphic>
          <a:graphicData uri="http://schemas.openxmlformats.org/presentationml/2006/ole">
            <mc:AlternateContent xmlns:mc="http://schemas.openxmlformats.org/markup-compatibility/2006">
              <mc:Choice xmlns:v="urn:schemas-microsoft-com:vml" Requires="v">
                <p:oleObj spid="_x0000_s478213" name="Equation" r:id="rId4" imgW="1422360" imgH="1523880" progId="Equation.3">
                  <p:embed/>
                </p:oleObj>
              </mc:Choice>
              <mc:Fallback>
                <p:oleObj name="Equation" r:id="rId4" imgW="1422360" imgH="1523880" progId="Equation.3">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5000" y="3505200"/>
                        <a:ext cx="2489200" cy="2667000"/>
                      </a:xfrm>
                      <a:prstGeom prst="rect">
                        <a:avLst/>
                      </a:prstGeom>
                      <a:noFill/>
                      <a:ln w="19050">
                        <a:solidFill>
                          <a:schemeClr val="bg2"/>
                        </a:solidFill>
                        <a:miter lim="800000"/>
                        <a:headEnd/>
                        <a:tailEnd/>
                      </a:ln>
                      <a:extLst>
                        <a:ext uri="{909E8E84-426E-40dd-AFC4-6F175D3DCCD1}">
                          <a14:hiddenFill xmlns:a14="http://schemas.microsoft.com/office/drawing/2010/main">
                            <a:solidFill>
                              <a:srgbClr val="FFFFE7"/>
                            </a:solidFill>
                          </a14:hiddenFill>
                        </a:ext>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Confounding and Effect Modification</a:t>
            </a:r>
            <a:endParaRPr lang="en-US" dirty="0"/>
          </a:p>
        </p:txBody>
      </p:sp>
      <p:sp>
        <p:nvSpPr>
          <p:cNvPr id="3" name="Content Placeholder 2"/>
          <p:cNvSpPr>
            <a:spLocks noGrp="1"/>
          </p:cNvSpPr>
          <p:nvPr>
            <p:ph idx="1"/>
          </p:nvPr>
        </p:nvSpPr>
        <p:spPr>
          <a:xfrm>
            <a:off x="457200" y="1371600"/>
            <a:ext cx="8305800" cy="4800600"/>
          </a:xfrm>
        </p:spPr>
        <p:txBody>
          <a:bodyPr/>
          <a:lstStyle/>
          <a:p>
            <a:pPr algn="ctr"/>
            <a:r>
              <a:rPr lang="en-US" sz="2400" dirty="0" smtClean="0">
                <a:solidFill>
                  <a:srgbClr val="7030A0"/>
                </a:solidFill>
              </a:rPr>
              <a:t>The association between a risk factor and an outcome changes after adjusting for another factor, but is the same across strata. </a:t>
            </a:r>
          </a:p>
          <a:p>
            <a:pPr algn="ctr"/>
            <a:endParaRPr lang="en-US" sz="2400" dirty="0"/>
          </a:p>
          <a:p>
            <a:endParaRPr lang="en-US" sz="2400" dirty="0" smtClean="0"/>
          </a:p>
          <a:p>
            <a:endParaRPr lang="en-US" sz="2400" dirty="0"/>
          </a:p>
          <a:p>
            <a:endParaRPr lang="en-US" sz="2400" dirty="0" smtClean="0"/>
          </a:p>
          <a:p>
            <a:r>
              <a:rPr lang="en-US" sz="2400" dirty="0" smtClean="0"/>
              <a:t>Slightly diminished</a:t>
            </a:r>
          </a:p>
          <a:p>
            <a:r>
              <a:rPr lang="en-US" sz="2400" dirty="0" smtClean="0"/>
              <a:t>association in </a:t>
            </a:r>
          </a:p>
          <a:p>
            <a:r>
              <a:rPr lang="en-US" sz="2400" dirty="0" smtClean="0"/>
              <a:t>both</a:t>
            </a:r>
            <a:r>
              <a:rPr lang="en-US" sz="2400" dirty="0"/>
              <a:t> </a:t>
            </a:r>
            <a:r>
              <a:rPr lang="en-US" sz="2400" dirty="0" smtClean="0"/>
              <a:t>strata after</a:t>
            </a:r>
          </a:p>
          <a:p>
            <a:r>
              <a:rPr lang="en-US" sz="2400" dirty="0" smtClean="0"/>
              <a:t>adjustment. </a:t>
            </a:r>
            <a:endParaRPr lang="en-US" sz="2400" dirty="0"/>
          </a:p>
        </p:txBody>
      </p:sp>
      <p:sp>
        <p:nvSpPr>
          <p:cNvPr id="4" name="Slide Number Placeholder 3"/>
          <p:cNvSpPr>
            <a:spLocks noGrp="1"/>
          </p:cNvSpPr>
          <p:nvPr>
            <p:ph type="sldNum" sz="quarter" idx="12"/>
          </p:nvPr>
        </p:nvSpPr>
        <p:spPr/>
        <p:txBody>
          <a:bodyPr/>
          <a:lstStyle/>
          <a:p>
            <a:fld id="{44F4F89F-0C24-4456-B091-EA5A2F406DCD}" type="slidenum">
              <a:rPr lang="en-US" altLang="en-US" smtClean="0"/>
              <a:pPr/>
              <a:t>14</a:t>
            </a:fld>
            <a:endParaRPr lang="en-US" altLang="en-US" dirty="0"/>
          </a:p>
        </p:txBody>
      </p:sp>
      <p:graphicFrame>
        <p:nvGraphicFramePr>
          <p:cNvPr id="6" name="Chart 5"/>
          <p:cNvGraphicFramePr>
            <a:graphicFrameLocks/>
          </p:cNvGraphicFramePr>
          <p:nvPr/>
        </p:nvGraphicFramePr>
        <p:xfrm>
          <a:off x="3124199" y="2286000"/>
          <a:ext cx="5486400" cy="393192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Confounding and Effect Modification</a:t>
            </a:r>
            <a:endParaRPr lang="en-US" dirty="0"/>
          </a:p>
        </p:txBody>
      </p:sp>
      <p:sp>
        <p:nvSpPr>
          <p:cNvPr id="3" name="Content Placeholder 2"/>
          <p:cNvSpPr>
            <a:spLocks noGrp="1"/>
          </p:cNvSpPr>
          <p:nvPr>
            <p:ph idx="1"/>
          </p:nvPr>
        </p:nvSpPr>
        <p:spPr>
          <a:xfrm>
            <a:off x="457200" y="1371600"/>
            <a:ext cx="8305800" cy="4800600"/>
          </a:xfrm>
        </p:spPr>
        <p:txBody>
          <a:bodyPr/>
          <a:lstStyle/>
          <a:p>
            <a:pPr algn="ctr"/>
            <a:r>
              <a:rPr lang="en-US" dirty="0" smtClean="0">
                <a:solidFill>
                  <a:srgbClr val="7030A0"/>
                </a:solidFill>
              </a:rPr>
              <a:t>The association between a risk factor and an outcome varies across strata</a:t>
            </a:r>
          </a:p>
          <a:p>
            <a:endParaRPr lang="en-US" dirty="0">
              <a:solidFill>
                <a:srgbClr val="FF0000"/>
              </a:solidFill>
            </a:endParaRPr>
          </a:p>
          <a:p>
            <a:endParaRPr lang="en-US" dirty="0" smtClean="0">
              <a:solidFill>
                <a:srgbClr val="FF0000"/>
              </a:solidFill>
            </a:endParaRPr>
          </a:p>
          <a:p>
            <a:endParaRPr lang="en-US" dirty="0">
              <a:solidFill>
                <a:srgbClr val="FF0000"/>
              </a:solidFill>
            </a:endParaRPr>
          </a:p>
          <a:p>
            <a:r>
              <a:rPr lang="en-US" sz="2400" dirty="0" smtClean="0"/>
              <a:t>The association is</a:t>
            </a:r>
          </a:p>
          <a:p>
            <a:r>
              <a:rPr lang="en-US" sz="2400" dirty="0" smtClean="0"/>
              <a:t>much stronger in</a:t>
            </a:r>
          </a:p>
          <a:p>
            <a:r>
              <a:rPr lang="en-US" sz="2400" dirty="0" smtClean="0"/>
              <a:t>one stratum than </a:t>
            </a:r>
          </a:p>
          <a:p>
            <a:r>
              <a:rPr lang="en-US" sz="2400" dirty="0" smtClean="0"/>
              <a:t>it is in the other.</a:t>
            </a:r>
            <a:endParaRPr lang="en-US" sz="2400" dirty="0"/>
          </a:p>
        </p:txBody>
      </p:sp>
      <p:sp>
        <p:nvSpPr>
          <p:cNvPr id="4" name="Slide Number Placeholder 3"/>
          <p:cNvSpPr>
            <a:spLocks noGrp="1"/>
          </p:cNvSpPr>
          <p:nvPr>
            <p:ph type="sldNum" sz="quarter" idx="12"/>
          </p:nvPr>
        </p:nvSpPr>
        <p:spPr/>
        <p:txBody>
          <a:bodyPr/>
          <a:lstStyle/>
          <a:p>
            <a:fld id="{44F4F89F-0C24-4456-B091-EA5A2F406DCD}" type="slidenum">
              <a:rPr lang="en-US" altLang="en-US" smtClean="0"/>
              <a:pPr/>
              <a:t>15</a:t>
            </a:fld>
            <a:endParaRPr lang="en-US" altLang="en-US" dirty="0"/>
          </a:p>
        </p:txBody>
      </p:sp>
      <p:graphicFrame>
        <p:nvGraphicFramePr>
          <p:cNvPr id="6" name="Chart 5"/>
          <p:cNvGraphicFramePr/>
          <p:nvPr/>
        </p:nvGraphicFramePr>
        <p:xfrm>
          <a:off x="3200400" y="2286000"/>
          <a:ext cx="5303520" cy="393192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4B8F781-CE6A-478B-A797-87CC8A952A3F}" type="slidenum">
              <a:rPr lang="en-US" altLang="en-US"/>
              <a:pPr/>
              <a:t>16</a:t>
            </a:fld>
            <a:endParaRPr lang="en-US" altLang="en-US" dirty="0"/>
          </a:p>
        </p:txBody>
      </p:sp>
      <p:sp>
        <p:nvSpPr>
          <p:cNvPr id="335874" name="Rectangle 2"/>
          <p:cNvSpPr>
            <a:spLocks noGrp="1" noChangeArrowheads="1"/>
          </p:cNvSpPr>
          <p:nvPr>
            <p:ph type="title"/>
          </p:nvPr>
        </p:nvSpPr>
        <p:spPr/>
        <p:txBody>
          <a:bodyPr/>
          <a:lstStyle/>
          <a:p>
            <a:r>
              <a:rPr lang="en-US" dirty="0"/>
              <a:t>Confounding and Effect Modification</a:t>
            </a:r>
          </a:p>
        </p:txBody>
      </p:sp>
      <p:sp>
        <p:nvSpPr>
          <p:cNvPr id="335875" name="Rectangle 3"/>
          <p:cNvSpPr>
            <a:spLocks noGrp="1" noChangeArrowheads="1"/>
          </p:cNvSpPr>
          <p:nvPr>
            <p:ph type="body" idx="1"/>
          </p:nvPr>
        </p:nvSpPr>
        <p:spPr>
          <a:xfrm>
            <a:off x="457200" y="1371600"/>
            <a:ext cx="8305800" cy="4953000"/>
          </a:xfrm>
        </p:spPr>
        <p:txBody>
          <a:bodyPr/>
          <a:lstStyle/>
          <a:p>
            <a:pPr marL="2852738" indent="-395288">
              <a:spcBef>
                <a:spcPct val="0"/>
              </a:spcBef>
              <a:buClr>
                <a:schemeClr val="accent2"/>
              </a:buClr>
              <a:buSzPct val="90000"/>
              <a:buFont typeface="+mj-lt"/>
              <a:buAutoNum type="arabicPeriod"/>
            </a:pPr>
            <a:r>
              <a:rPr lang="en-US" sz="2400" dirty="0">
                <a:solidFill>
                  <a:schemeClr val="tx2"/>
                </a:solidFill>
              </a:rPr>
              <a:t>Randomization</a:t>
            </a:r>
          </a:p>
          <a:p>
            <a:pPr marL="2852738" indent="-395288">
              <a:spcBef>
                <a:spcPct val="0"/>
              </a:spcBef>
              <a:buClr>
                <a:schemeClr val="accent2"/>
              </a:buClr>
              <a:buSzPct val="90000"/>
              <a:buFont typeface="+mj-lt"/>
              <a:buAutoNum type="arabicPeriod"/>
            </a:pPr>
            <a:r>
              <a:rPr lang="en-US" sz="2400" dirty="0">
                <a:solidFill>
                  <a:schemeClr val="tx2"/>
                </a:solidFill>
              </a:rPr>
              <a:t>Restriction</a:t>
            </a:r>
          </a:p>
          <a:p>
            <a:pPr marL="2852738" indent="-395288">
              <a:spcBef>
                <a:spcPct val="0"/>
              </a:spcBef>
              <a:buClr>
                <a:schemeClr val="accent2"/>
              </a:buClr>
              <a:buSzPct val="90000"/>
              <a:buFont typeface="+mj-lt"/>
              <a:buAutoNum type="arabicPeriod"/>
            </a:pPr>
            <a:r>
              <a:rPr lang="en-US" sz="2400" dirty="0">
                <a:solidFill>
                  <a:schemeClr val="tx2"/>
                </a:solidFill>
              </a:rPr>
              <a:t>Matching</a:t>
            </a:r>
          </a:p>
          <a:p>
            <a:pPr marL="2852738" indent="-395288">
              <a:spcBef>
                <a:spcPct val="0"/>
              </a:spcBef>
              <a:buClr>
                <a:srgbClr val="9900CC"/>
              </a:buClr>
              <a:buSzPct val="90000"/>
              <a:buFont typeface="+mj-lt"/>
              <a:buAutoNum type="arabicPeriod"/>
            </a:pPr>
            <a:r>
              <a:rPr lang="en-US" sz="2400" dirty="0">
                <a:solidFill>
                  <a:srgbClr val="9900CC"/>
                </a:solidFill>
              </a:rPr>
              <a:t>Direct and Indirect Standardization</a:t>
            </a:r>
          </a:p>
          <a:p>
            <a:pPr marL="2852738" indent="-395288">
              <a:spcBef>
                <a:spcPct val="0"/>
              </a:spcBef>
              <a:buClr>
                <a:srgbClr val="9900CC"/>
              </a:buClr>
              <a:buSzPct val="90000"/>
              <a:buFont typeface="+mj-lt"/>
              <a:buAutoNum type="arabicPeriod"/>
            </a:pPr>
            <a:r>
              <a:rPr lang="en-US" sz="2400" dirty="0">
                <a:solidFill>
                  <a:srgbClr val="9900CC"/>
                </a:solidFill>
              </a:rPr>
              <a:t>Stratified Analysis</a:t>
            </a:r>
          </a:p>
          <a:p>
            <a:pPr marL="2852738" indent="-395288">
              <a:spcBef>
                <a:spcPct val="0"/>
              </a:spcBef>
              <a:buClr>
                <a:srgbClr val="9900CC"/>
              </a:buClr>
              <a:buSzPct val="90000"/>
              <a:buFont typeface="+mj-lt"/>
              <a:buAutoNum type="arabicPeriod"/>
            </a:pPr>
            <a:r>
              <a:rPr lang="en-US" sz="2400" dirty="0">
                <a:solidFill>
                  <a:srgbClr val="9900CC"/>
                </a:solidFill>
              </a:rPr>
              <a:t>Regression </a:t>
            </a:r>
            <a:r>
              <a:rPr lang="en-US" sz="2400" dirty="0" smtClean="0">
                <a:solidFill>
                  <a:srgbClr val="9900CC"/>
                </a:solidFill>
              </a:rPr>
              <a:t>Modeling</a:t>
            </a:r>
            <a:endParaRPr lang="en-US" sz="2400" dirty="0">
              <a:solidFill>
                <a:srgbClr val="9900CC"/>
              </a:solidFill>
            </a:endParaRPr>
          </a:p>
          <a:p>
            <a:r>
              <a:rPr lang="en-US" sz="2600" dirty="0" smtClean="0"/>
              <a:t>Approaches </a:t>
            </a:r>
            <a:r>
              <a:rPr lang="en-US" sz="2600" dirty="0" smtClean="0">
                <a:solidFill>
                  <a:srgbClr val="006633"/>
                </a:solidFill>
              </a:rPr>
              <a:t>1,2, and 3</a:t>
            </a:r>
            <a:r>
              <a:rPr lang="en-US" sz="2600" dirty="0" smtClean="0"/>
              <a:t> are part of the study design, </a:t>
            </a:r>
            <a:r>
              <a:rPr lang="en-US" sz="2600" dirty="0" smtClean="0">
                <a:solidFill>
                  <a:srgbClr val="006633"/>
                </a:solidFill>
              </a:rPr>
              <a:t>before data analysis</a:t>
            </a:r>
            <a:r>
              <a:rPr lang="en-US" sz="2600" dirty="0" smtClean="0"/>
              <a:t>—confounding </a:t>
            </a:r>
            <a:r>
              <a:rPr lang="en-US" sz="2600" dirty="0"/>
              <a:t>is assumed without regard to effect modification. </a:t>
            </a:r>
          </a:p>
          <a:p>
            <a:r>
              <a:rPr lang="en-US" sz="2600" dirty="0" smtClean="0"/>
              <a:t>Approaches </a:t>
            </a:r>
            <a:r>
              <a:rPr lang="en-US" sz="2600" dirty="0" smtClean="0">
                <a:solidFill>
                  <a:srgbClr val="9900CC"/>
                </a:solidFill>
              </a:rPr>
              <a:t>4, 5, and 6 </a:t>
            </a:r>
            <a:r>
              <a:rPr lang="en-US" sz="2600" dirty="0" smtClean="0"/>
              <a:t>are used </a:t>
            </a:r>
            <a:r>
              <a:rPr lang="en-US" sz="2600" dirty="0"/>
              <a:t>after data are collected, </a:t>
            </a:r>
            <a:r>
              <a:rPr lang="en-US" sz="2600" dirty="0">
                <a:solidFill>
                  <a:srgbClr val="9900CC"/>
                </a:solidFill>
              </a:rPr>
              <a:t>during </a:t>
            </a:r>
            <a:r>
              <a:rPr lang="en-US" sz="2600" dirty="0" smtClean="0">
                <a:solidFill>
                  <a:srgbClr val="9900CC"/>
                </a:solidFill>
              </a:rPr>
              <a:t>data analysis</a:t>
            </a:r>
            <a:r>
              <a:rPr lang="en-US" sz="2600" dirty="0" smtClean="0"/>
              <a:t>—confounding </a:t>
            </a:r>
            <a:r>
              <a:rPr lang="en-US" sz="2600" dirty="0"/>
              <a:t>and effect modification can </a:t>
            </a:r>
            <a:r>
              <a:rPr lang="en-US" sz="2600" dirty="0" smtClean="0"/>
              <a:t>be directly assessed</a:t>
            </a:r>
            <a:r>
              <a:rPr lang="en-US" sz="2600" dirty="0"/>
              <a:t>.</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CE62C0CB-B929-4E28-A138-7EAEB39F3BA5}" type="slidenum">
              <a:rPr lang="en-US" altLang="en-US"/>
              <a:pPr/>
              <a:t>17</a:t>
            </a:fld>
            <a:endParaRPr lang="en-US" altLang="en-US" dirty="0"/>
          </a:p>
        </p:txBody>
      </p:sp>
      <p:sp>
        <p:nvSpPr>
          <p:cNvPr id="337922" name="Rectangle 2"/>
          <p:cNvSpPr>
            <a:spLocks noGrp="1" noChangeArrowheads="1"/>
          </p:cNvSpPr>
          <p:nvPr>
            <p:ph type="title"/>
          </p:nvPr>
        </p:nvSpPr>
        <p:spPr>
          <a:xfrm>
            <a:off x="3200400" y="381000"/>
            <a:ext cx="3810000" cy="838200"/>
          </a:xfrm>
        </p:spPr>
        <p:txBody>
          <a:bodyPr/>
          <a:lstStyle/>
          <a:p>
            <a:r>
              <a:rPr lang="en-US" dirty="0"/>
              <a:t>Confounding and Effect Modification</a:t>
            </a:r>
          </a:p>
        </p:txBody>
      </p:sp>
      <p:sp>
        <p:nvSpPr>
          <p:cNvPr id="337923" name="Rectangle 3"/>
          <p:cNvSpPr>
            <a:spLocks noGrp="1" noChangeArrowheads="1"/>
          </p:cNvSpPr>
          <p:nvPr>
            <p:ph type="body" idx="1"/>
          </p:nvPr>
        </p:nvSpPr>
        <p:spPr>
          <a:xfrm>
            <a:off x="457200" y="1371600"/>
            <a:ext cx="8305800" cy="4800600"/>
          </a:xfrm>
        </p:spPr>
        <p:txBody>
          <a:bodyPr/>
          <a:lstStyle/>
          <a:p>
            <a:pPr algn="ctr"/>
            <a:r>
              <a:rPr lang="en-US" dirty="0"/>
              <a:t>Assessing Confounding </a:t>
            </a:r>
          </a:p>
          <a:p>
            <a:pPr algn="ctr">
              <a:spcBef>
                <a:spcPct val="0"/>
              </a:spcBef>
            </a:pPr>
            <a:endParaRPr lang="en-US" dirty="0"/>
          </a:p>
          <a:p>
            <a:pPr>
              <a:spcBef>
                <a:spcPct val="0"/>
              </a:spcBef>
            </a:pPr>
            <a:r>
              <a:rPr lang="en-US" sz="2400" dirty="0" smtClean="0"/>
              <a:t>If </a:t>
            </a:r>
            <a:r>
              <a:rPr lang="en-US" sz="2400" dirty="0"/>
              <a:t>the adjusted estimate </a:t>
            </a:r>
            <a:r>
              <a:rPr lang="en-US" sz="2400" dirty="0" smtClean="0"/>
              <a:t>of association differs </a:t>
            </a:r>
            <a:r>
              <a:rPr lang="en-US" sz="2400" dirty="0"/>
              <a:t>from the crude estimate of association, then confounding is present.</a:t>
            </a:r>
          </a:p>
          <a:p>
            <a:pPr>
              <a:spcBef>
                <a:spcPct val="0"/>
              </a:spcBef>
            </a:pPr>
            <a:endParaRPr lang="en-US" sz="2400" dirty="0"/>
          </a:p>
          <a:p>
            <a:pPr>
              <a:spcBef>
                <a:spcPct val="0"/>
              </a:spcBef>
            </a:pPr>
            <a:r>
              <a:rPr lang="en-US" sz="2400" dirty="0">
                <a:cs typeface="Times New Roman" pitchFamily="18" charset="0"/>
              </a:rPr>
              <a:t>Determining whether a difference between the crude and adjusted measures is meaningful is a matter of judgment, since there is </a:t>
            </a:r>
          </a:p>
          <a:p>
            <a:pPr>
              <a:spcBef>
                <a:spcPct val="0"/>
              </a:spcBef>
            </a:pPr>
            <a:r>
              <a:rPr lang="en-US" sz="2400" i="1" u="sng" dirty="0">
                <a:solidFill>
                  <a:srgbClr val="0000CC"/>
                </a:solidFill>
                <a:cs typeface="Times New Roman" pitchFamily="18" charset="0"/>
              </a:rPr>
              <a:t>no formal statistical test for the presence of confounding</a:t>
            </a:r>
            <a:r>
              <a:rPr lang="en-US" sz="2400" dirty="0">
                <a:solidFill>
                  <a:srgbClr val="0000CC"/>
                </a:solidFill>
                <a:cs typeface="Times New Roman" pitchFamily="18" charset="0"/>
              </a:rPr>
              <a:t>.</a:t>
            </a:r>
            <a:r>
              <a:rPr lang="en-US" sz="2400" dirty="0">
                <a:solidFill>
                  <a:srgbClr val="0000CC"/>
                </a:solidFill>
              </a:rPr>
              <a:t> </a:t>
            </a:r>
          </a:p>
          <a:p>
            <a:pPr>
              <a:spcBef>
                <a:spcPct val="0"/>
              </a:spcBef>
            </a:pPr>
            <a:endParaRPr lang="en-US" sz="2400" dirty="0">
              <a:solidFill>
                <a:srgbClr val="0000CC"/>
              </a:solidFill>
            </a:endParaRPr>
          </a:p>
          <a:p>
            <a:pPr>
              <a:spcBef>
                <a:spcPct val="0"/>
              </a:spcBef>
            </a:pPr>
            <a:r>
              <a:rPr lang="en-US" sz="2400" dirty="0"/>
              <a:t>By convention, epidemiologists consider confounding to be present if the adjusted measure of association differs from the crude measure by &gt;= 10%</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3FA3D44D-AA27-47D0-BD92-5FC4928E2F46}" type="slidenum">
              <a:rPr lang="en-US" altLang="en-US"/>
              <a:pPr/>
              <a:t>18</a:t>
            </a:fld>
            <a:endParaRPr lang="en-US" altLang="en-US" dirty="0"/>
          </a:p>
        </p:txBody>
      </p:sp>
      <p:sp>
        <p:nvSpPr>
          <p:cNvPr id="336898" name="Rectangle 2"/>
          <p:cNvSpPr>
            <a:spLocks noGrp="1" noChangeArrowheads="1"/>
          </p:cNvSpPr>
          <p:nvPr>
            <p:ph type="title"/>
          </p:nvPr>
        </p:nvSpPr>
        <p:spPr/>
        <p:txBody>
          <a:bodyPr/>
          <a:lstStyle/>
          <a:p>
            <a:r>
              <a:rPr lang="en-US" dirty="0"/>
              <a:t>Confounding and Effect Modification</a:t>
            </a:r>
          </a:p>
        </p:txBody>
      </p:sp>
      <p:sp>
        <p:nvSpPr>
          <p:cNvPr id="336899" name="Rectangle 3"/>
          <p:cNvSpPr>
            <a:spLocks noGrp="1" noChangeArrowheads="1"/>
          </p:cNvSpPr>
          <p:nvPr>
            <p:ph type="body" idx="1"/>
          </p:nvPr>
        </p:nvSpPr>
        <p:spPr>
          <a:xfrm>
            <a:off x="457200" y="1371600"/>
            <a:ext cx="8458200" cy="4800600"/>
          </a:xfrm>
        </p:spPr>
        <p:txBody>
          <a:bodyPr/>
          <a:lstStyle/>
          <a:p>
            <a:pPr marL="228600" indent="-228600" algn="ctr"/>
            <a:r>
              <a:rPr lang="en-US" dirty="0"/>
              <a:t>Assessing Confounding </a:t>
            </a:r>
          </a:p>
          <a:p>
            <a:pPr marL="228600" indent="-228600"/>
            <a:endParaRPr lang="en-US" sz="1400" dirty="0"/>
          </a:p>
          <a:p>
            <a:pPr marL="228600" indent="-228600">
              <a:buClr>
                <a:srgbClr val="663300"/>
              </a:buClr>
              <a:buSzPct val="90000"/>
              <a:buFontTx/>
              <a:buChar char="•"/>
            </a:pPr>
            <a:r>
              <a:rPr lang="en-US" dirty="0">
                <a:solidFill>
                  <a:srgbClr val="3C02CC"/>
                </a:solidFill>
              </a:rPr>
              <a:t>Standardization:</a:t>
            </a:r>
            <a:r>
              <a:rPr lang="en-US" dirty="0"/>
              <a:t> Does the standardized measure differ from the unstandardized measure?</a:t>
            </a:r>
          </a:p>
          <a:p>
            <a:pPr marL="228600" indent="-228600">
              <a:buClr>
                <a:srgbClr val="663300"/>
              </a:buClr>
              <a:buSzPct val="90000"/>
              <a:buFontTx/>
              <a:buChar char="•"/>
            </a:pPr>
            <a:r>
              <a:rPr lang="en-US" dirty="0">
                <a:solidFill>
                  <a:srgbClr val="3C02CC"/>
                </a:solidFill>
              </a:rPr>
              <a:t>Stratified Analysis:</a:t>
            </a:r>
            <a:r>
              <a:rPr lang="en-US" dirty="0"/>
              <a:t> Does the adjusted measure of association differ from the crude measure of association?</a:t>
            </a:r>
          </a:p>
          <a:p>
            <a:pPr marL="228600" indent="-228600">
              <a:buClr>
                <a:srgbClr val="663300"/>
              </a:buClr>
              <a:buSzPct val="90000"/>
              <a:buFontTx/>
              <a:buChar char="•"/>
            </a:pPr>
            <a:r>
              <a:rPr lang="en-US" dirty="0">
                <a:solidFill>
                  <a:srgbClr val="3C02CC"/>
                </a:solidFill>
              </a:rPr>
              <a:t>Regression Analysis:</a:t>
            </a:r>
            <a:r>
              <a:rPr lang="en-US" dirty="0"/>
              <a:t> Does the beta coefficient for a variable in a model that includes a potential confounder differ from the beta coefficient for that same variable in a model that does not include the potential confounder?</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Epidemiologic Framework</a:t>
            </a:r>
            <a:endParaRPr lang="en-US" dirty="0"/>
          </a:p>
        </p:txBody>
      </p:sp>
      <p:sp>
        <p:nvSpPr>
          <p:cNvPr id="3" name="Content Placeholder 2"/>
          <p:cNvSpPr>
            <a:spLocks noGrp="1"/>
          </p:cNvSpPr>
          <p:nvPr>
            <p:ph idx="1"/>
          </p:nvPr>
        </p:nvSpPr>
        <p:spPr>
          <a:xfrm>
            <a:off x="533400" y="1524000"/>
            <a:ext cx="8229600" cy="4648200"/>
          </a:xfrm>
        </p:spPr>
        <p:txBody>
          <a:bodyPr/>
          <a:lstStyle/>
          <a:p>
            <a:r>
              <a:rPr lang="en-US" sz="2600" dirty="0" smtClean="0"/>
              <a:t>Recall that sample means, proportions, and rates, and differences or ratios of these are </a:t>
            </a:r>
            <a:r>
              <a:rPr lang="en-US" sz="2600" u="sng" dirty="0" smtClean="0">
                <a:solidFill>
                  <a:srgbClr val="0000FF"/>
                </a:solidFill>
              </a:rPr>
              <a:t>mathematically unbiased</a:t>
            </a:r>
            <a:r>
              <a:rPr lang="en-US" sz="2600" dirty="0" smtClean="0"/>
              <a:t>, but this is not a guarantee of accuracy or meaning. </a:t>
            </a:r>
          </a:p>
          <a:p>
            <a:endParaRPr lang="en-US" sz="1400" dirty="0"/>
          </a:p>
          <a:p>
            <a:r>
              <a:rPr lang="en-US" sz="2600" dirty="0" smtClean="0"/>
              <a:t>Epidemiology goes beyond the statistical properties of estimates, addressing study design, sampling and data collection strategies, data organization, and data analysis so that conclusions and decision-making are based on accurate and meaningful information. </a:t>
            </a:r>
          </a:p>
          <a:p>
            <a:endParaRPr lang="en-US" sz="1400" dirty="0" smtClean="0"/>
          </a:p>
          <a:p>
            <a:r>
              <a:rPr lang="en-US" sz="2600" dirty="0" smtClean="0"/>
              <a:t>Which statistics are reported and how they are reported flow from an epidemiologic perspective.</a:t>
            </a:r>
          </a:p>
          <a:p>
            <a:endParaRPr lang="en-US" sz="2500" dirty="0"/>
          </a:p>
        </p:txBody>
      </p:sp>
      <p:sp>
        <p:nvSpPr>
          <p:cNvPr id="4" name="Slide Number Placeholder 3"/>
          <p:cNvSpPr>
            <a:spLocks noGrp="1"/>
          </p:cNvSpPr>
          <p:nvPr>
            <p:ph type="sldNum" sz="quarter" idx="12"/>
          </p:nvPr>
        </p:nvSpPr>
        <p:spPr/>
        <p:txBody>
          <a:bodyPr/>
          <a:lstStyle/>
          <a:p>
            <a:fld id="{44F4F89F-0C24-4456-B091-EA5A2F406DCD}" type="slidenum">
              <a:rPr lang="en-US" altLang="en-US" smtClean="0"/>
              <a:pPr/>
              <a:t>1</a:t>
            </a:fld>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F5C21B4-BC1A-47F4-B43F-4C5A34472E0A}" type="slidenum">
              <a:rPr lang="en-US" altLang="en-US"/>
              <a:pPr/>
              <a:t>19</a:t>
            </a:fld>
            <a:endParaRPr lang="en-US" altLang="en-US" dirty="0"/>
          </a:p>
        </p:txBody>
      </p:sp>
      <p:sp>
        <p:nvSpPr>
          <p:cNvPr id="340994" name="Rectangle 2"/>
          <p:cNvSpPr>
            <a:spLocks noGrp="1" noChangeArrowheads="1"/>
          </p:cNvSpPr>
          <p:nvPr>
            <p:ph type="title"/>
          </p:nvPr>
        </p:nvSpPr>
        <p:spPr>
          <a:xfrm>
            <a:off x="3200400" y="381000"/>
            <a:ext cx="3810000" cy="838200"/>
          </a:xfrm>
        </p:spPr>
        <p:txBody>
          <a:bodyPr/>
          <a:lstStyle/>
          <a:p>
            <a:r>
              <a:rPr lang="en-US" dirty="0"/>
              <a:t>Confounding and Effect Modification</a:t>
            </a:r>
          </a:p>
        </p:txBody>
      </p:sp>
      <p:sp>
        <p:nvSpPr>
          <p:cNvPr id="340995" name="Rectangle 3"/>
          <p:cNvSpPr>
            <a:spLocks noGrp="1" noChangeArrowheads="1"/>
          </p:cNvSpPr>
          <p:nvPr>
            <p:ph type="body" idx="1"/>
          </p:nvPr>
        </p:nvSpPr>
        <p:spPr/>
        <p:txBody>
          <a:bodyPr/>
          <a:lstStyle/>
          <a:p>
            <a:pPr algn="ctr"/>
            <a:r>
              <a:rPr lang="en-US" dirty="0"/>
              <a:t>Assessing Effect Modification</a:t>
            </a:r>
          </a:p>
          <a:p>
            <a:endParaRPr lang="en-US" sz="1400" dirty="0" smtClean="0"/>
          </a:p>
          <a:p>
            <a:r>
              <a:rPr lang="en-US" dirty="0" smtClean="0"/>
              <a:t>If stratum-specific estimates differ, then effect modification may be present and </a:t>
            </a:r>
            <a:r>
              <a:rPr lang="en-US" dirty="0"/>
              <a:t>reporting a weighted average makes no sense—it actually masks the important </a:t>
            </a:r>
            <a:r>
              <a:rPr lang="en-US" dirty="0" smtClean="0"/>
              <a:t>differences </a:t>
            </a:r>
            <a:r>
              <a:rPr lang="en-US" dirty="0"/>
              <a:t>that exist. Instead, it is appropriate to report the stratum-specific estimates </a:t>
            </a:r>
            <a:endParaRPr lang="en-US" dirty="0" smtClean="0"/>
          </a:p>
          <a:p>
            <a:endParaRPr lang="en-US" dirty="0" smtClean="0"/>
          </a:p>
          <a:p>
            <a:r>
              <a:rPr lang="en-US" dirty="0" smtClean="0"/>
              <a:t>Stratum-specific differences can be statistically tested.</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CE1CAB0-7931-4448-B70A-9F846D036B3E}" type="slidenum">
              <a:rPr lang="en-US" altLang="en-US"/>
              <a:pPr/>
              <a:t>20</a:t>
            </a:fld>
            <a:endParaRPr lang="en-US" altLang="en-US" dirty="0"/>
          </a:p>
        </p:txBody>
      </p:sp>
      <p:sp>
        <p:nvSpPr>
          <p:cNvPr id="339970" name="Rectangle 2"/>
          <p:cNvSpPr>
            <a:spLocks noGrp="1" noChangeArrowheads="1"/>
          </p:cNvSpPr>
          <p:nvPr>
            <p:ph type="title"/>
          </p:nvPr>
        </p:nvSpPr>
        <p:spPr/>
        <p:txBody>
          <a:bodyPr/>
          <a:lstStyle/>
          <a:p>
            <a:r>
              <a:rPr lang="en-US" dirty="0"/>
              <a:t>Confounding and Effect Modification</a:t>
            </a:r>
          </a:p>
        </p:txBody>
      </p:sp>
      <p:sp>
        <p:nvSpPr>
          <p:cNvPr id="339971" name="Rectangle 3"/>
          <p:cNvSpPr>
            <a:spLocks noGrp="1" noChangeArrowheads="1"/>
          </p:cNvSpPr>
          <p:nvPr>
            <p:ph type="body" idx="1"/>
          </p:nvPr>
        </p:nvSpPr>
        <p:spPr>
          <a:xfrm>
            <a:off x="457200" y="1371600"/>
            <a:ext cx="8305800" cy="4800600"/>
          </a:xfrm>
        </p:spPr>
        <p:txBody>
          <a:bodyPr/>
          <a:lstStyle/>
          <a:p>
            <a:pPr marL="228600" indent="-228600" algn="ctr"/>
            <a:r>
              <a:rPr lang="en-US" dirty="0"/>
              <a:t>Assessing Effect Modification </a:t>
            </a:r>
          </a:p>
          <a:p>
            <a:pPr marL="228600" indent="-228600"/>
            <a:endParaRPr lang="en-US" dirty="0"/>
          </a:p>
          <a:p>
            <a:pPr marL="228600" indent="-228600">
              <a:buClr>
                <a:srgbClr val="663300"/>
              </a:buClr>
              <a:buSzPct val="90000"/>
              <a:buFontTx/>
              <a:buChar char="•"/>
            </a:pPr>
            <a:r>
              <a:rPr lang="en-US" dirty="0">
                <a:solidFill>
                  <a:srgbClr val="3C02CC"/>
                </a:solidFill>
              </a:rPr>
              <a:t>Stratified Analysis:</a:t>
            </a:r>
            <a:r>
              <a:rPr lang="en-US" dirty="0"/>
              <a:t> Are the stratum-specific measures of association different (heterogeneous)?</a:t>
            </a:r>
          </a:p>
          <a:p>
            <a:pPr marL="228600" indent="-228600">
              <a:buClr>
                <a:srgbClr val="663300"/>
              </a:buClr>
              <a:buSzPct val="90000"/>
              <a:buFontTx/>
              <a:buChar char="•"/>
            </a:pPr>
            <a:endParaRPr lang="en-US" dirty="0" smtClean="0">
              <a:solidFill>
                <a:srgbClr val="3C02CC"/>
              </a:solidFill>
            </a:endParaRPr>
          </a:p>
          <a:p>
            <a:pPr marL="228600" indent="-228600">
              <a:buClr>
                <a:srgbClr val="663300"/>
              </a:buClr>
              <a:buSzPct val="90000"/>
              <a:buFontTx/>
              <a:buChar char="•"/>
            </a:pPr>
            <a:r>
              <a:rPr lang="en-US" dirty="0" smtClean="0">
                <a:solidFill>
                  <a:srgbClr val="3C02CC"/>
                </a:solidFill>
              </a:rPr>
              <a:t>Regression </a:t>
            </a:r>
            <a:r>
              <a:rPr lang="en-US" dirty="0">
                <a:solidFill>
                  <a:srgbClr val="3C02CC"/>
                </a:solidFill>
              </a:rPr>
              <a:t>Analysis:</a:t>
            </a:r>
            <a:r>
              <a:rPr lang="en-US" dirty="0"/>
              <a:t> Is the beta coefficient resulting from the multiplication of two variables large?</a:t>
            </a:r>
          </a:p>
          <a:p>
            <a:pPr marL="228600" indent="-228600">
              <a:spcBef>
                <a:spcPct val="0"/>
              </a:spcBef>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Confounding and Effect Modification</a:t>
            </a:r>
            <a:endParaRPr lang="en-US" dirty="0"/>
          </a:p>
        </p:txBody>
      </p:sp>
      <p:sp>
        <p:nvSpPr>
          <p:cNvPr id="3" name="Content Placeholder 2"/>
          <p:cNvSpPr>
            <a:spLocks noGrp="1"/>
          </p:cNvSpPr>
          <p:nvPr>
            <p:ph idx="1"/>
          </p:nvPr>
        </p:nvSpPr>
        <p:spPr>
          <a:xfrm>
            <a:off x="457200" y="1371600"/>
            <a:ext cx="8305800" cy="4800600"/>
          </a:xfrm>
        </p:spPr>
        <p:txBody>
          <a:bodyPr/>
          <a:lstStyle/>
          <a:p>
            <a:pPr algn="ctr"/>
            <a:r>
              <a:rPr lang="en-US" b="1" dirty="0" smtClean="0">
                <a:solidFill>
                  <a:srgbClr val="000099"/>
                </a:solidFill>
              </a:rPr>
              <a:t>Typical Layout for Stratified Analysis</a:t>
            </a:r>
          </a:p>
          <a:p>
            <a:endParaRPr lang="en-US" sz="2400" b="1" dirty="0" smtClean="0">
              <a:solidFill>
                <a:srgbClr val="0070C0"/>
              </a:solidFill>
            </a:endParaRPr>
          </a:p>
          <a:p>
            <a:pPr algn="ctr"/>
            <a:endParaRPr lang="en-US" dirty="0" smtClean="0">
              <a:solidFill>
                <a:srgbClr val="0000FF"/>
              </a:solidFill>
            </a:endParaRPr>
          </a:p>
          <a:p>
            <a:pPr algn="ctr"/>
            <a:endParaRPr lang="en-US" dirty="0" smtClean="0">
              <a:solidFill>
                <a:srgbClr val="0000FF"/>
              </a:solidFill>
            </a:endParaRPr>
          </a:p>
          <a:p>
            <a:pPr algn="ctr"/>
            <a:endParaRPr lang="en-US" dirty="0" smtClean="0">
              <a:solidFill>
                <a:srgbClr val="0000FF"/>
              </a:solidFill>
            </a:endParaRPr>
          </a:p>
          <a:p>
            <a:pPr algn="ctr"/>
            <a:endParaRPr lang="en-US" dirty="0" smtClean="0">
              <a:solidFill>
                <a:srgbClr val="0000FF"/>
              </a:solidFill>
            </a:endParaRPr>
          </a:p>
          <a:p>
            <a:endParaRPr lang="en-US" sz="2400" dirty="0" smtClean="0"/>
          </a:p>
          <a:p>
            <a:r>
              <a:rPr lang="en-US" sz="2400" dirty="0" smtClean="0">
                <a:solidFill>
                  <a:srgbClr val="000099"/>
                </a:solidFill>
              </a:rPr>
              <a:t>Break apart the crude 2 x 2</a:t>
            </a:r>
          </a:p>
          <a:p>
            <a:r>
              <a:rPr lang="en-US" sz="2400" dirty="0" smtClean="0">
                <a:solidFill>
                  <a:srgbClr val="000099"/>
                </a:solidFill>
              </a:rPr>
              <a:t>table into new tables for </a:t>
            </a:r>
          </a:p>
          <a:p>
            <a:r>
              <a:rPr lang="en-US" sz="2400" dirty="0" smtClean="0">
                <a:solidFill>
                  <a:srgbClr val="000099"/>
                </a:solidFill>
              </a:rPr>
              <a:t>each level of another factor.</a:t>
            </a:r>
          </a:p>
          <a:p>
            <a:endParaRPr lang="en-US" dirty="0" smtClean="0">
              <a:solidFill>
                <a:srgbClr val="0000FF"/>
              </a:solidFill>
            </a:endParaRPr>
          </a:p>
          <a:p>
            <a:endParaRPr lang="en-US" dirty="0" smtClean="0">
              <a:solidFill>
                <a:srgbClr val="0000FF"/>
              </a:solidFill>
            </a:endParaRPr>
          </a:p>
          <a:p>
            <a:pPr algn="ctr"/>
            <a:endParaRPr lang="en-US" dirty="0"/>
          </a:p>
          <a:p>
            <a:pPr algn="ctr"/>
            <a:endParaRPr lang="en-US" dirty="0"/>
          </a:p>
        </p:txBody>
      </p:sp>
      <p:sp>
        <p:nvSpPr>
          <p:cNvPr id="4" name="Slide Number Placeholder 3"/>
          <p:cNvSpPr>
            <a:spLocks noGrp="1"/>
          </p:cNvSpPr>
          <p:nvPr>
            <p:ph type="sldNum" sz="quarter" idx="12"/>
          </p:nvPr>
        </p:nvSpPr>
        <p:spPr/>
        <p:txBody>
          <a:bodyPr/>
          <a:lstStyle/>
          <a:p>
            <a:fld id="{44F4F89F-0C24-4456-B091-EA5A2F406DCD}" type="slidenum">
              <a:rPr lang="en-US" altLang="en-US" smtClean="0"/>
              <a:pPr/>
              <a:t>21</a:t>
            </a:fld>
            <a:endParaRPr lang="en-US" altLang="en-US" dirty="0"/>
          </a:p>
        </p:txBody>
      </p:sp>
      <p:graphicFrame>
        <p:nvGraphicFramePr>
          <p:cNvPr id="8" name="Table 7"/>
          <p:cNvGraphicFramePr>
            <a:graphicFrameLocks noGrp="1"/>
          </p:cNvGraphicFramePr>
          <p:nvPr/>
        </p:nvGraphicFramePr>
        <p:xfrm>
          <a:off x="4419600" y="2133600"/>
          <a:ext cx="4339590" cy="1828800"/>
        </p:xfrm>
        <a:graphic>
          <a:graphicData uri="http://schemas.openxmlformats.org/drawingml/2006/table">
            <a:tbl>
              <a:tblPr/>
              <a:tblGrid>
                <a:gridCol w="2297430"/>
                <a:gridCol w="339090"/>
                <a:gridCol w="897255"/>
                <a:gridCol w="805815"/>
              </a:tblGrid>
              <a:tr h="0">
                <a:tc gridSpan="2">
                  <a:txBody>
                    <a:bodyPr/>
                    <a:lstStyle/>
                    <a:p>
                      <a:pPr marL="0" marR="0" indent="0" algn="ctr">
                        <a:spcBef>
                          <a:spcPts val="0"/>
                        </a:spcBef>
                        <a:spcAft>
                          <a:spcPts val="0"/>
                        </a:spcAft>
                        <a:buFontTx/>
                        <a:buNone/>
                      </a:pPr>
                      <a:r>
                        <a:rPr lang="en-US" sz="2200" dirty="0" smtClean="0">
                          <a:latin typeface="Times New Roman"/>
                          <a:ea typeface="Times New Roman"/>
                          <a:cs typeface="Times New Roman"/>
                        </a:rPr>
                        <a:t>Stratum 1:  Potential Confounder </a:t>
                      </a:r>
                      <a:r>
                        <a:rPr lang="en-US" sz="2200" dirty="0">
                          <a:latin typeface="Times New Roman"/>
                          <a:ea typeface="Times New Roman"/>
                          <a:cs typeface="Times New Roman"/>
                        </a:rPr>
                        <a:t>= 'Y'</a:t>
                      </a:r>
                    </a:p>
                  </a:txBody>
                  <a:tcPr marL="68580" marR="68580" marT="0" marB="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00">
                        <a:alpha val="10000"/>
                      </a:srgbClr>
                    </a:solidFill>
                  </a:tcPr>
                </a:tc>
                <a:tc hMerge="1">
                  <a:txBody>
                    <a:bodyPr/>
                    <a:lstStyle/>
                    <a:p>
                      <a:pPr marL="0" marR="0" algn="ctr">
                        <a:spcBef>
                          <a:spcPts val="0"/>
                        </a:spcBef>
                        <a:spcAft>
                          <a:spcPts val="0"/>
                        </a:spcAft>
                      </a:pPr>
                      <a:endParaRPr lang="en-US" sz="2400" dirty="0">
                        <a:latin typeface="Times New Roman"/>
                        <a:ea typeface="Times New Roman"/>
                        <a:cs typeface="Times New Roman"/>
                      </a:endParaRPr>
                    </a:p>
                  </a:txBody>
                  <a:tcPr marL="68580" marR="68580" marT="0" marB="0">
                    <a:lnL w="28575" cap="flat" cmpd="sng" algn="ctr">
                      <a:solidFill>
                        <a:srgbClr val="000000"/>
                      </a:solidFill>
                      <a:prstDash val="solid"/>
                      <a:round/>
                      <a:headEnd type="none" w="med" len="med"/>
                      <a:tailEnd type="none" w="med" len="med"/>
                    </a:lnL>
                    <a:lnR>
                      <a:noFill/>
                    </a:lnR>
                    <a:lnT>
                      <a:noFill/>
                    </a:lnT>
                    <a:lnB>
                      <a:noFill/>
                    </a:lnB>
                  </a:tcPr>
                </a:tc>
                <a:tc gridSpan="2">
                  <a:txBody>
                    <a:bodyPr/>
                    <a:lstStyle/>
                    <a:p>
                      <a:pPr marL="0" marR="0" algn="ctr">
                        <a:spcBef>
                          <a:spcPts val="0"/>
                        </a:spcBef>
                        <a:spcAft>
                          <a:spcPts val="0"/>
                        </a:spcAft>
                      </a:pPr>
                      <a:endParaRPr lang="en-US" sz="2400" dirty="0">
                        <a:latin typeface="Times New Roman"/>
                        <a:ea typeface="Times New Roman"/>
                        <a:cs typeface="Times New Roman"/>
                      </a:endParaRPr>
                    </a:p>
                    <a:p>
                      <a:pPr marL="0" marR="0" algn="ctr">
                        <a:spcBef>
                          <a:spcPts val="0"/>
                        </a:spcBef>
                        <a:spcAft>
                          <a:spcPts val="0"/>
                        </a:spcAft>
                      </a:pPr>
                      <a:r>
                        <a:rPr lang="en-US" sz="2400" dirty="0">
                          <a:latin typeface="Times New Roman"/>
                          <a:ea typeface="Times New Roman"/>
                          <a:cs typeface="Times New Roman"/>
                        </a:rPr>
                        <a:t>Outcome</a:t>
                      </a:r>
                      <a:endParaRPr lang="en-US" sz="2200" dirty="0">
                        <a:latin typeface="Times New Roman"/>
                        <a:ea typeface="Times New Roman"/>
                        <a:cs typeface="Times New Roman"/>
                      </a:endParaRPr>
                    </a:p>
                  </a:txBody>
                  <a:tcPr marL="68580" marR="68580" marT="0" marB="0">
                    <a:lnL w="28575" cap="flat" cmpd="sng" algn="ctr">
                      <a:solidFill>
                        <a:schemeClr val="tx1"/>
                      </a:solidFill>
                      <a:prstDash val="solid"/>
                      <a:round/>
                      <a:headEnd type="none" w="med" len="med"/>
                      <a:tailEnd type="none" w="med" len="med"/>
                    </a:lnL>
                    <a:lnR>
                      <a:noFill/>
                    </a:lnR>
                    <a:lnT>
                      <a:noFill/>
                    </a:lnT>
                    <a:lnB>
                      <a:noFill/>
                    </a:lnB>
                  </a:tcPr>
                </a:tc>
                <a:tc hMerge="1">
                  <a:txBody>
                    <a:bodyPr/>
                    <a:lstStyle/>
                    <a:p>
                      <a:endParaRPr lang="en-US"/>
                    </a:p>
                  </a:txBody>
                  <a:tcPr/>
                </a:tc>
              </a:tr>
              <a:tr h="0">
                <a:tc>
                  <a:txBody>
                    <a:bodyPr/>
                    <a:lstStyle/>
                    <a:p>
                      <a:pPr marL="0" marR="0">
                        <a:spcBef>
                          <a:spcPts val="0"/>
                        </a:spcBef>
                        <a:spcAft>
                          <a:spcPts val="0"/>
                        </a:spcAft>
                      </a:pPr>
                      <a:endParaRPr lang="en-US" sz="2400" dirty="0">
                        <a:latin typeface="Times New Roman"/>
                        <a:ea typeface="Times New Roman"/>
                        <a:cs typeface="Times New Roman"/>
                      </a:endParaRPr>
                    </a:p>
                  </a:txBody>
                  <a:tcPr marL="68580" marR="68580" marT="0" marB="0">
                    <a:lnL>
                      <a:noFill/>
                    </a:lnL>
                    <a:lnR>
                      <a:noFill/>
                    </a:lnR>
                    <a:lnT w="28575" cap="flat" cmpd="sng" algn="ctr">
                      <a:solidFill>
                        <a:schemeClr val="tx1"/>
                      </a:solidFill>
                      <a:prstDash val="solid"/>
                      <a:round/>
                      <a:headEnd type="none" w="med" len="med"/>
                      <a:tailEnd type="none" w="med" len="med"/>
                    </a:lnT>
                    <a:lnB>
                      <a:noFill/>
                    </a:lnB>
                  </a:tcPr>
                </a:tc>
                <a:tc>
                  <a:txBody>
                    <a:bodyPr/>
                    <a:lstStyle/>
                    <a:p>
                      <a:pPr marL="0" marR="0">
                        <a:spcBef>
                          <a:spcPts val="0"/>
                        </a:spcBef>
                        <a:spcAft>
                          <a:spcPts val="0"/>
                        </a:spcAft>
                      </a:pPr>
                      <a:endParaRPr lang="en-US" sz="2400" dirty="0">
                        <a:latin typeface="Times New Roman"/>
                        <a:ea typeface="Times New Roman"/>
                        <a:cs typeface="Times New Roman"/>
                      </a:endParaRPr>
                    </a:p>
                  </a:txBody>
                  <a:tcPr marL="68580" marR="68580" marT="0" marB="0">
                    <a:lnL>
                      <a:noFill/>
                    </a:lnL>
                    <a:lnR>
                      <a:noFill/>
                    </a:lnR>
                    <a:lnT w="28575" cap="flat" cmpd="sng" algn="ctr">
                      <a:solidFill>
                        <a:schemeClr val="tx1"/>
                      </a:solidFill>
                      <a:prstDash val="solid"/>
                      <a:round/>
                      <a:headEnd type="none" w="med" len="med"/>
                      <a:tailEnd type="none" w="med" len="med"/>
                    </a:lnT>
                    <a:lnB>
                      <a:noFill/>
                    </a:lnB>
                  </a:tcPr>
                </a:tc>
                <a:tc>
                  <a:txBody>
                    <a:bodyPr/>
                    <a:lstStyle/>
                    <a:p>
                      <a:pPr marL="0" marR="0" algn="ctr">
                        <a:spcBef>
                          <a:spcPts val="0"/>
                        </a:spcBef>
                        <a:spcAft>
                          <a:spcPts val="0"/>
                        </a:spcAft>
                      </a:pPr>
                      <a:r>
                        <a:rPr lang="en-US" sz="2400" dirty="0">
                          <a:latin typeface="Times New Roman"/>
                          <a:ea typeface="Times New Roman"/>
                          <a:cs typeface="Times New Roman"/>
                        </a:rPr>
                        <a:t>Y</a:t>
                      </a:r>
                      <a:endParaRPr lang="en-US" sz="2200" dirty="0">
                        <a:latin typeface="Times New Roman"/>
                        <a:ea typeface="Times New Roman"/>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latin typeface="Times New Roman"/>
                          <a:ea typeface="Times New Roman"/>
                          <a:cs typeface="Times New Roman"/>
                        </a:rPr>
                        <a:t>N</a:t>
                      </a:r>
                      <a:endParaRPr lang="en-US" sz="2200" dirty="0">
                        <a:latin typeface="Times New Roman"/>
                        <a:ea typeface="Times New Roman"/>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tcPr>
                </a:tc>
              </a:tr>
              <a:tr h="0">
                <a:tc rowSpan="2">
                  <a:txBody>
                    <a:bodyPr/>
                    <a:lstStyle/>
                    <a:p>
                      <a:pPr marL="0" marR="0" algn="r">
                        <a:spcBef>
                          <a:spcPts val="0"/>
                        </a:spcBef>
                        <a:spcAft>
                          <a:spcPts val="0"/>
                        </a:spcAft>
                      </a:pPr>
                      <a:r>
                        <a:rPr lang="en-US" sz="2200" dirty="0" smtClean="0">
                          <a:latin typeface="Times New Roman"/>
                          <a:ea typeface="Times New Roman"/>
                          <a:cs typeface="Times New Roman"/>
                        </a:rPr>
                        <a:t>Risk Factor / </a:t>
                      </a:r>
                    </a:p>
                    <a:p>
                      <a:pPr marL="0" marR="0" algn="r">
                        <a:spcBef>
                          <a:spcPts val="0"/>
                        </a:spcBef>
                        <a:spcAft>
                          <a:spcPts val="0"/>
                        </a:spcAft>
                      </a:pPr>
                      <a:r>
                        <a:rPr lang="en-US" sz="2200" dirty="0" smtClean="0">
                          <a:latin typeface="Times New Roman"/>
                          <a:ea typeface="Times New Roman"/>
                          <a:cs typeface="Times New Roman"/>
                        </a:rPr>
                        <a:t>Risk Marker</a:t>
                      </a:r>
                      <a:endParaRPr lang="en-US" sz="2200" dirty="0">
                        <a:latin typeface="Times New Roman"/>
                        <a:ea typeface="Times New Roman"/>
                        <a:cs typeface="Times New Roman"/>
                      </a:endParaRPr>
                    </a:p>
                  </a:txBody>
                  <a:tcPr marL="68580" marR="68580" marT="0" marB="0">
                    <a:lnL>
                      <a:noFill/>
                    </a:lnL>
                    <a:lnR>
                      <a:noFill/>
                    </a:lnR>
                    <a:lnT>
                      <a:noFill/>
                    </a:lnT>
                    <a:lnB>
                      <a:noFill/>
                    </a:lnB>
                  </a:tcPr>
                </a:tc>
                <a:tc>
                  <a:txBody>
                    <a:bodyPr/>
                    <a:lstStyle/>
                    <a:p>
                      <a:pPr marL="0" marR="0">
                        <a:spcBef>
                          <a:spcPts val="0"/>
                        </a:spcBef>
                        <a:spcAft>
                          <a:spcPts val="0"/>
                        </a:spcAft>
                      </a:pPr>
                      <a:r>
                        <a:rPr lang="en-US" sz="2400" dirty="0">
                          <a:latin typeface="Times New Roman"/>
                          <a:ea typeface="Times New Roman"/>
                          <a:cs typeface="Times New Roman"/>
                        </a:rPr>
                        <a:t>Y</a:t>
                      </a:r>
                      <a:endParaRPr lang="en-US" sz="2200" dirty="0">
                        <a:latin typeface="Times New Roman"/>
                        <a:ea typeface="Times New Roman"/>
                        <a:cs typeface="Times New Roman"/>
                      </a:endParaRPr>
                    </a:p>
                  </a:txBody>
                  <a:tcPr marL="68580" marR="68580" marT="0" marB="0">
                    <a:lnL>
                      <a:noFill/>
                    </a:lnL>
                    <a:lnR w="28575"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endParaRPr lang="en-US" sz="2200" dirty="0">
                        <a:latin typeface="Times New Roman"/>
                        <a:ea typeface="Times New Roman"/>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2400" dirty="0">
                        <a:latin typeface="Times New Roman"/>
                        <a:ea typeface="Times New Roman"/>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0">
                <a:tc vMerge="1">
                  <a:txBody>
                    <a:bodyPr/>
                    <a:lstStyle/>
                    <a:p>
                      <a:pPr marL="0" marR="0" algn="r">
                        <a:spcBef>
                          <a:spcPts val="0"/>
                        </a:spcBef>
                        <a:spcAft>
                          <a:spcPts val="0"/>
                        </a:spcAft>
                      </a:pPr>
                      <a:endParaRPr lang="en-US" sz="2400" dirty="0">
                        <a:latin typeface="Times New Roman"/>
                        <a:ea typeface="Times New Roman"/>
                        <a:cs typeface="Times New Roman"/>
                      </a:endParaRPr>
                    </a:p>
                  </a:txBody>
                  <a:tcPr marL="68580" marR="68580" marT="0" marB="0">
                    <a:lnL>
                      <a:noFill/>
                    </a:lnL>
                    <a:lnR>
                      <a:noFill/>
                    </a:lnR>
                    <a:lnT>
                      <a:noFill/>
                    </a:lnT>
                    <a:lnB>
                      <a:noFill/>
                    </a:lnB>
                  </a:tcPr>
                </a:tc>
                <a:tc>
                  <a:txBody>
                    <a:bodyPr/>
                    <a:lstStyle/>
                    <a:p>
                      <a:pPr marL="0" marR="0">
                        <a:spcBef>
                          <a:spcPts val="0"/>
                        </a:spcBef>
                        <a:spcAft>
                          <a:spcPts val="0"/>
                        </a:spcAft>
                      </a:pPr>
                      <a:r>
                        <a:rPr lang="en-US" sz="2400" dirty="0">
                          <a:latin typeface="Times New Roman"/>
                          <a:ea typeface="Times New Roman"/>
                          <a:cs typeface="Times New Roman"/>
                        </a:rPr>
                        <a:t>N</a:t>
                      </a:r>
                      <a:endParaRPr lang="en-US" sz="2200" dirty="0">
                        <a:latin typeface="Times New Roman"/>
                        <a:ea typeface="Times New Roman"/>
                        <a:cs typeface="Times New Roman"/>
                      </a:endParaRPr>
                    </a:p>
                  </a:txBody>
                  <a:tcPr marL="68580" marR="68580" marT="0" marB="0">
                    <a:lnL>
                      <a:noFill/>
                    </a:lnL>
                    <a:lnR w="28575"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endParaRPr lang="en-US" sz="2200" dirty="0">
                        <a:latin typeface="Times New Roman"/>
                        <a:ea typeface="Times New Roman"/>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2400" dirty="0">
                        <a:latin typeface="Times New Roman"/>
                        <a:ea typeface="Times New Roman"/>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nvGraphicFramePr>
        <p:xfrm>
          <a:off x="4343401" y="4419600"/>
          <a:ext cx="4419599" cy="1828800"/>
        </p:xfrm>
        <a:graphic>
          <a:graphicData uri="http://schemas.openxmlformats.org/drawingml/2006/table">
            <a:tbl>
              <a:tblPr/>
              <a:tblGrid>
                <a:gridCol w="2248568"/>
                <a:gridCol w="494631"/>
                <a:gridCol w="823495"/>
                <a:gridCol w="852905"/>
              </a:tblGrid>
              <a:tr h="0">
                <a:tc gridSpan="2">
                  <a:txBody>
                    <a:bodyPr/>
                    <a:lstStyle/>
                    <a:p>
                      <a:pPr marL="0" marR="0" indent="0" algn="ctr">
                        <a:spcBef>
                          <a:spcPts val="0"/>
                        </a:spcBef>
                        <a:spcAft>
                          <a:spcPts val="0"/>
                        </a:spcAft>
                        <a:buFontTx/>
                        <a:buNone/>
                      </a:pPr>
                      <a:r>
                        <a:rPr lang="en-US" sz="2400" dirty="0" smtClean="0">
                          <a:latin typeface="Times New Roman"/>
                          <a:ea typeface="Times New Roman"/>
                          <a:cs typeface="Times New Roman"/>
                        </a:rPr>
                        <a:t> </a:t>
                      </a:r>
                      <a:r>
                        <a:rPr lang="en-US" sz="2200" dirty="0" smtClean="0">
                          <a:latin typeface="Times New Roman"/>
                          <a:ea typeface="Times New Roman"/>
                          <a:cs typeface="Times New Roman"/>
                        </a:rPr>
                        <a:t>Stratum 2: Potential Confounder='N</a:t>
                      </a:r>
                      <a:r>
                        <a:rPr lang="en-US" sz="2200" dirty="0">
                          <a:latin typeface="Times New Roman"/>
                          <a:ea typeface="Times New Roman"/>
                          <a:cs typeface="Times New Roman"/>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alpha val="10000"/>
                      </a:srgbClr>
                    </a:solidFill>
                  </a:tcPr>
                </a:tc>
                <a:tc hMerge="1">
                  <a:txBody>
                    <a:bodyPr/>
                    <a:lstStyle/>
                    <a:p>
                      <a:pPr marL="0" marR="0" algn="ctr">
                        <a:spcBef>
                          <a:spcPts val="0"/>
                        </a:spcBef>
                        <a:spcAft>
                          <a:spcPts val="0"/>
                        </a:spcAft>
                      </a:pPr>
                      <a:endParaRPr lang="en-US" sz="2400" dirty="0">
                        <a:latin typeface="Times New Roman"/>
                        <a:ea typeface="Times New Roman"/>
                        <a:cs typeface="Times New Roman"/>
                      </a:endParaRPr>
                    </a:p>
                  </a:txBody>
                  <a:tcPr marL="68580" marR="68580" marT="0" marB="0">
                    <a:lnL w="28575" cap="flat" cmpd="sng" algn="ctr">
                      <a:solidFill>
                        <a:srgbClr val="000000"/>
                      </a:solidFill>
                      <a:prstDash val="solid"/>
                      <a:round/>
                      <a:headEnd type="none" w="med" len="med"/>
                      <a:tailEnd type="none" w="med" len="med"/>
                    </a:lnL>
                    <a:lnR>
                      <a:noFill/>
                    </a:lnR>
                    <a:lnT>
                      <a:noFill/>
                    </a:lnT>
                    <a:lnB>
                      <a:noFill/>
                    </a:lnB>
                  </a:tcPr>
                </a:tc>
                <a:tc gridSpan="2">
                  <a:txBody>
                    <a:bodyPr/>
                    <a:lstStyle/>
                    <a:p>
                      <a:pPr marL="0" marR="0" algn="ctr">
                        <a:spcBef>
                          <a:spcPts val="0"/>
                        </a:spcBef>
                        <a:spcAft>
                          <a:spcPts val="0"/>
                        </a:spcAft>
                      </a:pPr>
                      <a:endParaRPr lang="en-US" sz="2400" dirty="0">
                        <a:latin typeface="Times New Roman"/>
                        <a:ea typeface="Times New Roman"/>
                        <a:cs typeface="Times New Roman"/>
                      </a:endParaRPr>
                    </a:p>
                    <a:p>
                      <a:pPr marL="0" marR="0" algn="ctr">
                        <a:spcBef>
                          <a:spcPts val="0"/>
                        </a:spcBef>
                        <a:spcAft>
                          <a:spcPts val="0"/>
                        </a:spcAft>
                      </a:pPr>
                      <a:r>
                        <a:rPr lang="en-US" sz="2400" dirty="0">
                          <a:latin typeface="Times New Roman"/>
                          <a:ea typeface="Times New Roman"/>
                          <a:cs typeface="Times New Roman"/>
                        </a:rPr>
                        <a:t>Outcome</a:t>
                      </a:r>
                      <a:endParaRPr lang="en-US" sz="2200" dirty="0">
                        <a:latin typeface="Times New Roman"/>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a:noFill/>
                    </a:lnR>
                    <a:lnT>
                      <a:noFill/>
                    </a:lnT>
                    <a:lnB>
                      <a:noFill/>
                    </a:lnB>
                  </a:tcPr>
                </a:tc>
                <a:tc hMerge="1">
                  <a:txBody>
                    <a:bodyPr/>
                    <a:lstStyle/>
                    <a:p>
                      <a:endParaRPr lang="en-US"/>
                    </a:p>
                  </a:txBody>
                  <a:tcPr/>
                </a:tc>
              </a:tr>
              <a:tr h="0">
                <a:tc>
                  <a:txBody>
                    <a:bodyPr/>
                    <a:lstStyle/>
                    <a:p>
                      <a:pPr marL="0" marR="0">
                        <a:spcBef>
                          <a:spcPts val="0"/>
                        </a:spcBef>
                        <a:spcAft>
                          <a:spcPts val="0"/>
                        </a:spcAft>
                      </a:pPr>
                      <a:endParaRPr lang="en-US" sz="2400" dirty="0">
                        <a:latin typeface="Times New Roman"/>
                        <a:ea typeface="Times New Roman"/>
                        <a:cs typeface="Times New Roman"/>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spcBef>
                          <a:spcPts val="0"/>
                        </a:spcBef>
                        <a:spcAft>
                          <a:spcPts val="0"/>
                        </a:spcAft>
                      </a:pPr>
                      <a:endParaRPr lang="en-US" sz="2400" dirty="0">
                        <a:latin typeface="Times New Roman"/>
                        <a:ea typeface="Times New Roman"/>
                        <a:cs typeface="Times New Roman"/>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tcPr>
                </a:tc>
                <a:tc>
                  <a:txBody>
                    <a:bodyPr/>
                    <a:lstStyle/>
                    <a:p>
                      <a:pPr marL="0" marR="0" algn="ctr">
                        <a:spcBef>
                          <a:spcPts val="0"/>
                        </a:spcBef>
                        <a:spcAft>
                          <a:spcPts val="0"/>
                        </a:spcAft>
                      </a:pPr>
                      <a:r>
                        <a:rPr lang="en-US" sz="2400" dirty="0">
                          <a:latin typeface="Times New Roman"/>
                          <a:ea typeface="Times New Roman"/>
                          <a:cs typeface="Times New Roman"/>
                        </a:rPr>
                        <a:t>Y</a:t>
                      </a:r>
                      <a:endParaRPr lang="en-US" sz="2200" dirty="0">
                        <a:latin typeface="Times New Roman"/>
                        <a:ea typeface="Times New Roman"/>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latin typeface="Times New Roman"/>
                          <a:ea typeface="Times New Roman"/>
                          <a:cs typeface="Times New Roman"/>
                        </a:rPr>
                        <a:t>N</a:t>
                      </a:r>
                      <a:endParaRPr lang="en-US" sz="2200" dirty="0">
                        <a:latin typeface="Times New Roman"/>
                        <a:ea typeface="Times New Roman"/>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tcPr>
                </a:tc>
              </a:tr>
              <a:tr h="0">
                <a:tc rowSpan="2">
                  <a:txBody>
                    <a:bodyPr/>
                    <a:lstStyle/>
                    <a:p>
                      <a:pPr marL="0" marR="0" algn="r">
                        <a:spcBef>
                          <a:spcPts val="0"/>
                        </a:spcBef>
                        <a:spcAft>
                          <a:spcPts val="0"/>
                        </a:spcAft>
                      </a:pPr>
                      <a:r>
                        <a:rPr lang="en-US" sz="2200" dirty="0" smtClean="0">
                          <a:latin typeface="Times New Roman"/>
                          <a:ea typeface="Times New Roman"/>
                          <a:cs typeface="Times New Roman"/>
                        </a:rPr>
                        <a:t>Risk Factor / </a:t>
                      </a:r>
                    </a:p>
                    <a:p>
                      <a:pPr marL="0" marR="0" algn="r">
                        <a:spcBef>
                          <a:spcPts val="0"/>
                        </a:spcBef>
                        <a:spcAft>
                          <a:spcPts val="0"/>
                        </a:spcAft>
                      </a:pPr>
                      <a:r>
                        <a:rPr lang="en-US" sz="2200" dirty="0" smtClean="0">
                          <a:latin typeface="Times New Roman"/>
                          <a:ea typeface="Times New Roman"/>
                          <a:cs typeface="Times New Roman"/>
                        </a:rPr>
                        <a:t>Risk Marker</a:t>
                      </a:r>
                      <a:endParaRPr lang="en-US" sz="2200" dirty="0">
                        <a:latin typeface="Times New Roman"/>
                        <a:ea typeface="Times New Roman"/>
                        <a:cs typeface="Times New Roman"/>
                      </a:endParaRPr>
                    </a:p>
                  </a:txBody>
                  <a:tcPr marL="68580" marR="68580" marT="0" marB="0">
                    <a:lnL>
                      <a:noFill/>
                    </a:lnL>
                    <a:lnR>
                      <a:noFill/>
                    </a:lnR>
                    <a:lnT>
                      <a:noFill/>
                    </a:lnT>
                    <a:lnB>
                      <a:noFill/>
                    </a:lnB>
                  </a:tcPr>
                </a:tc>
                <a:tc>
                  <a:txBody>
                    <a:bodyPr/>
                    <a:lstStyle/>
                    <a:p>
                      <a:pPr marL="0" marR="0">
                        <a:spcBef>
                          <a:spcPts val="0"/>
                        </a:spcBef>
                        <a:spcAft>
                          <a:spcPts val="0"/>
                        </a:spcAft>
                      </a:pPr>
                      <a:r>
                        <a:rPr lang="en-US" sz="2400" dirty="0">
                          <a:latin typeface="Times New Roman"/>
                          <a:ea typeface="Times New Roman"/>
                          <a:cs typeface="Times New Roman"/>
                        </a:rPr>
                        <a:t>Y</a:t>
                      </a:r>
                      <a:endParaRPr lang="en-US" sz="2200" dirty="0">
                        <a:latin typeface="Times New Roman"/>
                        <a:ea typeface="Times New Roman"/>
                        <a:cs typeface="Times New Roman"/>
                      </a:endParaRPr>
                    </a:p>
                  </a:txBody>
                  <a:tcPr marL="68580" marR="68580" marT="0" marB="0">
                    <a:lnL>
                      <a:noFill/>
                    </a:lnL>
                    <a:lnR w="28575"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endParaRPr lang="en-US" sz="2200" dirty="0">
                        <a:latin typeface="Times New Roman"/>
                        <a:ea typeface="Times New Roman"/>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2400" dirty="0">
                        <a:latin typeface="Times New Roman"/>
                        <a:ea typeface="Times New Roman"/>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0">
                <a:tc vMerge="1">
                  <a:txBody>
                    <a:bodyPr/>
                    <a:lstStyle/>
                    <a:p>
                      <a:pPr marL="0" marR="0" algn="r">
                        <a:spcBef>
                          <a:spcPts val="0"/>
                        </a:spcBef>
                        <a:spcAft>
                          <a:spcPts val="0"/>
                        </a:spcAft>
                      </a:pPr>
                      <a:endParaRPr lang="en-US" sz="2400" dirty="0">
                        <a:latin typeface="Times New Roman"/>
                        <a:ea typeface="Times New Roman"/>
                        <a:cs typeface="Times New Roman"/>
                      </a:endParaRPr>
                    </a:p>
                  </a:txBody>
                  <a:tcPr marL="68580" marR="68580" marT="0" marB="0">
                    <a:lnL>
                      <a:noFill/>
                    </a:lnL>
                    <a:lnR>
                      <a:noFill/>
                    </a:lnR>
                    <a:lnT>
                      <a:noFill/>
                    </a:lnT>
                    <a:lnB>
                      <a:noFill/>
                    </a:lnB>
                  </a:tcPr>
                </a:tc>
                <a:tc>
                  <a:txBody>
                    <a:bodyPr/>
                    <a:lstStyle/>
                    <a:p>
                      <a:pPr marL="0" marR="0">
                        <a:spcBef>
                          <a:spcPts val="0"/>
                        </a:spcBef>
                        <a:spcAft>
                          <a:spcPts val="0"/>
                        </a:spcAft>
                      </a:pPr>
                      <a:r>
                        <a:rPr lang="en-US" sz="2400" dirty="0">
                          <a:latin typeface="Times New Roman"/>
                          <a:ea typeface="Times New Roman"/>
                          <a:cs typeface="Times New Roman"/>
                        </a:rPr>
                        <a:t>N</a:t>
                      </a:r>
                      <a:endParaRPr lang="en-US" sz="2200" dirty="0">
                        <a:latin typeface="Times New Roman"/>
                        <a:ea typeface="Times New Roman"/>
                        <a:cs typeface="Times New Roman"/>
                      </a:endParaRPr>
                    </a:p>
                  </a:txBody>
                  <a:tcPr marL="68580" marR="68580" marT="0" marB="0">
                    <a:lnL>
                      <a:noFill/>
                    </a:lnL>
                    <a:lnR w="28575"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endParaRPr lang="en-US" sz="2200" dirty="0">
                        <a:latin typeface="Times New Roman"/>
                        <a:ea typeface="Times New Roman"/>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2400" dirty="0">
                        <a:latin typeface="Times New Roman"/>
                        <a:ea typeface="Times New Roman"/>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nvGraphicFramePr>
        <p:xfrm>
          <a:off x="381000" y="2133600"/>
          <a:ext cx="3505200" cy="2072640"/>
        </p:xfrm>
        <a:graphic>
          <a:graphicData uri="http://schemas.openxmlformats.org/drawingml/2006/table">
            <a:tbl>
              <a:tblPr/>
              <a:tblGrid>
                <a:gridCol w="1600200"/>
                <a:gridCol w="381000"/>
                <a:gridCol w="762000"/>
                <a:gridCol w="762000"/>
              </a:tblGrid>
              <a:tr h="0">
                <a:tc>
                  <a:txBody>
                    <a:bodyPr/>
                    <a:lstStyle/>
                    <a:p>
                      <a:pPr marL="0" marR="0" algn="ctr">
                        <a:spcBef>
                          <a:spcPts val="0"/>
                        </a:spcBef>
                        <a:spcAft>
                          <a:spcPts val="0"/>
                        </a:spcAft>
                      </a:pPr>
                      <a:endParaRPr lang="en-US" sz="2200" dirty="0">
                        <a:latin typeface="Times New Roman"/>
                        <a:ea typeface="Times New Roman"/>
                        <a:cs typeface="Times New Roman"/>
                      </a:endParaRPr>
                    </a:p>
                  </a:txBody>
                  <a:tcPr marL="68580" marR="68580" marT="0"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2400" dirty="0">
                        <a:latin typeface="Times New Roman"/>
                        <a:ea typeface="Times New Roman"/>
                        <a:cs typeface="Times New Roman"/>
                      </a:endParaRPr>
                    </a:p>
                  </a:txBody>
                  <a:tcPr marL="68580" marR="68580" marT="0" marB="0">
                    <a:lnL w="28575" cap="flat" cmpd="sng" algn="ctr">
                      <a:noFill/>
                      <a:prstDash val="solid"/>
                      <a:round/>
                      <a:headEnd type="none" w="med" len="med"/>
                      <a:tailEnd type="none" w="med" len="med"/>
                    </a:lnL>
                    <a:lnR>
                      <a:noFill/>
                    </a:lnR>
                    <a:lnT>
                      <a:noFill/>
                    </a:lnT>
                    <a:lnB>
                      <a:noFill/>
                    </a:lnB>
                  </a:tcPr>
                </a:tc>
                <a:tc gridSpan="2">
                  <a:txBody>
                    <a:bodyPr/>
                    <a:lstStyle/>
                    <a:p>
                      <a:pPr marL="0" marR="0" algn="ctr">
                        <a:spcBef>
                          <a:spcPts val="0"/>
                        </a:spcBef>
                        <a:spcAft>
                          <a:spcPts val="0"/>
                        </a:spcAft>
                      </a:pPr>
                      <a:r>
                        <a:rPr lang="en-US" sz="2400" dirty="0" smtClean="0">
                          <a:latin typeface="Times New Roman"/>
                          <a:ea typeface="Times New Roman"/>
                          <a:cs typeface="Times New Roman"/>
                        </a:rPr>
                        <a:t>Outcome</a:t>
                      </a:r>
                      <a:endParaRPr lang="en-US" sz="2200" dirty="0">
                        <a:latin typeface="Times New Roman"/>
                        <a:ea typeface="Times New Roman"/>
                        <a:cs typeface="Times New Roman"/>
                      </a:endParaRPr>
                    </a:p>
                  </a:txBody>
                  <a:tcPr marL="68580" marR="68580" marT="0" marB="0">
                    <a:lnL>
                      <a:noFill/>
                    </a:lnL>
                    <a:lnR>
                      <a:noFill/>
                    </a:lnR>
                    <a:lnT>
                      <a:noFill/>
                    </a:lnT>
                    <a:lnB>
                      <a:noFill/>
                    </a:lnB>
                  </a:tcPr>
                </a:tc>
                <a:tc hMerge="1">
                  <a:txBody>
                    <a:bodyPr/>
                    <a:lstStyle/>
                    <a:p>
                      <a:endParaRPr lang="en-US"/>
                    </a:p>
                  </a:txBody>
                  <a:tcPr/>
                </a:tc>
              </a:tr>
              <a:tr h="0">
                <a:tc>
                  <a:txBody>
                    <a:bodyPr/>
                    <a:lstStyle/>
                    <a:p>
                      <a:pPr marL="0" marR="0">
                        <a:spcBef>
                          <a:spcPts val="0"/>
                        </a:spcBef>
                        <a:spcAft>
                          <a:spcPts val="0"/>
                        </a:spcAft>
                      </a:pPr>
                      <a:endParaRPr lang="en-US" sz="2400" dirty="0">
                        <a:latin typeface="Times New Roman"/>
                        <a:ea typeface="Times New Roman"/>
                        <a:cs typeface="Times New Roman"/>
                      </a:endParaRPr>
                    </a:p>
                  </a:txBody>
                  <a:tcPr marL="68580" marR="68580" marT="0" marB="0">
                    <a:lnL>
                      <a:noFill/>
                    </a:lnL>
                    <a:lnR>
                      <a:noFill/>
                    </a:lnR>
                    <a:lnT w="28575" cap="flat" cmpd="sng" algn="ctr">
                      <a:noFill/>
                      <a:prstDash val="solid"/>
                      <a:round/>
                      <a:headEnd type="none" w="med" len="med"/>
                      <a:tailEnd type="none" w="med" len="med"/>
                    </a:lnT>
                    <a:lnB>
                      <a:noFill/>
                    </a:lnB>
                  </a:tcPr>
                </a:tc>
                <a:tc>
                  <a:txBody>
                    <a:bodyPr/>
                    <a:lstStyle/>
                    <a:p>
                      <a:pPr marL="0" marR="0">
                        <a:spcBef>
                          <a:spcPts val="0"/>
                        </a:spcBef>
                        <a:spcAft>
                          <a:spcPts val="0"/>
                        </a:spcAft>
                      </a:pPr>
                      <a:endParaRPr lang="en-US" sz="2400" dirty="0">
                        <a:latin typeface="Times New Roman"/>
                        <a:ea typeface="Times New Roman"/>
                        <a:cs typeface="Times New Roman"/>
                      </a:endParaRPr>
                    </a:p>
                  </a:txBody>
                  <a:tcPr marL="68580" marR="68580" marT="0" marB="0">
                    <a:lnL>
                      <a:noFill/>
                    </a:lnL>
                    <a:lnR>
                      <a:noFill/>
                    </a:lnR>
                    <a:lnT>
                      <a:noFill/>
                    </a:lnT>
                    <a:lnB>
                      <a:noFill/>
                    </a:lnB>
                  </a:tcPr>
                </a:tc>
                <a:tc>
                  <a:txBody>
                    <a:bodyPr/>
                    <a:lstStyle/>
                    <a:p>
                      <a:pPr marL="0" marR="0" algn="ctr">
                        <a:spcBef>
                          <a:spcPts val="0"/>
                        </a:spcBef>
                        <a:spcAft>
                          <a:spcPts val="0"/>
                        </a:spcAft>
                      </a:pPr>
                      <a:r>
                        <a:rPr lang="en-US" sz="2400" dirty="0">
                          <a:latin typeface="Times New Roman"/>
                          <a:ea typeface="Times New Roman"/>
                          <a:cs typeface="Times New Roman"/>
                        </a:rPr>
                        <a:t>Y</a:t>
                      </a:r>
                      <a:endParaRPr lang="en-US" sz="2200" dirty="0">
                        <a:latin typeface="Times New Roman"/>
                        <a:ea typeface="Times New Roman"/>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latin typeface="Times New Roman"/>
                          <a:ea typeface="Times New Roman"/>
                          <a:cs typeface="Times New Roman"/>
                        </a:rPr>
                        <a:t>N</a:t>
                      </a:r>
                      <a:endParaRPr lang="en-US" sz="2200" dirty="0">
                        <a:latin typeface="Times New Roman"/>
                        <a:ea typeface="Times New Roman"/>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tcPr>
                </a:tc>
              </a:tr>
              <a:tr h="0">
                <a:tc rowSpan="2">
                  <a:txBody>
                    <a:bodyPr/>
                    <a:lstStyle/>
                    <a:p>
                      <a:pPr marL="0" marR="0" algn="r">
                        <a:spcBef>
                          <a:spcPts val="0"/>
                        </a:spcBef>
                        <a:spcAft>
                          <a:spcPts val="0"/>
                        </a:spcAft>
                      </a:pPr>
                      <a:endParaRPr lang="en-US" sz="2200" dirty="0" smtClean="0">
                        <a:latin typeface="Times New Roman"/>
                        <a:ea typeface="Times New Roman"/>
                        <a:cs typeface="Times New Roman"/>
                      </a:endParaRPr>
                    </a:p>
                    <a:p>
                      <a:pPr marL="0" marR="0" algn="r">
                        <a:spcBef>
                          <a:spcPts val="0"/>
                        </a:spcBef>
                        <a:spcAft>
                          <a:spcPts val="0"/>
                        </a:spcAft>
                      </a:pPr>
                      <a:r>
                        <a:rPr lang="en-US" sz="2200" dirty="0" smtClean="0">
                          <a:latin typeface="Times New Roman"/>
                          <a:ea typeface="Times New Roman"/>
                          <a:cs typeface="Times New Roman"/>
                        </a:rPr>
                        <a:t>Risk Factor / </a:t>
                      </a:r>
                    </a:p>
                    <a:p>
                      <a:pPr marL="0" marR="0" algn="r">
                        <a:spcBef>
                          <a:spcPts val="0"/>
                        </a:spcBef>
                        <a:spcAft>
                          <a:spcPts val="0"/>
                        </a:spcAft>
                      </a:pPr>
                      <a:r>
                        <a:rPr lang="en-US" sz="2200" dirty="0" smtClean="0">
                          <a:latin typeface="Times New Roman"/>
                          <a:ea typeface="Times New Roman"/>
                          <a:cs typeface="Times New Roman"/>
                        </a:rPr>
                        <a:t>Risk Marker</a:t>
                      </a:r>
                      <a:endParaRPr lang="en-US" sz="2200" dirty="0">
                        <a:latin typeface="Times New Roman"/>
                        <a:ea typeface="Times New Roman"/>
                        <a:cs typeface="Times New Roman"/>
                      </a:endParaRPr>
                    </a:p>
                  </a:txBody>
                  <a:tcPr marL="68580" marR="68580" marT="0" marB="0">
                    <a:lnL>
                      <a:noFill/>
                    </a:lnL>
                    <a:lnR>
                      <a:noFill/>
                    </a:lnR>
                    <a:lnT>
                      <a:noFill/>
                    </a:lnT>
                    <a:lnB>
                      <a:noFill/>
                    </a:lnB>
                  </a:tcPr>
                </a:tc>
                <a:tc>
                  <a:txBody>
                    <a:bodyPr/>
                    <a:lstStyle/>
                    <a:p>
                      <a:pPr marL="0" marR="0">
                        <a:spcBef>
                          <a:spcPts val="1200"/>
                        </a:spcBef>
                        <a:spcAft>
                          <a:spcPts val="0"/>
                        </a:spcAft>
                      </a:pPr>
                      <a:r>
                        <a:rPr lang="en-US" sz="2400" dirty="0">
                          <a:latin typeface="Times New Roman"/>
                          <a:ea typeface="Times New Roman"/>
                          <a:cs typeface="Times New Roman"/>
                        </a:rPr>
                        <a:t>Y</a:t>
                      </a:r>
                      <a:endParaRPr lang="en-US" sz="2200" dirty="0">
                        <a:latin typeface="Times New Roman"/>
                        <a:ea typeface="Times New Roman"/>
                        <a:cs typeface="Times New Roman"/>
                      </a:endParaRPr>
                    </a:p>
                  </a:txBody>
                  <a:tcPr marL="68580" marR="68580" marT="0" marB="0" anchor="ctr">
                    <a:lnL>
                      <a:noFill/>
                    </a:lnL>
                    <a:lnR w="28575"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endParaRPr lang="en-US" sz="2200" dirty="0" smtClean="0">
                        <a:latin typeface="Times New Roman"/>
                        <a:ea typeface="Times New Roman"/>
                        <a:cs typeface="Times New Roman"/>
                      </a:endParaRPr>
                    </a:p>
                    <a:p>
                      <a:pPr marL="0" marR="0" algn="ctr">
                        <a:spcBef>
                          <a:spcPts val="0"/>
                        </a:spcBef>
                        <a:spcAft>
                          <a:spcPts val="0"/>
                        </a:spcAft>
                      </a:pPr>
                      <a:endParaRPr lang="en-US" sz="2200" dirty="0">
                        <a:latin typeface="Times New Roman"/>
                        <a:ea typeface="Times New Roman"/>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2400" dirty="0">
                        <a:latin typeface="Times New Roman"/>
                        <a:ea typeface="Times New Roman"/>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r h="0">
                <a:tc vMerge="1">
                  <a:txBody>
                    <a:bodyPr/>
                    <a:lstStyle/>
                    <a:p>
                      <a:pPr marL="0" marR="0" algn="r">
                        <a:spcBef>
                          <a:spcPts val="0"/>
                        </a:spcBef>
                        <a:spcAft>
                          <a:spcPts val="0"/>
                        </a:spcAft>
                      </a:pPr>
                      <a:endParaRPr lang="en-US" sz="2400" dirty="0">
                        <a:latin typeface="Times New Roman"/>
                        <a:ea typeface="Times New Roman"/>
                        <a:cs typeface="Times New Roman"/>
                      </a:endParaRPr>
                    </a:p>
                  </a:txBody>
                  <a:tcPr marL="68580" marR="68580" marT="0" marB="0">
                    <a:lnL>
                      <a:noFill/>
                    </a:lnL>
                    <a:lnR>
                      <a:noFill/>
                    </a:lnR>
                    <a:lnT>
                      <a:noFill/>
                    </a:lnT>
                    <a:lnB>
                      <a:noFill/>
                    </a:lnB>
                  </a:tcPr>
                </a:tc>
                <a:tc>
                  <a:txBody>
                    <a:bodyPr/>
                    <a:lstStyle/>
                    <a:p>
                      <a:pPr marL="0" marR="0">
                        <a:spcBef>
                          <a:spcPts val="600"/>
                        </a:spcBef>
                        <a:spcAft>
                          <a:spcPts val="0"/>
                        </a:spcAft>
                      </a:pPr>
                      <a:r>
                        <a:rPr lang="en-US" sz="2400" dirty="0">
                          <a:latin typeface="Times New Roman"/>
                          <a:ea typeface="Times New Roman"/>
                          <a:cs typeface="Times New Roman"/>
                        </a:rPr>
                        <a:t>N</a:t>
                      </a:r>
                      <a:endParaRPr lang="en-US" sz="2200" dirty="0">
                        <a:latin typeface="Times New Roman"/>
                        <a:ea typeface="Times New Roman"/>
                        <a:cs typeface="Times New Roman"/>
                      </a:endParaRPr>
                    </a:p>
                  </a:txBody>
                  <a:tcPr marL="68580" marR="68580" marT="0" marB="0" anchor="ctr">
                    <a:lnL>
                      <a:noFill/>
                    </a:lnL>
                    <a:lnR w="28575" cap="flat" cmpd="sng" algn="ctr">
                      <a:solidFill>
                        <a:srgbClr val="000000"/>
                      </a:solidFill>
                      <a:prstDash val="solid"/>
                      <a:round/>
                      <a:headEnd type="none" w="med" len="med"/>
                      <a:tailEnd type="none" w="med" len="med"/>
                    </a:lnR>
                    <a:lnT>
                      <a:noFill/>
                    </a:lnT>
                    <a:lnB>
                      <a:noFill/>
                    </a:lnB>
                  </a:tcPr>
                </a:tc>
                <a:tc>
                  <a:txBody>
                    <a:bodyPr/>
                    <a:lstStyle/>
                    <a:p>
                      <a:pPr marL="0" marR="0" algn="ctr">
                        <a:spcBef>
                          <a:spcPts val="0"/>
                        </a:spcBef>
                        <a:spcAft>
                          <a:spcPts val="0"/>
                        </a:spcAft>
                      </a:pPr>
                      <a:endParaRPr lang="en-US" sz="2200" dirty="0" smtClean="0">
                        <a:latin typeface="Times New Roman"/>
                        <a:ea typeface="Times New Roman"/>
                        <a:cs typeface="Times New Roman"/>
                      </a:endParaRPr>
                    </a:p>
                    <a:p>
                      <a:pPr marL="0" marR="0" algn="ctr">
                        <a:spcBef>
                          <a:spcPts val="0"/>
                        </a:spcBef>
                        <a:spcAft>
                          <a:spcPts val="0"/>
                        </a:spcAft>
                      </a:pPr>
                      <a:endParaRPr lang="en-US" sz="2200" dirty="0">
                        <a:latin typeface="Times New Roman"/>
                        <a:ea typeface="Times New Roman"/>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2400" dirty="0">
                        <a:latin typeface="Times New Roman"/>
                        <a:ea typeface="Times New Roman"/>
                        <a:cs typeface="Times New Roman"/>
                      </a:endParaRPr>
                    </a:p>
                  </a:txBody>
                  <a:tcPr marL="68580" marR="68580" marT="0" marB="0">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59B175D3-B44C-48FA-A375-DB05B3F216AF}" type="slidenum">
              <a:rPr lang="en-US" altLang="en-US"/>
              <a:pPr/>
              <a:t>22</a:t>
            </a:fld>
            <a:endParaRPr lang="en-US" altLang="en-US" dirty="0"/>
          </a:p>
        </p:txBody>
      </p:sp>
      <p:sp>
        <p:nvSpPr>
          <p:cNvPr id="338946" name="Rectangle 2"/>
          <p:cNvSpPr>
            <a:spLocks noGrp="1" noChangeArrowheads="1"/>
          </p:cNvSpPr>
          <p:nvPr>
            <p:ph type="title"/>
          </p:nvPr>
        </p:nvSpPr>
        <p:spPr>
          <a:xfrm>
            <a:off x="3200400" y="381000"/>
            <a:ext cx="3810000" cy="838200"/>
          </a:xfrm>
        </p:spPr>
        <p:txBody>
          <a:bodyPr/>
          <a:lstStyle/>
          <a:p>
            <a:r>
              <a:rPr lang="en-US" dirty="0"/>
              <a:t>Confounding and Effect Modification</a:t>
            </a:r>
          </a:p>
        </p:txBody>
      </p:sp>
      <p:sp>
        <p:nvSpPr>
          <p:cNvPr id="338947" name="Rectangle 3"/>
          <p:cNvSpPr>
            <a:spLocks noGrp="1" noChangeArrowheads="1"/>
          </p:cNvSpPr>
          <p:nvPr>
            <p:ph type="body" idx="1"/>
          </p:nvPr>
        </p:nvSpPr>
        <p:spPr/>
        <p:txBody>
          <a:bodyPr/>
          <a:lstStyle/>
          <a:p>
            <a:r>
              <a:rPr lang="en-US" dirty="0"/>
              <a:t>Summary (adjusted) relative risk and odds ratio, and the corresponding statistical test using stratified methods:</a:t>
            </a:r>
          </a:p>
          <a:p>
            <a:endParaRPr lang="en-US" dirty="0"/>
          </a:p>
          <a:p>
            <a:endParaRPr lang="en-US" dirty="0"/>
          </a:p>
          <a:p>
            <a:endParaRPr lang="en-US" dirty="0"/>
          </a:p>
          <a:p>
            <a:endParaRPr lang="en-US" dirty="0"/>
          </a:p>
          <a:p>
            <a:endParaRPr lang="en-US" dirty="0"/>
          </a:p>
          <a:p>
            <a:r>
              <a:rPr lang="en-US" dirty="0"/>
              <a:t>An adjusted measure is a </a:t>
            </a:r>
            <a:r>
              <a:rPr lang="en-US" b="1" dirty="0">
                <a:solidFill>
                  <a:srgbClr val="990033"/>
                </a:solidFill>
              </a:rPr>
              <a:t>weighted average</a:t>
            </a:r>
            <a:r>
              <a:rPr lang="en-US" dirty="0"/>
              <a:t> of estimates across strata of another factor</a:t>
            </a:r>
          </a:p>
        </p:txBody>
      </p:sp>
      <p:pic>
        <p:nvPicPr>
          <p:cNvPr id="338948" name="Picture 4" descr="ADJUSTED"/>
          <p:cNvPicPr>
            <a:picLocks noChangeAspect="1" noChangeArrowheads="1"/>
          </p:cNvPicPr>
          <p:nvPr/>
        </p:nvPicPr>
        <p:blipFill>
          <a:blip r:embed="rId2"/>
          <a:srcRect/>
          <a:stretch>
            <a:fillRect/>
          </a:stretch>
        </p:blipFill>
        <p:spPr bwMode="auto">
          <a:xfrm>
            <a:off x="838200" y="3119438"/>
            <a:ext cx="3867150" cy="1681162"/>
          </a:xfrm>
          <a:prstGeom prst="rect">
            <a:avLst/>
          </a:prstGeom>
          <a:noFill/>
          <a:ln w="31750">
            <a:solidFill>
              <a:srgbClr val="808000"/>
            </a:solidFill>
            <a:miter lim="800000"/>
            <a:headEnd/>
            <a:tailEnd/>
          </a:ln>
        </p:spPr>
      </p:pic>
      <p:pic>
        <p:nvPicPr>
          <p:cNvPr id="338949" name="Picture 5" descr="CHIADJOR"/>
          <p:cNvPicPr>
            <a:picLocks noChangeAspect="1" noChangeArrowheads="1"/>
          </p:cNvPicPr>
          <p:nvPr/>
        </p:nvPicPr>
        <p:blipFill>
          <a:blip r:embed="rId3"/>
          <a:srcRect/>
          <a:stretch>
            <a:fillRect/>
          </a:stretch>
        </p:blipFill>
        <p:spPr bwMode="auto">
          <a:xfrm>
            <a:off x="5334000" y="3201988"/>
            <a:ext cx="3062288" cy="1522412"/>
          </a:xfrm>
          <a:prstGeom prst="rect">
            <a:avLst/>
          </a:prstGeom>
          <a:noFill/>
          <a:ln w="31750">
            <a:solidFill>
              <a:srgbClr val="808000"/>
            </a:solid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97BE04A4-9D64-4D70-8426-FCD0CA567C9D}" type="slidenum">
              <a:rPr lang="en-US" altLang="en-US"/>
              <a:pPr/>
              <a:t>23</a:t>
            </a:fld>
            <a:endParaRPr lang="en-US" altLang="en-US" dirty="0"/>
          </a:p>
        </p:txBody>
      </p:sp>
      <p:sp>
        <p:nvSpPr>
          <p:cNvPr id="342018" name="Rectangle 2"/>
          <p:cNvSpPr>
            <a:spLocks noGrp="1" noChangeArrowheads="1"/>
          </p:cNvSpPr>
          <p:nvPr>
            <p:ph type="title"/>
          </p:nvPr>
        </p:nvSpPr>
        <p:spPr>
          <a:xfrm>
            <a:off x="3200400" y="381000"/>
            <a:ext cx="3810000" cy="838200"/>
          </a:xfrm>
        </p:spPr>
        <p:txBody>
          <a:bodyPr/>
          <a:lstStyle/>
          <a:p>
            <a:r>
              <a:rPr lang="en-US" dirty="0"/>
              <a:t>Confounding and Effect Modification</a:t>
            </a:r>
          </a:p>
        </p:txBody>
      </p:sp>
      <p:sp>
        <p:nvSpPr>
          <p:cNvPr id="342019" name="Rectangle 3"/>
          <p:cNvSpPr>
            <a:spLocks noGrp="1" noChangeArrowheads="1"/>
          </p:cNvSpPr>
          <p:nvPr>
            <p:ph type="body" idx="1"/>
          </p:nvPr>
        </p:nvSpPr>
        <p:spPr>
          <a:xfrm>
            <a:off x="228600" y="1371600"/>
            <a:ext cx="8534400" cy="4800600"/>
          </a:xfrm>
        </p:spPr>
        <p:txBody>
          <a:bodyPr/>
          <a:lstStyle/>
          <a:p>
            <a:pPr algn="ctr"/>
            <a:r>
              <a:rPr lang="en-US" dirty="0"/>
              <a:t>Assessing Effect Modification</a:t>
            </a:r>
          </a:p>
          <a:p>
            <a:pPr algn="ctr"/>
            <a:endParaRPr lang="en-US" sz="1200" dirty="0"/>
          </a:p>
          <a:p>
            <a:pPr algn="ctr"/>
            <a:r>
              <a:rPr lang="en-US" sz="2400" dirty="0"/>
              <a:t>The null hypothesis for assessing interaction is:</a:t>
            </a:r>
          </a:p>
          <a:p>
            <a:pPr algn="ctr"/>
            <a:endParaRPr lang="en-US" sz="2400" dirty="0"/>
          </a:p>
          <a:p>
            <a:pPr algn="ctr"/>
            <a:endParaRPr lang="en-US" sz="2400" dirty="0"/>
          </a:p>
          <a:p>
            <a:pPr algn="ctr"/>
            <a:endParaRPr lang="en-US" sz="2400" dirty="0"/>
          </a:p>
          <a:p>
            <a:pPr algn="ctr"/>
            <a:r>
              <a:rPr lang="en-US" sz="2400" dirty="0"/>
              <a:t>For stratified analysis, the statistical test is the </a:t>
            </a:r>
          </a:p>
          <a:p>
            <a:pPr algn="ctr"/>
            <a:r>
              <a:rPr lang="en-US" sz="2400" dirty="0"/>
              <a:t>Breslow-Day Test of Homogeneity:</a:t>
            </a:r>
          </a:p>
          <a:p>
            <a:pPr algn="ctr"/>
            <a:endParaRPr lang="en-US" sz="2400" dirty="0"/>
          </a:p>
          <a:p>
            <a:pPr algn="ctr"/>
            <a:endParaRPr lang="en-US" sz="2400" dirty="0"/>
          </a:p>
          <a:p>
            <a:pPr algn="ctr"/>
            <a:endParaRPr lang="en-US" sz="2400" dirty="0"/>
          </a:p>
        </p:txBody>
      </p:sp>
      <p:pic>
        <p:nvPicPr>
          <p:cNvPr id="342020" name="Picture 4"/>
          <p:cNvPicPr>
            <a:picLocks noChangeAspect="1" noChangeArrowheads="1"/>
          </p:cNvPicPr>
          <p:nvPr/>
        </p:nvPicPr>
        <p:blipFill>
          <a:blip r:embed="rId2"/>
          <a:srcRect r="53636" b="22531"/>
          <a:stretch>
            <a:fillRect/>
          </a:stretch>
        </p:blipFill>
        <p:spPr bwMode="auto">
          <a:xfrm>
            <a:off x="1143000" y="4810125"/>
            <a:ext cx="6858000" cy="904875"/>
          </a:xfrm>
          <a:prstGeom prst="rect">
            <a:avLst/>
          </a:prstGeom>
          <a:noFill/>
          <a:ln w="31750">
            <a:solidFill>
              <a:srgbClr val="800080"/>
            </a:solidFill>
            <a:miter lim="800000"/>
            <a:headEnd/>
            <a:tailEnd/>
          </a:ln>
          <a:effectLst/>
        </p:spPr>
      </p:pic>
      <p:pic>
        <p:nvPicPr>
          <p:cNvPr id="342021" name="Picture 5"/>
          <p:cNvPicPr>
            <a:picLocks noChangeAspect="1" noChangeArrowheads="1"/>
          </p:cNvPicPr>
          <p:nvPr/>
        </p:nvPicPr>
        <p:blipFill>
          <a:blip r:embed="rId3"/>
          <a:srcRect l="33344" t="-22073" r="33344" b="-20233"/>
          <a:stretch>
            <a:fillRect/>
          </a:stretch>
        </p:blipFill>
        <p:spPr bwMode="auto">
          <a:xfrm>
            <a:off x="2819400" y="2590800"/>
            <a:ext cx="3290888" cy="847725"/>
          </a:xfrm>
          <a:prstGeom prst="rect">
            <a:avLst/>
          </a:prstGeom>
          <a:noFill/>
          <a:ln w="25400" algn="ctr">
            <a:solidFill>
              <a:srgbClr val="800080"/>
            </a:solid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B9CA0489-BB17-4B50-B135-0C7F422EC1F2}" type="slidenum">
              <a:rPr lang="en-US" altLang="en-US"/>
              <a:pPr/>
              <a:t>24</a:t>
            </a:fld>
            <a:endParaRPr lang="en-US" altLang="en-US" dirty="0"/>
          </a:p>
        </p:txBody>
      </p:sp>
      <p:sp>
        <p:nvSpPr>
          <p:cNvPr id="434178" name="Rectangle 2"/>
          <p:cNvSpPr>
            <a:spLocks noGrp="1" noChangeArrowheads="1"/>
          </p:cNvSpPr>
          <p:nvPr>
            <p:ph type="title"/>
          </p:nvPr>
        </p:nvSpPr>
        <p:spPr>
          <a:xfrm>
            <a:off x="3200400" y="533400"/>
            <a:ext cx="3810000" cy="628650"/>
          </a:xfrm>
        </p:spPr>
        <p:txBody>
          <a:bodyPr/>
          <a:lstStyle/>
          <a:p>
            <a:r>
              <a:rPr lang="en-US" sz="3200" dirty="0"/>
              <a:t>Example: </a:t>
            </a:r>
            <a:br>
              <a:rPr lang="en-US" sz="3200" dirty="0"/>
            </a:br>
            <a:r>
              <a:rPr lang="en-US" sz="3200" dirty="0"/>
              <a:t>Smoking and LBW</a:t>
            </a:r>
          </a:p>
        </p:txBody>
      </p:sp>
      <p:sp>
        <p:nvSpPr>
          <p:cNvPr id="434179" name="Rectangle 3"/>
          <p:cNvSpPr>
            <a:spLocks noGrp="1" noChangeArrowheads="1"/>
          </p:cNvSpPr>
          <p:nvPr>
            <p:ph type="body" idx="1"/>
          </p:nvPr>
        </p:nvSpPr>
        <p:spPr/>
        <p:txBody>
          <a:bodyPr/>
          <a:lstStyle/>
          <a:p>
            <a:endParaRPr lang="en-US" dirty="0"/>
          </a:p>
          <a:p>
            <a:endParaRPr lang="en-US" dirty="0"/>
          </a:p>
          <a:p>
            <a:r>
              <a:rPr lang="en-US" b="1" dirty="0">
                <a:solidFill>
                  <a:srgbClr val="CC0000"/>
                </a:solidFill>
              </a:rPr>
              <a:t>Crude </a:t>
            </a:r>
          </a:p>
          <a:p>
            <a:r>
              <a:rPr lang="en-US" b="1" dirty="0">
                <a:solidFill>
                  <a:srgbClr val="CC0000"/>
                </a:solidFill>
              </a:rPr>
              <a:t>Association</a:t>
            </a:r>
          </a:p>
        </p:txBody>
      </p:sp>
      <p:graphicFrame>
        <p:nvGraphicFramePr>
          <p:cNvPr id="434180" name="Object 4"/>
          <p:cNvGraphicFramePr>
            <a:graphicFrameLocks noChangeAspect="1"/>
          </p:cNvGraphicFramePr>
          <p:nvPr/>
        </p:nvGraphicFramePr>
        <p:xfrm>
          <a:off x="3314700" y="1295400"/>
          <a:ext cx="3390900" cy="3733800"/>
        </p:xfrm>
        <a:graphic>
          <a:graphicData uri="http://schemas.openxmlformats.org/presentationml/2006/ole">
            <mc:AlternateContent xmlns:mc="http://schemas.openxmlformats.org/markup-compatibility/2006">
              <mc:Choice xmlns:v="urn:schemas-microsoft-com:vml" Requires="v">
                <p:oleObj spid="_x0000_s466953" name="Document" r:id="rId4" imgW="6590166" imgH="3128350" progId="Word.Document.8">
                  <p:embed/>
                </p:oleObj>
              </mc:Choice>
              <mc:Fallback>
                <p:oleObj name="Document" r:id="rId4" imgW="6590166" imgH="3128350" progId="Word.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l="24561" t="7935" r="37326" b="3610"/>
                      <a:stretch>
                        <a:fillRect/>
                      </a:stretch>
                    </p:blipFill>
                    <p:spPr bwMode="auto">
                      <a:xfrm>
                        <a:off x="3314700" y="1295400"/>
                        <a:ext cx="33909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pic>
                </p:oleObj>
              </mc:Fallback>
            </mc:AlternateContent>
          </a:graphicData>
        </a:graphic>
      </p:graphicFrame>
      <p:graphicFrame>
        <p:nvGraphicFramePr>
          <p:cNvPr id="434181" name="Object 5"/>
          <p:cNvGraphicFramePr>
            <a:graphicFrameLocks noChangeAspect="1"/>
          </p:cNvGraphicFramePr>
          <p:nvPr/>
        </p:nvGraphicFramePr>
        <p:xfrm>
          <a:off x="2443163" y="5010150"/>
          <a:ext cx="5786437" cy="1543050"/>
        </p:xfrm>
        <a:graphic>
          <a:graphicData uri="http://schemas.openxmlformats.org/presentationml/2006/ole">
            <mc:AlternateContent xmlns:mc="http://schemas.openxmlformats.org/markup-compatibility/2006">
              <mc:Choice xmlns:v="urn:schemas-microsoft-com:vml" Requires="v">
                <p:oleObj spid="_x0000_s466954" name="Document" r:id="rId7" imgW="6589806" imgH="1138040" progId="Word.Document.8">
                  <p:embed/>
                </p:oleObj>
              </mc:Choice>
              <mc:Fallback>
                <p:oleObj name="Document" r:id="rId7" imgW="6589806" imgH="1138040" progId="Word.Document.8">
                  <p:embed/>
                  <p:pic>
                    <p:nvPicPr>
                      <p:cNvPr id="0" name="Picture 3"/>
                      <p:cNvPicPr>
                        <a:picLocks noChangeAspect="1" noChangeArrowheads="1"/>
                      </p:cNvPicPr>
                      <p:nvPr/>
                    </p:nvPicPr>
                    <p:blipFill>
                      <a:blip r:embed="rId8">
                        <a:extLst>
                          <a:ext uri="{28A0092B-C50C-407E-A947-70E740481C1C}">
                            <a14:useLocalDpi xmlns:a14="http://schemas.microsoft.com/office/drawing/2010/main" val="0"/>
                          </a:ext>
                        </a:extLst>
                      </a:blip>
                      <a:srcRect l="11517" r="23727"/>
                      <a:stretch>
                        <a:fillRect/>
                      </a:stretch>
                    </p:blipFill>
                    <p:spPr bwMode="auto">
                      <a:xfrm>
                        <a:off x="2443163" y="5010150"/>
                        <a:ext cx="5786437" cy="154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1A85B3B2-F34E-45E8-8F11-5950D801FE53}" type="slidenum">
              <a:rPr lang="en-US" altLang="en-US"/>
              <a:pPr/>
              <a:t>25</a:t>
            </a:fld>
            <a:endParaRPr lang="en-US" altLang="en-US" dirty="0"/>
          </a:p>
        </p:txBody>
      </p:sp>
      <p:sp>
        <p:nvSpPr>
          <p:cNvPr id="435202" name="Rectangle 2"/>
          <p:cNvSpPr>
            <a:spLocks noGrp="1" noChangeArrowheads="1"/>
          </p:cNvSpPr>
          <p:nvPr>
            <p:ph type="title"/>
          </p:nvPr>
        </p:nvSpPr>
        <p:spPr>
          <a:xfrm>
            <a:off x="3200400" y="533400"/>
            <a:ext cx="3810000" cy="628650"/>
          </a:xfrm>
        </p:spPr>
        <p:txBody>
          <a:bodyPr/>
          <a:lstStyle/>
          <a:p>
            <a:r>
              <a:rPr lang="en-US" sz="3200" dirty="0"/>
              <a:t>Example: </a:t>
            </a:r>
            <a:br>
              <a:rPr lang="en-US" sz="3200" dirty="0"/>
            </a:br>
            <a:r>
              <a:rPr lang="en-US" sz="3200" dirty="0"/>
              <a:t>Smoking and LBW</a:t>
            </a:r>
          </a:p>
        </p:txBody>
      </p:sp>
      <p:sp>
        <p:nvSpPr>
          <p:cNvPr id="435203" name="Rectangle 3"/>
          <p:cNvSpPr>
            <a:spLocks noGrp="1" noChangeArrowheads="1"/>
          </p:cNvSpPr>
          <p:nvPr>
            <p:ph type="body" idx="1"/>
          </p:nvPr>
        </p:nvSpPr>
        <p:spPr/>
        <p:txBody>
          <a:bodyPr/>
          <a:lstStyle/>
          <a:p>
            <a:pPr algn="ctr"/>
            <a:endParaRPr lang="en-US" dirty="0"/>
          </a:p>
          <a:p>
            <a:pPr algn="ctr"/>
            <a:r>
              <a:rPr lang="en-US" sz="2400" b="1" dirty="0">
                <a:solidFill>
                  <a:srgbClr val="CC0000"/>
                </a:solidFill>
              </a:rPr>
              <a:t>Single</a:t>
            </a:r>
          </a:p>
          <a:p>
            <a:pPr algn="ctr"/>
            <a:r>
              <a:rPr lang="en-US" sz="2400" b="1" dirty="0">
                <a:solidFill>
                  <a:srgbClr val="CC0000"/>
                </a:solidFill>
              </a:rPr>
              <a:t>Factor</a:t>
            </a:r>
          </a:p>
          <a:p>
            <a:pPr algn="ctr"/>
            <a:r>
              <a:rPr lang="en-US" sz="2400" b="1" dirty="0">
                <a:solidFill>
                  <a:srgbClr val="CC0000"/>
                </a:solidFill>
              </a:rPr>
              <a:t>Stratified</a:t>
            </a:r>
          </a:p>
          <a:p>
            <a:pPr algn="ctr"/>
            <a:r>
              <a:rPr lang="en-US" sz="2400" b="1" dirty="0">
                <a:solidFill>
                  <a:srgbClr val="CC0000"/>
                </a:solidFill>
              </a:rPr>
              <a:t>Analysis</a:t>
            </a:r>
          </a:p>
        </p:txBody>
      </p:sp>
      <p:graphicFrame>
        <p:nvGraphicFramePr>
          <p:cNvPr id="435204" name="Object 4"/>
          <p:cNvGraphicFramePr>
            <a:graphicFrameLocks noChangeAspect="1"/>
          </p:cNvGraphicFramePr>
          <p:nvPr/>
        </p:nvGraphicFramePr>
        <p:xfrm>
          <a:off x="228600" y="1219200"/>
          <a:ext cx="3424238" cy="3919538"/>
        </p:xfrm>
        <a:graphic>
          <a:graphicData uri="http://schemas.openxmlformats.org/presentationml/2006/ole">
            <mc:AlternateContent xmlns:mc="http://schemas.openxmlformats.org/markup-compatibility/2006">
              <mc:Choice xmlns:v="urn:schemas-microsoft-com:vml" Requires="v">
                <p:oleObj spid="_x0000_s467983" name="Document" r:id="rId4" imgW="6589806" imgH="3272315" progId="Word.Document.8">
                  <p:embed/>
                </p:oleObj>
              </mc:Choice>
              <mc:Fallback>
                <p:oleObj name="Document" r:id="rId4" imgW="6589806" imgH="3272315" progId="Word.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l="22202" r="34399"/>
                      <a:stretch>
                        <a:fillRect/>
                      </a:stretch>
                    </p:blipFill>
                    <p:spPr bwMode="auto">
                      <a:xfrm>
                        <a:off x="228600" y="1219200"/>
                        <a:ext cx="3424238" cy="391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pic>
                </p:oleObj>
              </mc:Fallback>
            </mc:AlternateContent>
          </a:graphicData>
        </a:graphic>
      </p:graphicFrame>
      <p:graphicFrame>
        <p:nvGraphicFramePr>
          <p:cNvPr id="435205" name="Object 5"/>
          <p:cNvGraphicFramePr>
            <a:graphicFrameLocks noChangeAspect="1"/>
          </p:cNvGraphicFramePr>
          <p:nvPr/>
        </p:nvGraphicFramePr>
        <p:xfrm>
          <a:off x="5181600" y="1219200"/>
          <a:ext cx="3657600" cy="3929063"/>
        </p:xfrm>
        <a:graphic>
          <a:graphicData uri="http://schemas.openxmlformats.org/presentationml/2006/ole">
            <mc:AlternateContent xmlns:mc="http://schemas.openxmlformats.org/markup-compatibility/2006">
              <mc:Choice xmlns:v="urn:schemas-microsoft-com:vml" Requires="v">
                <p:oleObj spid="_x0000_s467984" name="Document" r:id="rId7" imgW="6589806" imgH="3272315" progId="Word.Document.8">
                  <p:embed/>
                </p:oleObj>
              </mc:Choice>
              <mc:Fallback>
                <p:oleObj name="Document" r:id="rId7" imgW="6589806" imgH="3272315" progId="Word.Document.8">
                  <p:embed/>
                  <p:pic>
                    <p:nvPicPr>
                      <p:cNvPr id="0" name="Picture 3"/>
                      <p:cNvPicPr>
                        <a:picLocks noChangeAspect="1" noChangeArrowheads="1"/>
                      </p:cNvPicPr>
                      <p:nvPr/>
                    </p:nvPicPr>
                    <p:blipFill>
                      <a:blip r:embed="rId8">
                        <a:extLst>
                          <a:ext uri="{28A0092B-C50C-407E-A947-70E740481C1C}">
                            <a14:useLocalDpi xmlns:a14="http://schemas.microsoft.com/office/drawing/2010/main" val="0"/>
                          </a:ext>
                        </a:extLst>
                      </a:blip>
                      <a:srcRect l="20259" r="33508"/>
                      <a:stretch>
                        <a:fillRect/>
                      </a:stretch>
                    </p:blipFill>
                    <p:spPr bwMode="auto">
                      <a:xfrm>
                        <a:off x="5181600" y="1219200"/>
                        <a:ext cx="3657600" cy="392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pic>
                </p:oleObj>
              </mc:Fallback>
            </mc:AlternateContent>
          </a:graphicData>
        </a:graphic>
      </p:graphicFrame>
      <p:graphicFrame>
        <p:nvGraphicFramePr>
          <p:cNvPr id="435206" name="Object 6"/>
          <p:cNvGraphicFramePr>
            <a:graphicFrameLocks noChangeAspect="1"/>
          </p:cNvGraphicFramePr>
          <p:nvPr/>
        </p:nvGraphicFramePr>
        <p:xfrm>
          <a:off x="4572000" y="5318125"/>
          <a:ext cx="4495800" cy="1025525"/>
        </p:xfrm>
        <a:graphic>
          <a:graphicData uri="http://schemas.openxmlformats.org/presentationml/2006/ole">
            <mc:AlternateContent xmlns:mc="http://schemas.openxmlformats.org/markup-compatibility/2006">
              <mc:Choice xmlns:v="urn:schemas-microsoft-com:vml" Requires="v">
                <p:oleObj spid="_x0000_s467985" name="Document" r:id="rId10" imgW="6589806" imgH="853350" progId="Word.Document.8">
                  <p:embed/>
                </p:oleObj>
              </mc:Choice>
              <mc:Fallback>
                <p:oleObj name="Document" r:id="rId10" imgW="6589806" imgH="853350" progId="Word.Document.8">
                  <p:embed/>
                  <p:pic>
                    <p:nvPicPr>
                      <p:cNvPr id="0" name="Picture 4"/>
                      <p:cNvPicPr>
                        <a:picLocks noChangeAspect="1" noChangeArrowheads="1"/>
                      </p:cNvPicPr>
                      <p:nvPr/>
                    </p:nvPicPr>
                    <p:blipFill>
                      <a:blip r:embed="rId11">
                        <a:extLst>
                          <a:ext uri="{28A0092B-C50C-407E-A947-70E740481C1C}">
                            <a14:useLocalDpi xmlns:a14="http://schemas.microsoft.com/office/drawing/2010/main" val="0"/>
                          </a:ext>
                        </a:extLst>
                      </a:blip>
                      <a:srcRect l="12740" r="30388"/>
                      <a:stretch>
                        <a:fillRect/>
                      </a:stretch>
                    </p:blipFill>
                    <p:spPr bwMode="auto">
                      <a:xfrm>
                        <a:off x="4572000" y="5318125"/>
                        <a:ext cx="4495800" cy="102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pic>
                </p:oleObj>
              </mc:Fallback>
            </mc:AlternateContent>
          </a:graphicData>
        </a:graphic>
      </p:graphicFrame>
      <p:graphicFrame>
        <p:nvGraphicFramePr>
          <p:cNvPr id="435207" name="Object 7"/>
          <p:cNvGraphicFramePr>
            <a:graphicFrameLocks noChangeAspect="1"/>
          </p:cNvGraphicFramePr>
          <p:nvPr/>
        </p:nvGraphicFramePr>
        <p:xfrm>
          <a:off x="0" y="5334000"/>
          <a:ext cx="4570413" cy="1025525"/>
        </p:xfrm>
        <a:graphic>
          <a:graphicData uri="http://schemas.openxmlformats.org/presentationml/2006/ole">
            <mc:AlternateContent xmlns:mc="http://schemas.openxmlformats.org/markup-compatibility/2006">
              <mc:Choice xmlns:v="urn:schemas-microsoft-com:vml" Requires="v">
                <p:oleObj spid="_x0000_s467986" name="Document" r:id="rId13" imgW="6590166" imgH="853710" progId="Word.Document.8">
                  <p:embed/>
                </p:oleObj>
              </mc:Choice>
              <mc:Fallback>
                <p:oleObj name="Document" r:id="rId13" imgW="6590166" imgH="853710" progId="Word.Document.8">
                  <p:embed/>
                  <p:pic>
                    <p:nvPicPr>
                      <p:cNvPr id="0" name="Picture 5"/>
                      <p:cNvPicPr>
                        <a:picLocks noChangeAspect="1" noChangeArrowheads="1"/>
                      </p:cNvPicPr>
                      <p:nvPr/>
                    </p:nvPicPr>
                    <p:blipFill>
                      <a:blip r:embed="rId14">
                        <a:extLst>
                          <a:ext uri="{28A0092B-C50C-407E-A947-70E740481C1C}">
                            <a14:useLocalDpi xmlns:a14="http://schemas.microsoft.com/office/drawing/2010/main" val="0"/>
                          </a:ext>
                        </a:extLst>
                      </a:blip>
                      <a:srcRect l="11517" r="30666"/>
                      <a:stretch>
                        <a:fillRect/>
                      </a:stretch>
                    </p:blipFill>
                    <p:spPr bwMode="auto">
                      <a:xfrm>
                        <a:off x="0" y="5334000"/>
                        <a:ext cx="4570413" cy="102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881AF30E-5758-4D60-91CE-767779593970}" type="slidenum">
              <a:rPr lang="en-US" altLang="en-US"/>
              <a:pPr/>
              <a:t>26</a:t>
            </a:fld>
            <a:endParaRPr lang="en-US" altLang="en-US" dirty="0"/>
          </a:p>
        </p:txBody>
      </p:sp>
      <p:sp>
        <p:nvSpPr>
          <p:cNvPr id="436226" name="Rectangle 2"/>
          <p:cNvSpPr>
            <a:spLocks noGrp="1" noChangeArrowheads="1"/>
          </p:cNvSpPr>
          <p:nvPr>
            <p:ph type="title"/>
          </p:nvPr>
        </p:nvSpPr>
        <p:spPr>
          <a:xfrm>
            <a:off x="3200400" y="533400"/>
            <a:ext cx="3810000" cy="628650"/>
          </a:xfrm>
        </p:spPr>
        <p:txBody>
          <a:bodyPr/>
          <a:lstStyle/>
          <a:p>
            <a:r>
              <a:rPr lang="en-US" sz="3200" dirty="0"/>
              <a:t>Example: </a:t>
            </a:r>
            <a:br>
              <a:rPr lang="en-US" sz="3200" dirty="0"/>
            </a:br>
            <a:r>
              <a:rPr lang="en-US" sz="3200" dirty="0"/>
              <a:t>Smoking and LBW</a:t>
            </a:r>
          </a:p>
        </p:txBody>
      </p:sp>
      <p:sp>
        <p:nvSpPr>
          <p:cNvPr id="436227" name="Rectangle 3"/>
          <p:cNvSpPr>
            <a:spLocks noGrp="1" noChangeArrowheads="1"/>
          </p:cNvSpPr>
          <p:nvPr>
            <p:ph type="body" idx="1"/>
          </p:nvPr>
        </p:nvSpPr>
        <p:spPr/>
        <p:txBody>
          <a:bodyPr/>
          <a:lstStyle/>
          <a:p>
            <a:endParaRPr lang="en-US" dirty="0"/>
          </a:p>
        </p:txBody>
      </p:sp>
      <p:graphicFrame>
        <p:nvGraphicFramePr>
          <p:cNvPr id="436228" name="Object 4"/>
          <p:cNvGraphicFramePr>
            <a:graphicFrameLocks noChangeAspect="1"/>
          </p:cNvGraphicFramePr>
          <p:nvPr/>
        </p:nvGraphicFramePr>
        <p:xfrm>
          <a:off x="1752600" y="1447800"/>
          <a:ext cx="5613400" cy="4911725"/>
        </p:xfrm>
        <a:graphic>
          <a:graphicData uri="http://schemas.openxmlformats.org/presentationml/2006/ole">
            <mc:AlternateContent xmlns:mc="http://schemas.openxmlformats.org/markup-compatibility/2006">
              <mc:Choice xmlns:v="urn:schemas-microsoft-com:vml" Requires="v">
                <p:oleObj spid="_x0000_s468998" name="Document" r:id="rId4" imgW="6589806" imgH="4268550" progId="Word.Document.8">
                  <p:embed/>
                </p:oleObj>
              </mc:Choice>
              <mc:Fallback>
                <p:oleObj name="Document" r:id="rId4" imgW="6589806" imgH="4268550" progId="Word.Document.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l="7216" r="18733"/>
                      <a:stretch>
                        <a:fillRect/>
                      </a:stretch>
                    </p:blipFill>
                    <p:spPr bwMode="auto">
                      <a:xfrm>
                        <a:off x="1752600" y="1447800"/>
                        <a:ext cx="5613400" cy="491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pic>
                </p:oleObj>
              </mc:Fallback>
            </mc:AlternateContent>
          </a:graphicData>
        </a:graphic>
      </p:graphicFrame>
      <p:sp>
        <p:nvSpPr>
          <p:cNvPr id="436229" name="Oval 5"/>
          <p:cNvSpPr>
            <a:spLocks noChangeArrowheads="1"/>
          </p:cNvSpPr>
          <p:nvPr/>
        </p:nvSpPr>
        <p:spPr bwMode="auto">
          <a:xfrm>
            <a:off x="5029200" y="6096000"/>
            <a:ext cx="838200" cy="304800"/>
          </a:xfrm>
          <a:prstGeom prst="ellipse">
            <a:avLst/>
          </a:prstGeom>
          <a:noFill/>
          <a:ln w="25400">
            <a:solidFill>
              <a:srgbClr val="FF0000"/>
            </a:solidFill>
            <a:round/>
            <a:headEnd/>
            <a:tailEnd/>
          </a:ln>
          <a:effectLst/>
        </p:spPr>
        <p:txBody>
          <a:bodyPr wrap="none" anchor="ctr"/>
          <a:lstStyle/>
          <a:p>
            <a:endParaRPr lang="en-US" dirty="0"/>
          </a:p>
        </p:txBody>
      </p:sp>
      <p:sp>
        <p:nvSpPr>
          <p:cNvPr id="436230" name="Oval 6"/>
          <p:cNvSpPr>
            <a:spLocks noChangeArrowheads="1"/>
          </p:cNvSpPr>
          <p:nvPr/>
        </p:nvSpPr>
        <p:spPr bwMode="auto">
          <a:xfrm>
            <a:off x="4648200" y="4114800"/>
            <a:ext cx="838200" cy="533400"/>
          </a:xfrm>
          <a:prstGeom prst="ellipse">
            <a:avLst/>
          </a:prstGeom>
          <a:noFill/>
          <a:ln w="25400">
            <a:solidFill>
              <a:srgbClr val="FF0000"/>
            </a:solidFill>
            <a:round/>
            <a:headEnd/>
            <a:tailEnd/>
          </a:ln>
          <a:effectLst/>
        </p:spPr>
        <p:txBody>
          <a:bodyPr wrap="none" anchor="ctr"/>
          <a:lstStyle/>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47FCF3CE-B19A-4AB4-A684-72D87CA25C46}" type="slidenum">
              <a:rPr lang="en-US" altLang="en-US"/>
              <a:pPr/>
              <a:t>27</a:t>
            </a:fld>
            <a:endParaRPr lang="en-US" altLang="en-US" dirty="0"/>
          </a:p>
        </p:txBody>
      </p:sp>
      <p:sp>
        <p:nvSpPr>
          <p:cNvPr id="343042" name="Rectangle 2"/>
          <p:cNvSpPr>
            <a:spLocks noGrp="1" noChangeArrowheads="1"/>
          </p:cNvSpPr>
          <p:nvPr>
            <p:ph type="title"/>
          </p:nvPr>
        </p:nvSpPr>
        <p:spPr>
          <a:xfrm>
            <a:off x="3200400" y="381000"/>
            <a:ext cx="3810000" cy="838200"/>
          </a:xfrm>
        </p:spPr>
        <p:txBody>
          <a:bodyPr/>
          <a:lstStyle/>
          <a:p>
            <a:r>
              <a:rPr lang="en-US" dirty="0"/>
              <a:t>Confounding and Effect Modification</a:t>
            </a:r>
          </a:p>
        </p:txBody>
      </p:sp>
      <p:sp>
        <p:nvSpPr>
          <p:cNvPr id="343043" name="Rectangle 3"/>
          <p:cNvSpPr>
            <a:spLocks noGrp="1" noChangeArrowheads="1"/>
          </p:cNvSpPr>
          <p:nvPr>
            <p:ph type="body" idx="1"/>
          </p:nvPr>
        </p:nvSpPr>
        <p:spPr>
          <a:xfrm>
            <a:off x="457200" y="1295400"/>
            <a:ext cx="8305800" cy="4876800"/>
          </a:xfrm>
        </p:spPr>
        <p:txBody>
          <a:bodyPr/>
          <a:lstStyle/>
          <a:p>
            <a:pPr algn="ctr"/>
            <a:r>
              <a:rPr lang="en-US" dirty="0">
                <a:solidFill>
                  <a:srgbClr val="3C02CC"/>
                </a:solidFill>
              </a:rPr>
              <a:t>Example: Stratified Analysis</a:t>
            </a:r>
          </a:p>
          <a:p>
            <a:endParaRPr lang="en-US" sz="2400" dirty="0"/>
          </a:p>
          <a:p>
            <a:r>
              <a:rPr lang="en-US" sz="2400" b="1" dirty="0">
                <a:solidFill>
                  <a:srgbClr val="3333CC"/>
                </a:solidFill>
              </a:rPr>
              <a:t>No adjustment for </a:t>
            </a:r>
          </a:p>
          <a:p>
            <a:r>
              <a:rPr lang="en-US" sz="2400" b="1" dirty="0">
                <a:solidFill>
                  <a:srgbClr val="3333CC"/>
                </a:solidFill>
              </a:rPr>
              <a:t>another factor</a:t>
            </a:r>
          </a:p>
          <a:p>
            <a:r>
              <a:rPr lang="en-US" sz="2400" b="1" dirty="0">
                <a:solidFill>
                  <a:srgbClr val="3333CC"/>
                </a:solidFill>
              </a:rPr>
              <a:t>(only 1 stratum)</a:t>
            </a:r>
          </a:p>
          <a:p>
            <a:endParaRPr lang="en-US" sz="2400" b="1" dirty="0">
              <a:solidFill>
                <a:srgbClr val="3333CC"/>
              </a:solidFill>
            </a:endParaRPr>
          </a:p>
          <a:p>
            <a:r>
              <a:rPr lang="en-US" sz="2400" dirty="0">
                <a:solidFill>
                  <a:srgbClr val="3C02CC"/>
                </a:solidFill>
              </a:rPr>
              <a:t>Crude RR = 1.67</a:t>
            </a:r>
          </a:p>
          <a:p>
            <a:r>
              <a:rPr lang="en-US" sz="2400" dirty="0">
                <a:solidFill>
                  <a:srgbClr val="3C02CC"/>
                </a:solidFill>
              </a:rPr>
              <a:t>Exposure Prevalence =30%</a:t>
            </a:r>
          </a:p>
          <a:p>
            <a:r>
              <a:rPr lang="en-US" sz="2400" dirty="0">
                <a:solidFill>
                  <a:srgbClr val="3C02CC"/>
                </a:solidFill>
              </a:rPr>
              <a:t>Disease Prevalence = 8%</a:t>
            </a:r>
          </a:p>
        </p:txBody>
      </p:sp>
      <p:pic>
        <p:nvPicPr>
          <p:cNvPr id="343044" name="Picture 4"/>
          <p:cNvPicPr>
            <a:picLocks noChangeAspect="1" noChangeArrowheads="1"/>
          </p:cNvPicPr>
          <p:nvPr/>
        </p:nvPicPr>
        <p:blipFill>
          <a:blip r:embed="rId2"/>
          <a:srcRect l="26170" r="36113"/>
          <a:stretch>
            <a:fillRect/>
          </a:stretch>
        </p:blipFill>
        <p:spPr bwMode="auto">
          <a:xfrm>
            <a:off x="4495800" y="2009775"/>
            <a:ext cx="3733800" cy="3629025"/>
          </a:xfrm>
          <a:prstGeom prst="rect">
            <a:avLst/>
          </a:prstGeom>
          <a:noFill/>
          <a:ln w="0" algn="ctr">
            <a:noFill/>
            <a:miter lim="800000"/>
            <a:headEnd/>
            <a:tailEnd/>
          </a:ln>
          <a:effectLst/>
        </p:spPr>
      </p:pic>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01B2AFBB-0798-4681-9F9D-5A93589CC1B5}" type="slidenum">
              <a:rPr lang="en-US" altLang="en-US"/>
              <a:pPr/>
              <a:t>28</a:t>
            </a:fld>
            <a:endParaRPr lang="en-US" altLang="en-US" dirty="0"/>
          </a:p>
        </p:txBody>
      </p:sp>
      <p:sp>
        <p:nvSpPr>
          <p:cNvPr id="344066" name="Rectangle 2"/>
          <p:cNvSpPr>
            <a:spLocks noGrp="1" noChangeArrowheads="1"/>
          </p:cNvSpPr>
          <p:nvPr>
            <p:ph type="body" idx="1"/>
          </p:nvPr>
        </p:nvSpPr>
        <p:spPr/>
        <p:txBody>
          <a:bodyPr/>
          <a:lstStyle/>
          <a:p>
            <a:endParaRPr lang="en-US" dirty="0"/>
          </a:p>
          <a:p>
            <a:endParaRPr lang="en-US" dirty="0"/>
          </a:p>
          <a:p>
            <a:endParaRPr lang="en-US" dirty="0"/>
          </a:p>
          <a:p>
            <a:r>
              <a:rPr lang="en-US" dirty="0"/>
              <a:t>			</a:t>
            </a:r>
            <a:endParaRPr lang="en-US" sz="2400" dirty="0"/>
          </a:p>
          <a:p>
            <a:endParaRPr lang="en-US" sz="1000" dirty="0"/>
          </a:p>
          <a:p>
            <a:endParaRPr lang="en-US" sz="1000" dirty="0"/>
          </a:p>
          <a:p>
            <a:endParaRPr lang="en-US" sz="1000" dirty="0"/>
          </a:p>
          <a:p>
            <a:endParaRPr lang="en-US" sz="1000" dirty="0"/>
          </a:p>
          <a:p>
            <a:endParaRPr lang="en-US" sz="1000" dirty="0"/>
          </a:p>
          <a:p>
            <a:endParaRPr lang="en-US" sz="1000" dirty="0"/>
          </a:p>
          <a:p>
            <a:endParaRPr lang="en-US" sz="1000" dirty="0"/>
          </a:p>
          <a:p>
            <a:r>
              <a:rPr lang="en-US" sz="2400" dirty="0">
                <a:solidFill>
                  <a:srgbClr val="3C02CC"/>
                </a:solidFill>
              </a:rPr>
              <a:t>	RR=1.67	     </a:t>
            </a:r>
            <a:r>
              <a:rPr lang="en-US" sz="2400" b="1" dirty="0">
                <a:solidFill>
                  <a:srgbClr val="990033"/>
                </a:solidFill>
              </a:rPr>
              <a:t>Adj. RR=1.67</a:t>
            </a:r>
            <a:r>
              <a:rPr lang="en-US" sz="2400" dirty="0">
                <a:solidFill>
                  <a:srgbClr val="3C02CC"/>
                </a:solidFill>
              </a:rPr>
              <a:t>	RR=1.67</a:t>
            </a:r>
          </a:p>
          <a:p>
            <a:r>
              <a:rPr lang="en-US" sz="2400" dirty="0">
                <a:solidFill>
                  <a:srgbClr val="3C02CC"/>
                </a:solidFill>
              </a:rPr>
              <a:t>	Exp. Prev.=0.30   		 	Exp. Prev.=0.30</a:t>
            </a:r>
          </a:p>
          <a:p>
            <a:r>
              <a:rPr lang="en-US" sz="2400" dirty="0">
                <a:solidFill>
                  <a:srgbClr val="3C02CC"/>
                </a:solidFill>
              </a:rPr>
              <a:t>	Dis. Prev.=0.12 			Dis. Prev.=0.06</a:t>
            </a:r>
          </a:p>
        </p:txBody>
      </p:sp>
      <p:sp>
        <p:nvSpPr>
          <p:cNvPr id="344067" name="Rectangle 3"/>
          <p:cNvSpPr>
            <a:spLocks noGrp="1" noChangeArrowheads="1"/>
          </p:cNvSpPr>
          <p:nvPr>
            <p:ph type="title"/>
          </p:nvPr>
        </p:nvSpPr>
        <p:spPr>
          <a:xfrm>
            <a:off x="3200400" y="381000"/>
            <a:ext cx="3810000" cy="838200"/>
          </a:xfrm>
        </p:spPr>
        <p:txBody>
          <a:bodyPr/>
          <a:lstStyle/>
          <a:p>
            <a:r>
              <a:rPr lang="en-US" dirty="0"/>
              <a:t>Confounding and Effect Modification</a:t>
            </a:r>
          </a:p>
        </p:txBody>
      </p:sp>
      <p:grpSp>
        <p:nvGrpSpPr>
          <p:cNvPr id="539651" name="Group 3"/>
          <p:cNvGrpSpPr>
            <a:grpSpLocks noChangeAspect="1"/>
          </p:cNvGrpSpPr>
          <p:nvPr/>
        </p:nvGrpSpPr>
        <p:grpSpPr bwMode="auto">
          <a:xfrm>
            <a:off x="5014913" y="1371600"/>
            <a:ext cx="3519487" cy="3486150"/>
            <a:chOff x="3159" y="864"/>
            <a:chExt cx="2217" cy="2196"/>
          </a:xfrm>
        </p:grpSpPr>
        <p:sp>
          <p:nvSpPr>
            <p:cNvPr id="539650" name="AutoShape 2"/>
            <p:cNvSpPr>
              <a:spLocks noChangeAspect="1" noChangeArrowheads="1" noTextEdit="1"/>
            </p:cNvSpPr>
            <p:nvPr/>
          </p:nvSpPr>
          <p:spPr bwMode="auto">
            <a:xfrm>
              <a:off x="3159" y="864"/>
              <a:ext cx="2217" cy="21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dirty="0"/>
            </a:p>
          </p:txBody>
        </p:sp>
        <p:sp>
          <p:nvSpPr>
            <p:cNvPr id="539652" name="Rectangle 4"/>
            <p:cNvSpPr>
              <a:spLocks noChangeArrowheads="1"/>
            </p:cNvSpPr>
            <p:nvPr/>
          </p:nvSpPr>
          <p:spPr bwMode="auto">
            <a:xfrm>
              <a:off x="1715" y="868"/>
              <a:ext cx="3445"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Table 2 of exposure by outcome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53" name="Rectangle 5"/>
            <p:cNvSpPr>
              <a:spLocks noChangeArrowheads="1"/>
            </p:cNvSpPr>
            <p:nvPr/>
          </p:nvSpPr>
          <p:spPr bwMode="auto">
            <a:xfrm>
              <a:off x="5093" y="868"/>
              <a:ext cx="10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54" name="Rectangle 6"/>
            <p:cNvSpPr>
              <a:spLocks noChangeArrowheads="1"/>
            </p:cNvSpPr>
            <p:nvPr/>
          </p:nvSpPr>
          <p:spPr bwMode="auto">
            <a:xfrm>
              <a:off x="1715" y="967"/>
              <a:ext cx="3392"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Controlling for covariate=no</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55" name="Rectangle 7"/>
            <p:cNvSpPr>
              <a:spLocks noChangeArrowheads="1"/>
            </p:cNvSpPr>
            <p:nvPr/>
          </p:nvSpPr>
          <p:spPr bwMode="auto">
            <a:xfrm>
              <a:off x="5040" y="967"/>
              <a:ext cx="10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56" name="Rectangle 8"/>
            <p:cNvSpPr>
              <a:spLocks noChangeArrowheads="1"/>
            </p:cNvSpPr>
            <p:nvPr/>
          </p:nvSpPr>
          <p:spPr bwMode="auto">
            <a:xfrm>
              <a:off x="1715" y="1067"/>
              <a:ext cx="10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57" name="Rectangle 9"/>
            <p:cNvSpPr>
              <a:spLocks noChangeArrowheads="1"/>
            </p:cNvSpPr>
            <p:nvPr/>
          </p:nvSpPr>
          <p:spPr bwMode="auto">
            <a:xfrm>
              <a:off x="1715" y="1167"/>
              <a:ext cx="318"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58" name="Rectangle 10"/>
            <p:cNvSpPr>
              <a:spLocks noChangeArrowheads="1"/>
            </p:cNvSpPr>
            <p:nvPr/>
          </p:nvSpPr>
          <p:spPr bwMode="auto">
            <a:xfrm>
              <a:off x="1979" y="1167"/>
              <a:ext cx="2491"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exposure     outcome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59" name="Rectangle 11"/>
            <p:cNvSpPr>
              <a:spLocks noChangeArrowheads="1"/>
            </p:cNvSpPr>
            <p:nvPr/>
          </p:nvSpPr>
          <p:spPr bwMode="auto">
            <a:xfrm>
              <a:off x="4406" y="1167"/>
              <a:ext cx="10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60" name="Rectangle 12"/>
            <p:cNvSpPr>
              <a:spLocks noChangeArrowheads="1"/>
            </p:cNvSpPr>
            <p:nvPr/>
          </p:nvSpPr>
          <p:spPr bwMode="auto">
            <a:xfrm>
              <a:off x="1715" y="1267"/>
              <a:ext cx="10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61" name="Rectangle 13"/>
            <p:cNvSpPr>
              <a:spLocks noChangeArrowheads="1"/>
            </p:cNvSpPr>
            <p:nvPr/>
          </p:nvSpPr>
          <p:spPr bwMode="auto">
            <a:xfrm>
              <a:off x="1715" y="1366"/>
              <a:ext cx="222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Frequency|</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62" name="Rectangle 14"/>
            <p:cNvSpPr>
              <a:spLocks noChangeArrowheads="1"/>
            </p:cNvSpPr>
            <p:nvPr/>
          </p:nvSpPr>
          <p:spPr bwMode="auto">
            <a:xfrm>
              <a:off x="3879" y="1366"/>
              <a:ext cx="10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63" name="Rectangle 15"/>
            <p:cNvSpPr>
              <a:spLocks noChangeArrowheads="1"/>
            </p:cNvSpPr>
            <p:nvPr/>
          </p:nvSpPr>
          <p:spPr bwMode="auto">
            <a:xfrm>
              <a:off x="1715" y="1465"/>
              <a:ext cx="222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Percent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64" name="Rectangle 16"/>
            <p:cNvSpPr>
              <a:spLocks noChangeArrowheads="1"/>
            </p:cNvSpPr>
            <p:nvPr/>
          </p:nvSpPr>
          <p:spPr bwMode="auto">
            <a:xfrm>
              <a:off x="3879" y="1465"/>
              <a:ext cx="10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65" name="Rectangle 17"/>
            <p:cNvSpPr>
              <a:spLocks noChangeArrowheads="1"/>
            </p:cNvSpPr>
            <p:nvPr/>
          </p:nvSpPr>
          <p:spPr bwMode="auto">
            <a:xfrm>
              <a:off x="1715" y="1565"/>
              <a:ext cx="222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Row Pct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66" name="Rectangle 18"/>
            <p:cNvSpPr>
              <a:spLocks noChangeArrowheads="1"/>
            </p:cNvSpPr>
            <p:nvPr/>
          </p:nvSpPr>
          <p:spPr bwMode="auto">
            <a:xfrm>
              <a:off x="3879" y="1565"/>
              <a:ext cx="10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67" name="Rectangle 19"/>
            <p:cNvSpPr>
              <a:spLocks noChangeArrowheads="1"/>
            </p:cNvSpPr>
            <p:nvPr/>
          </p:nvSpPr>
          <p:spPr bwMode="auto">
            <a:xfrm>
              <a:off x="1715" y="1665"/>
              <a:ext cx="3551"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Col Pct  | yes    |no      |  Total</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68" name="Rectangle 20"/>
            <p:cNvSpPr>
              <a:spLocks noChangeArrowheads="1"/>
            </p:cNvSpPr>
            <p:nvPr/>
          </p:nvSpPr>
          <p:spPr bwMode="auto">
            <a:xfrm>
              <a:off x="5198" y="1665"/>
              <a:ext cx="10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69" name="Rectangle 21"/>
            <p:cNvSpPr>
              <a:spLocks noChangeArrowheads="1"/>
            </p:cNvSpPr>
            <p:nvPr/>
          </p:nvSpPr>
          <p:spPr bwMode="auto">
            <a:xfrm>
              <a:off x="1715" y="1765"/>
              <a:ext cx="848"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70" name="Rectangle 22"/>
            <p:cNvSpPr>
              <a:spLocks noChangeArrowheads="1"/>
            </p:cNvSpPr>
            <p:nvPr/>
          </p:nvSpPr>
          <p:spPr bwMode="auto">
            <a:xfrm>
              <a:off x="2507" y="1765"/>
              <a:ext cx="900"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71" name="Rectangle 23"/>
            <p:cNvSpPr>
              <a:spLocks noChangeArrowheads="1"/>
            </p:cNvSpPr>
            <p:nvPr/>
          </p:nvSpPr>
          <p:spPr bwMode="auto">
            <a:xfrm>
              <a:off x="3351" y="1765"/>
              <a:ext cx="530"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72" name="Rectangle 24"/>
            <p:cNvSpPr>
              <a:spLocks noChangeArrowheads="1"/>
            </p:cNvSpPr>
            <p:nvPr/>
          </p:nvSpPr>
          <p:spPr bwMode="auto">
            <a:xfrm>
              <a:off x="3826" y="1765"/>
              <a:ext cx="10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73" name="Rectangle 25"/>
            <p:cNvSpPr>
              <a:spLocks noChangeArrowheads="1"/>
            </p:cNvSpPr>
            <p:nvPr/>
          </p:nvSpPr>
          <p:spPr bwMode="auto">
            <a:xfrm>
              <a:off x="3879" y="1765"/>
              <a:ext cx="477"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74" name="Rectangle 26"/>
            <p:cNvSpPr>
              <a:spLocks noChangeArrowheads="1"/>
            </p:cNvSpPr>
            <p:nvPr/>
          </p:nvSpPr>
          <p:spPr bwMode="auto">
            <a:xfrm>
              <a:off x="4301" y="1765"/>
              <a:ext cx="10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75" name="Rectangle 27"/>
            <p:cNvSpPr>
              <a:spLocks noChangeArrowheads="1"/>
            </p:cNvSpPr>
            <p:nvPr/>
          </p:nvSpPr>
          <p:spPr bwMode="auto">
            <a:xfrm>
              <a:off x="4354" y="1765"/>
              <a:ext cx="477"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76" name="Rectangle 28"/>
            <p:cNvSpPr>
              <a:spLocks noChangeArrowheads="1"/>
            </p:cNvSpPr>
            <p:nvPr/>
          </p:nvSpPr>
          <p:spPr bwMode="auto">
            <a:xfrm>
              <a:off x="4776" y="1765"/>
              <a:ext cx="10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77" name="Rectangle 29"/>
            <p:cNvSpPr>
              <a:spLocks noChangeArrowheads="1"/>
            </p:cNvSpPr>
            <p:nvPr/>
          </p:nvSpPr>
          <p:spPr bwMode="auto">
            <a:xfrm>
              <a:off x="4829" y="1765"/>
              <a:ext cx="10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78" name="Rectangle 30"/>
            <p:cNvSpPr>
              <a:spLocks noChangeArrowheads="1"/>
            </p:cNvSpPr>
            <p:nvPr/>
          </p:nvSpPr>
          <p:spPr bwMode="auto">
            <a:xfrm>
              <a:off x="1715" y="1864"/>
              <a:ext cx="3551"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yes     |    250 |   2750 |   3000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79" name="Rectangle 31"/>
            <p:cNvSpPr>
              <a:spLocks noChangeArrowheads="1"/>
            </p:cNvSpPr>
            <p:nvPr/>
          </p:nvSpPr>
          <p:spPr bwMode="auto">
            <a:xfrm>
              <a:off x="5198" y="1864"/>
              <a:ext cx="10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80" name="Rectangle 32"/>
            <p:cNvSpPr>
              <a:spLocks noChangeArrowheads="1"/>
            </p:cNvSpPr>
            <p:nvPr/>
          </p:nvSpPr>
          <p:spPr bwMode="auto">
            <a:xfrm>
              <a:off x="1715" y="1963"/>
              <a:ext cx="3551"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   2.50 |  27.50 |  30.00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81" name="Rectangle 33"/>
            <p:cNvSpPr>
              <a:spLocks noChangeArrowheads="1"/>
            </p:cNvSpPr>
            <p:nvPr/>
          </p:nvSpPr>
          <p:spPr bwMode="auto">
            <a:xfrm>
              <a:off x="5198" y="1963"/>
              <a:ext cx="10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82" name="Rectangle 34"/>
            <p:cNvSpPr>
              <a:spLocks noChangeArrowheads="1"/>
            </p:cNvSpPr>
            <p:nvPr/>
          </p:nvSpPr>
          <p:spPr bwMode="auto">
            <a:xfrm>
              <a:off x="1715" y="2064"/>
              <a:ext cx="3180"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   8.33 |  91.67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83" name="Rectangle 35"/>
            <p:cNvSpPr>
              <a:spLocks noChangeArrowheads="1"/>
            </p:cNvSpPr>
            <p:nvPr/>
          </p:nvSpPr>
          <p:spPr bwMode="auto">
            <a:xfrm>
              <a:off x="4829" y="2064"/>
              <a:ext cx="10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84" name="Rectangle 36"/>
            <p:cNvSpPr>
              <a:spLocks noChangeArrowheads="1"/>
            </p:cNvSpPr>
            <p:nvPr/>
          </p:nvSpPr>
          <p:spPr bwMode="auto">
            <a:xfrm>
              <a:off x="1715" y="2163"/>
              <a:ext cx="954"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85" name="Rectangle 37"/>
            <p:cNvSpPr>
              <a:spLocks noChangeArrowheads="1"/>
            </p:cNvSpPr>
            <p:nvPr/>
          </p:nvSpPr>
          <p:spPr bwMode="auto">
            <a:xfrm>
              <a:off x="2612" y="2163"/>
              <a:ext cx="2279"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  41.67 |  29.26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86" name="Rectangle 38"/>
            <p:cNvSpPr>
              <a:spLocks noChangeArrowheads="1"/>
            </p:cNvSpPr>
            <p:nvPr/>
          </p:nvSpPr>
          <p:spPr bwMode="auto">
            <a:xfrm>
              <a:off x="4829" y="2163"/>
              <a:ext cx="10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87" name="Rectangle 39"/>
            <p:cNvSpPr>
              <a:spLocks noChangeArrowheads="1"/>
            </p:cNvSpPr>
            <p:nvPr/>
          </p:nvSpPr>
          <p:spPr bwMode="auto">
            <a:xfrm>
              <a:off x="1715" y="2263"/>
              <a:ext cx="169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88" name="Rectangle 40"/>
            <p:cNvSpPr>
              <a:spLocks noChangeArrowheads="1"/>
            </p:cNvSpPr>
            <p:nvPr/>
          </p:nvSpPr>
          <p:spPr bwMode="auto">
            <a:xfrm>
              <a:off x="3351" y="2263"/>
              <a:ext cx="530"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89" name="Rectangle 41"/>
            <p:cNvSpPr>
              <a:spLocks noChangeArrowheads="1"/>
            </p:cNvSpPr>
            <p:nvPr/>
          </p:nvSpPr>
          <p:spPr bwMode="auto">
            <a:xfrm>
              <a:off x="3826" y="2263"/>
              <a:ext cx="10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90" name="Rectangle 42"/>
            <p:cNvSpPr>
              <a:spLocks noChangeArrowheads="1"/>
            </p:cNvSpPr>
            <p:nvPr/>
          </p:nvSpPr>
          <p:spPr bwMode="auto">
            <a:xfrm>
              <a:off x="3879" y="2263"/>
              <a:ext cx="477"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91" name="Rectangle 43"/>
            <p:cNvSpPr>
              <a:spLocks noChangeArrowheads="1"/>
            </p:cNvSpPr>
            <p:nvPr/>
          </p:nvSpPr>
          <p:spPr bwMode="auto">
            <a:xfrm>
              <a:off x="4301" y="2263"/>
              <a:ext cx="10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92" name="Rectangle 44"/>
            <p:cNvSpPr>
              <a:spLocks noChangeArrowheads="1"/>
            </p:cNvSpPr>
            <p:nvPr/>
          </p:nvSpPr>
          <p:spPr bwMode="auto">
            <a:xfrm>
              <a:off x="4354" y="2263"/>
              <a:ext cx="477"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93" name="Rectangle 45"/>
            <p:cNvSpPr>
              <a:spLocks noChangeArrowheads="1"/>
            </p:cNvSpPr>
            <p:nvPr/>
          </p:nvSpPr>
          <p:spPr bwMode="auto">
            <a:xfrm>
              <a:off x="4776" y="2263"/>
              <a:ext cx="10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94" name="Rectangle 46"/>
            <p:cNvSpPr>
              <a:spLocks noChangeArrowheads="1"/>
            </p:cNvSpPr>
            <p:nvPr/>
          </p:nvSpPr>
          <p:spPr bwMode="auto">
            <a:xfrm>
              <a:off x="4829" y="2263"/>
              <a:ext cx="10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95" name="Rectangle 47"/>
            <p:cNvSpPr>
              <a:spLocks noChangeArrowheads="1"/>
            </p:cNvSpPr>
            <p:nvPr/>
          </p:nvSpPr>
          <p:spPr bwMode="auto">
            <a:xfrm>
              <a:off x="1715" y="2362"/>
              <a:ext cx="3551"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no       |    350 |   6650 |   7000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96" name="Rectangle 48"/>
            <p:cNvSpPr>
              <a:spLocks noChangeArrowheads="1"/>
            </p:cNvSpPr>
            <p:nvPr/>
          </p:nvSpPr>
          <p:spPr bwMode="auto">
            <a:xfrm>
              <a:off x="5198" y="2362"/>
              <a:ext cx="10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97" name="Rectangle 49"/>
            <p:cNvSpPr>
              <a:spLocks noChangeArrowheads="1"/>
            </p:cNvSpPr>
            <p:nvPr/>
          </p:nvSpPr>
          <p:spPr bwMode="auto">
            <a:xfrm>
              <a:off x="1715" y="2461"/>
              <a:ext cx="3551"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   3.50 |  66.50 |  70.00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98" name="Rectangle 50"/>
            <p:cNvSpPr>
              <a:spLocks noChangeArrowheads="1"/>
            </p:cNvSpPr>
            <p:nvPr/>
          </p:nvSpPr>
          <p:spPr bwMode="auto">
            <a:xfrm>
              <a:off x="5198" y="2461"/>
              <a:ext cx="10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699" name="Rectangle 51"/>
            <p:cNvSpPr>
              <a:spLocks noChangeArrowheads="1"/>
            </p:cNvSpPr>
            <p:nvPr/>
          </p:nvSpPr>
          <p:spPr bwMode="auto">
            <a:xfrm>
              <a:off x="1715" y="2562"/>
              <a:ext cx="1060"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700" name="Rectangle 52"/>
            <p:cNvSpPr>
              <a:spLocks noChangeArrowheads="1"/>
            </p:cNvSpPr>
            <p:nvPr/>
          </p:nvSpPr>
          <p:spPr bwMode="auto">
            <a:xfrm>
              <a:off x="2718" y="2562"/>
              <a:ext cx="2173"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   5.00 |  95.00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701" name="Rectangle 53"/>
            <p:cNvSpPr>
              <a:spLocks noChangeArrowheads="1"/>
            </p:cNvSpPr>
            <p:nvPr/>
          </p:nvSpPr>
          <p:spPr bwMode="auto">
            <a:xfrm>
              <a:off x="4829" y="2562"/>
              <a:ext cx="10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702" name="Rectangle 54"/>
            <p:cNvSpPr>
              <a:spLocks noChangeArrowheads="1"/>
            </p:cNvSpPr>
            <p:nvPr/>
          </p:nvSpPr>
          <p:spPr bwMode="auto">
            <a:xfrm>
              <a:off x="1715" y="2661"/>
              <a:ext cx="3180"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  58.33 |  70.74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703" name="Rectangle 55"/>
            <p:cNvSpPr>
              <a:spLocks noChangeArrowheads="1"/>
            </p:cNvSpPr>
            <p:nvPr/>
          </p:nvSpPr>
          <p:spPr bwMode="auto">
            <a:xfrm>
              <a:off x="4829" y="2661"/>
              <a:ext cx="10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704" name="Rectangle 56"/>
            <p:cNvSpPr>
              <a:spLocks noChangeArrowheads="1"/>
            </p:cNvSpPr>
            <p:nvPr/>
          </p:nvSpPr>
          <p:spPr bwMode="auto">
            <a:xfrm>
              <a:off x="1715" y="2761"/>
              <a:ext cx="169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705" name="Rectangle 57"/>
            <p:cNvSpPr>
              <a:spLocks noChangeArrowheads="1"/>
            </p:cNvSpPr>
            <p:nvPr/>
          </p:nvSpPr>
          <p:spPr bwMode="auto">
            <a:xfrm>
              <a:off x="3351" y="2761"/>
              <a:ext cx="530"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706" name="Rectangle 58"/>
            <p:cNvSpPr>
              <a:spLocks noChangeArrowheads="1"/>
            </p:cNvSpPr>
            <p:nvPr/>
          </p:nvSpPr>
          <p:spPr bwMode="auto">
            <a:xfrm>
              <a:off x="3826" y="2761"/>
              <a:ext cx="10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707" name="Rectangle 59"/>
            <p:cNvSpPr>
              <a:spLocks noChangeArrowheads="1"/>
            </p:cNvSpPr>
            <p:nvPr/>
          </p:nvSpPr>
          <p:spPr bwMode="auto">
            <a:xfrm>
              <a:off x="3879" y="2761"/>
              <a:ext cx="477"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708" name="Rectangle 60"/>
            <p:cNvSpPr>
              <a:spLocks noChangeArrowheads="1"/>
            </p:cNvSpPr>
            <p:nvPr/>
          </p:nvSpPr>
          <p:spPr bwMode="auto">
            <a:xfrm>
              <a:off x="4301" y="2761"/>
              <a:ext cx="10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709" name="Rectangle 61"/>
            <p:cNvSpPr>
              <a:spLocks noChangeArrowheads="1"/>
            </p:cNvSpPr>
            <p:nvPr/>
          </p:nvSpPr>
          <p:spPr bwMode="auto">
            <a:xfrm>
              <a:off x="4354" y="2761"/>
              <a:ext cx="477"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710" name="Rectangle 62"/>
            <p:cNvSpPr>
              <a:spLocks noChangeArrowheads="1"/>
            </p:cNvSpPr>
            <p:nvPr/>
          </p:nvSpPr>
          <p:spPr bwMode="auto">
            <a:xfrm>
              <a:off x="4776" y="2761"/>
              <a:ext cx="10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711" name="Rectangle 63"/>
            <p:cNvSpPr>
              <a:spLocks noChangeArrowheads="1"/>
            </p:cNvSpPr>
            <p:nvPr/>
          </p:nvSpPr>
          <p:spPr bwMode="auto">
            <a:xfrm>
              <a:off x="4829" y="2761"/>
              <a:ext cx="10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712" name="Rectangle 64"/>
            <p:cNvSpPr>
              <a:spLocks noChangeArrowheads="1"/>
            </p:cNvSpPr>
            <p:nvPr/>
          </p:nvSpPr>
          <p:spPr bwMode="auto">
            <a:xfrm>
              <a:off x="1715" y="2860"/>
              <a:ext cx="3551"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Total         600     9400    10000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713" name="Rectangle 65"/>
            <p:cNvSpPr>
              <a:spLocks noChangeArrowheads="1"/>
            </p:cNvSpPr>
            <p:nvPr/>
          </p:nvSpPr>
          <p:spPr bwMode="auto">
            <a:xfrm>
              <a:off x="5198" y="2860"/>
              <a:ext cx="106"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714" name="Rectangle 66"/>
            <p:cNvSpPr>
              <a:spLocks noChangeArrowheads="1"/>
            </p:cNvSpPr>
            <p:nvPr/>
          </p:nvSpPr>
          <p:spPr bwMode="auto">
            <a:xfrm>
              <a:off x="1715" y="2959"/>
              <a:ext cx="1537"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715" name="Rectangle 67"/>
            <p:cNvSpPr>
              <a:spLocks noChangeArrowheads="1"/>
            </p:cNvSpPr>
            <p:nvPr/>
          </p:nvSpPr>
          <p:spPr bwMode="auto">
            <a:xfrm>
              <a:off x="3193" y="2959"/>
              <a:ext cx="2067" cy="11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ourier New" pitchFamily="49" charset="0"/>
                  <a:cs typeface="Arial" pitchFamily="34" charset="0"/>
                </a:rPr>
                <a:t>                6.00    94.00   100.00</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9716" name="Rectangle 68"/>
            <p:cNvSpPr>
              <a:spLocks noChangeArrowheads="1"/>
            </p:cNvSpPr>
            <p:nvPr/>
          </p:nvSpPr>
          <p:spPr bwMode="auto">
            <a:xfrm>
              <a:off x="5198" y="2935"/>
              <a:ext cx="74" cy="153"/>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dirty="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pic>
        <p:nvPicPr>
          <p:cNvPr id="74" name="Picture 73"/>
          <p:cNvPicPr>
            <a:picLocks noChangeAspect="1" noChangeArrowheads="1"/>
          </p:cNvPicPr>
          <p:nvPr/>
        </p:nvPicPr>
        <p:blipFill>
          <a:blip r:embed="rId3"/>
          <a:srcRect l="26909" r="35213"/>
          <a:stretch>
            <a:fillRect/>
          </a:stretch>
        </p:blipFill>
        <p:spPr bwMode="auto">
          <a:xfrm>
            <a:off x="525462" y="1390650"/>
            <a:ext cx="3436938" cy="3486150"/>
          </a:xfrm>
          <a:prstGeom prst="rect">
            <a:avLst/>
          </a:prstGeom>
          <a:noFill/>
          <a:ln w="0" algn="ctr">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5D8433C0-25CE-4884-95B7-C4C008139487}" type="slidenum">
              <a:rPr lang="en-US" altLang="en-US"/>
              <a:pPr/>
              <a:t>2</a:t>
            </a:fld>
            <a:endParaRPr lang="en-US" altLang="en-US" dirty="0"/>
          </a:p>
        </p:txBody>
      </p:sp>
      <p:sp>
        <p:nvSpPr>
          <p:cNvPr id="361474" name="Rectangle 2"/>
          <p:cNvSpPr>
            <a:spLocks noGrp="1" noChangeArrowheads="1"/>
          </p:cNvSpPr>
          <p:nvPr>
            <p:ph type="title"/>
          </p:nvPr>
        </p:nvSpPr>
        <p:spPr>
          <a:xfrm>
            <a:off x="3200400" y="381000"/>
            <a:ext cx="3810000" cy="838200"/>
          </a:xfrm>
        </p:spPr>
        <p:txBody>
          <a:bodyPr/>
          <a:lstStyle/>
          <a:p>
            <a:r>
              <a:rPr lang="en-US" dirty="0" smtClean="0"/>
              <a:t>The Epidemiologic Framework</a:t>
            </a:r>
            <a:endParaRPr lang="en-US" dirty="0"/>
          </a:p>
        </p:txBody>
      </p:sp>
      <p:sp>
        <p:nvSpPr>
          <p:cNvPr id="361475" name="Rectangle 3"/>
          <p:cNvSpPr>
            <a:spLocks noGrp="1" noChangeArrowheads="1"/>
          </p:cNvSpPr>
          <p:nvPr>
            <p:ph type="body" idx="1"/>
          </p:nvPr>
        </p:nvSpPr>
        <p:spPr>
          <a:xfrm>
            <a:off x="457200" y="1447800"/>
            <a:ext cx="8305800" cy="4724400"/>
          </a:xfrm>
        </p:spPr>
        <p:txBody>
          <a:bodyPr/>
          <a:lstStyle/>
          <a:p>
            <a:pPr marL="396875" indent="-396875" algn="ctr">
              <a:spcBef>
                <a:spcPct val="0"/>
              </a:spcBef>
              <a:buClr>
                <a:schemeClr val="folHlink"/>
              </a:buClr>
              <a:buSzTx/>
            </a:pPr>
            <a:r>
              <a:rPr lang="en-US" b="1" dirty="0" smtClean="0">
                <a:solidFill>
                  <a:srgbClr val="AFBF43"/>
                </a:solidFill>
              </a:rPr>
              <a:t>Laying the Groundwork</a:t>
            </a:r>
          </a:p>
          <a:p>
            <a:pPr marL="396875" indent="-396875" algn="ctr">
              <a:spcBef>
                <a:spcPct val="0"/>
              </a:spcBef>
              <a:buClr>
                <a:schemeClr val="folHlink"/>
              </a:buClr>
              <a:buSzTx/>
            </a:pPr>
            <a:endParaRPr lang="en-US" sz="1000" b="1" dirty="0" smtClean="0">
              <a:solidFill>
                <a:srgbClr val="800000"/>
              </a:solidFill>
            </a:endParaRPr>
          </a:p>
          <a:p>
            <a:pPr marL="396875" indent="-396875">
              <a:spcBef>
                <a:spcPct val="0"/>
              </a:spcBef>
              <a:buClr>
                <a:schemeClr val="folHlink"/>
              </a:buClr>
              <a:buSzTx/>
              <a:buFont typeface="Times New Roman" pitchFamily="18" charset="0"/>
              <a:buChar char="●"/>
            </a:pPr>
            <a:r>
              <a:rPr lang="en-US" sz="2700" dirty="0" smtClean="0"/>
              <a:t>What do we want to know? What are our hypotheses?</a:t>
            </a:r>
          </a:p>
          <a:p>
            <a:pPr marL="396875" indent="-396875">
              <a:spcBef>
                <a:spcPct val="0"/>
              </a:spcBef>
              <a:buClr>
                <a:schemeClr val="folHlink"/>
              </a:buClr>
              <a:buSzTx/>
              <a:buFont typeface="Times New Roman" pitchFamily="18" charset="0"/>
              <a:buChar char="●"/>
            </a:pPr>
            <a:r>
              <a:rPr lang="en-US" sz="2700" dirty="0" smtClean="0"/>
              <a:t>What indicators should we examine—which risk markers, risk factors, and outcomes?</a:t>
            </a:r>
          </a:p>
          <a:p>
            <a:pPr marL="396875" indent="-396875">
              <a:spcBef>
                <a:spcPct val="0"/>
              </a:spcBef>
              <a:buClr>
                <a:schemeClr val="folHlink"/>
              </a:buClr>
              <a:buSzTx/>
              <a:buFont typeface="Times New Roman" pitchFamily="18" charset="0"/>
              <a:buChar char="●"/>
            </a:pPr>
            <a:r>
              <a:rPr lang="en-US" sz="2700" dirty="0" smtClean="0"/>
              <a:t>Are </a:t>
            </a:r>
            <a:r>
              <a:rPr lang="en-US" sz="2700" dirty="0"/>
              <a:t>there relevant existing data sources? Will new data be collected?</a:t>
            </a:r>
          </a:p>
          <a:p>
            <a:pPr marL="396875" indent="-396875">
              <a:spcBef>
                <a:spcPct val="0"/>
              </a:spcBef>
              <a:buClr>
                <a:schemeClr val="folHlink"/>
              </a:buClr>
              <a:buSzTx/>
              <a:buFont typeface="Times New Roman" pitchFamily="18" charset="0"/>
              <a:buChar char="●"/>
            </a:pPr>
            <a:r>
              <a:rPr lang="en-US" sz="2700" dirty="0" smtClean="0"/>
              <a:t>What is the study design? Will we be able to report </a:t>
            </a:r>
            <a:r>
              <a:rPr lang="en-US" sz="2700" dirty="0"/>
              <a:t>incidence?  prevalence? relative risks? odds ratios? </a:t>
            </a:r>
          </a:p>
          <a:p>
            <a:pPr marL="396875" indent="-396875">
              <a:spcBef>
                <a:spcPct val="0"/>
              </a:spcBef>
              <a:buClr>
                <a:schemeClr val="folHlink"/>
              </a:buClr>
              <a:buSzTx/>
              <a:buFont typeface="Times New Roman" pitchFamily="18" charset="0"/>
              <a:buChar char="●"/>
            </a:pPr>
            <a:r>
              <a:rPr lang="en-US" sz="2700" dirty="0" smtClean="0"/>
              <a:t>What are potential study biases?</a:t>
            </a:r>
          </a:p>
          <a:p>
            <a:pPr marL="396875" indent="-396875">
              <a:spcBef>
                <a:spcPct val="0"/>
              </a:spcBef>
              <a:buClr>
                <a:schemeClr val="folHlink"/>
              </a:buClr>
              <a:buSzTx/>
              <a:buFont typeface="Times New Roman" pitchFamily="18" charset="0"/>
              <a:buChar char="●"/>
            </a:pPr>
            <a:r>
              <a:rPr lang="en-US" sz="2700" dirty="0" smtClean="0"/>
              <a:t>How </a:t>
            </a:r>
            <a:r>
              <a:rPr lang="en-US" sz="2700" dirty="0"/>
              <a:t>will the data be organized? What statistical approaches will be used?</a:t>
            </a:r>
          </a:p>
        </p:txBody>
      </p:sp>
      <p:sp>
        <p:nvSpPr>
          <p:cNvPr id="5" name="Left Brace 4"/>
          <p:cNvSpPr/>
          <p:nvPr/>
        </p:nvSpPr>
        <p:spPr>
          <a:xfrm>
            <a:off x="76200" y="4114800"/>
            <a:ext cx="609600" cy="2133600"/>
          </a:xfrm>
          <a:prstGeom prst="leftBrace">
            <a:avLst/>
          </a:prstGeom>
          <a:ln w="25400">
            <a:solidFill>
              <a:srgbClr val="AFBF43"/>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68A42764-6319-4A00-8AF1-6A38A73D3EB8}" type="slidenum">
              <a:rPr lang="en-US" altLang="en-US"/>
              <a:pPr/>
              <a:t>29</a:t>
            </a:fld>
            <a:endParaRPr lang="en-US" altLang="en-US" dirty="0"/>
          </a:p>
        </p:txBody>
      </p:sp>
      <p:sp>
        <p:nvSpPr>
          <p:cNvPr id="346114" name="Rectangle 2"/>
          <p:cNvSpPr>
            <a:spLocks noGrp="1" noChangeArrowheads="1"/>
          </p:cNvSpPr>
          <p:nvPr>
            <p:ph type="title"/>
          </p:nvPr>
        </p:nvSpPr>
        <p:spPr/>
        <p:txBody>
          <a:bodyPr/>
          <a:lstStyle/>
          <a:p>
            <a:r>
              <a:rPr lang="en-US" dirty="0"/>
              <a:t>Confounding and Effect Modification</a:t>
            </a:r>
          </a:p>
        </p:txBody>
      </p:sp>
      <p:sp>
        <p:nvSpPr>
          <p:cNvPr id="346115" name="Rectangle 3"/>
          <p:cNvSpPr>
            <a:spLocks noGrp="1" noChangeArrowheads="1"/>
          </p:cNvSpPr>
          <p:nvPr>
            <p:ph type="body" idx="1"/>
          </p:nvPr>
        </p:nvSpPr>
        <p:spPr/>
        <p:txBody>
          <a:bodyPr/>
          <a:lstStyle/>
          <a:p>
            <a:endParaRPr lang="en-US" dirty="0"/>
          </a:p>
        </p:txBody>
      </p:sp>
      <p:pic>
        <p:nvPicPr>
          <p:cNvPr id="346116" name="Picture 4"/>
          <p:cNvPicPr>
            <a:picLocks noChangeAspect="1" noChangeArrowheads="1"/>
          </p:cNvPicPr>
          <p:nvPr/>
        </p:nvPicPr>
        <p:blipFill>
          <a:blip r:embed="rId2"/>
          <a:srcRect l="10005" r="11368" b="4390"/>
          <a:stretch>
            <a:fillRect/>
          </a:stretch>
        </p:blipFill>
        <p:spPr bwMode="auto">
          <a:xfrm>
            <a:off x="1295400" y="1219200"/>
            <a:ext cx="6324600" cy="4978400"/>
          </a:xfrm>
          <a:prstGeom prst="rect">
            <a:avLst/>
          </a:prstGeom>
          <a:noFill/>
          <a:ln w="0" algn="ctr">
            <a:noFill/>
            <a:miter lim="800000"/>
            <a:headEnd/>
            <a:tailEnd/>
          </a:ln>
          <a:effectLst/>
        </p:spPr>
      </p:pic>
      <p:sp>
        <p:nvSpPr>
          <p:cNvPr id="346117" name="Oval 5"/>
          <p:cNvSpPr>
            <a:spLocks noChangeArrowheads="1"/>
          </p:cNvSpPr>
          <p:nvPr/>
        </p:nvSpPr>
        <p:spPr bwMode="auto">
          <a:xfrm>
            <a:off x="4648200" y="4114800"/>
            <a:ext cx="914400" cy="457200"/>
          </a:xfrm>
          <a:prstGeom prst="ellipse">
            <a:avLst/>
          </a:prstGeom>
          <a:noFill/>
          <a:ln w="25400">
            <a:solidFill>
              <a:schemeClr val="tx2"/>
            </a:solidFill>
            <a:round/>
            <a:headEnd/>
            <a:tailEnd/>
          </a:ln>
          <a:effectLst/>
        </p:spPr>
        <p:txBody>
          <a:bodyPr wrap="none" anchor="ctr"/>
          <a:lstStyle/>
          <a:p>
            <a:endParaRPr lang="en-US" dirty="0"/>
          </a:p>
        </p:txBody>
      </p:sp>
      <p:sp>
        <p:nvSpPr>
          <p:cNvPr id="346118" name="Oval 6"/>
          <p:cNvSpPr>
            <a:spLocks noChangeArrowheads="1"/>
          </p:cNvSpPr>
          <p:nvPr/>
        </p:nvSpPr>
        <p:spPr bwMode="auto">
          <a:xfrm>
            <a:off x="5029200" y="5943600"/>
            <a:ext cx="914400" cy="304800"/>
          </a:xfrm>
          <a:prstGeom prst="ellipse">
            <a:avLst/>
          </a:prstGeom>
          <a:noFill/>
          <a:ln w="25400">
            <a:solidFill>
              <a:schemeClr val="tx2"/>
            </a:solidFill>
            <a:round/>
            <a:headEnd/>
            <a:tailEnd/>
          </a:ln>
          <a:effectLst/>
        </p:spPr>
        <p:txBody>
          <a:bodyPr wrap="none" anchor="ctr"/>
          <a:lstStyle/>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D0B93E64-28AD-4D8D-974B-63BA2F7B7334}" type="slidenum">
              <a:rPr lang="en-US" altLang="en-US"/>
              <a:pPr/>
              <a:t>30</a:t>
            </a:fld>
            <a:endParaRPr lang="en-US" altLang="en-US" dirty="0"/>
          </a:p>
        </p:txBody>
      </p:sp>
      <p:sp>
        <p:nvSpPr>
          <p:cNvPr id="347138" name="Rectangle 2"/>
          <p:cNvSpPr>
            <a:spLocks noGrp="1" noChangeArrowheads="1"/>
          </p:cNvSpPr>
          <p:nvPr>
            <p:ph type="title"/>
          </p:nvPr>
        </p:nvSpPr>
        <p:spPr>
          <a:xfrm>
            <a:off x="3200400" y="381000"/>
            <a:ext cx="3810000" cy="838200"/>
          </a:xfrm>
        </p:spPr>
        <p:txBody>
          <a:bodyPr/>
          <a:lstStyle/>
          <a:p>
            <a:r>
              <a:rPr lang="en-US" dirty="0"/>
              <a:t>Confounding and Effect Modification</a:t>
            </a:r>
          </a:p>
        </p:txBody>
      </p:sp>
      <p:sp>
        <p:nvSpPr>
          <p:cNvPr id="347139" name="Rectangle 3"/>
          <p:cNvSpPr>
            <a:spLocks noGrp="1" noChangeArrowheads="1"/>
          </p:cNvSpPr>
          <p:nvPr>
            <p:ph type="body" idx="1"/>
          </p:nvPr>
        </p:nvSpPr>
        <p:spPr/>
        <p:txBody>
          <a:bodyPr/>
          <a:lstStyle/>
          <a:p>
            <a:endParaRPr lang="en-US" sz="2400" dirty="0">
              <a:solidFill>
                <a:srgbClr val="3C02CC"/>
              </a:solidFill>
            </a:endParaRPr>
          </a:p>
          <a:p>
            <a:endParaRPr lang="en-US" sz="2400" dirty="0">
              <a:solidFill>
                <a:srgbClr val="3C02CC"/>
              </a:solidFill>
            </a:endParaRPr>
          </a:p>
          <a:p>
            <a:endParaRPr lang="en-US" sz="2400" dirty="0">
              <a:solidFill>
                <a:srgbClr val="3C02CC"/>
              </a:solidFill>
            </a:endParaRPr>
          </a:p>
          <a:p>
            <a:endParaRPr lang="en-US" sz="2400" dirty="0">
              <a:solidFill>
                <a:srgbClr val="3C02CC"/>
              </a:solidFill>
            </a:endParaRPr>
          </a:p>
          <a:p>
            <a:endParaRPr lang="en-US" sz="2400" dirty="0">
              <a:solidFill>
                <a:srgbClr val="3C02CC"/>
              </a:solidFill>
            </a:endParaRPr>
          </a:p>
          <a:p>
            <a:endParaRPr lang="en-US" sz="2400" dirty="0">
              <a:solidFill>
                <a:srgbClr val="3C02CC"/>
              </a:solidFill>
            </a:endParaRPr>
          </a:p>
          <a:p>
            <a:endParaRPr lang="en-US" sz="1000" dirty="0">
              <a:solidFill>
                <a:srgbClr val="3C02CC"/>
              </a:solidFill>
            </a:endParaRPr>
          </a:p>
          <a:p>
            <a:endParaRPr lang="en-US" sz="800" dirty="0">
              <a:solidFill>
                <a:srgbClr val="3C02CC"/>
              </a:solidFill>
            </a:endParaRPr>
          </a:p>
          <a:p>
            <a:endParaRPr lang="en-US" sz="800" dirty="0">
              <a:solidFill>
                <a:srgbClr val="3C02CC"/>
              </a:solidFill>
            </a:endParaRPr>
          </a:p>
          <a:p>
            <a:endParaRPr lang="en-US" sz="1000" dirty="0">
              <a:solidFill>
                <a:srgbClr val="3C02CC"/>
              </a:solidFill>
            </a:endParaRPr>
          </a:p>
          <a:p>
            <a:r>
              <a:rPr lang="en-US" sz="2400" dirty="0">
                <a:solidFill>
                  <a:srgbClr val="3C02CC"/>
                </a:solidFill>
              </a:rPr>
              <a:t>	RR=1.4	     </a:t>
            </a:r>
            <a:r>
              <a:rPr lang="en-US" sz="2400" b="1" dirty="0">
                <a:solidFill>
                  <a:srgbClr val="990033"/>
                </a:solidFill>
              </a:rPr>
              <a:t>Adj. RR=1.37</a:t>
            </a:r>
            <a:r>
              <a:rPr lang="en-US" sz="2400" dirty="0">
                <a:solidFill>
                  <a:srgbClr val="3C02CC"/>
                </a:solidFill>
              </a:rPr>
              <a:t> 	RR=1.33</a:t>
            </a:r>
          </a:p>
          <a:p>
            <a:r>
              <a:rPr lang="en-US" sz="2400" dirty="0">
                <a:solidFill>
                  <a:srgbClr val="3C02CC"/>
                </a:solidFill>
              </a:rPr>
              <a:t>	Exp. Prev.=0.50			Exp. Prev.=0.20</a:t>
            </a:r>
          </a:p>
          <a:p>
            <a:r>
              <a:rPr lang="en-US" sz="2400" dirty="0">
                <a:solidFill>
                  <a:srgbClr val="3C02CC"/>
                </a:solidFill>
              </a:rPr>
              <a:t>	Dis. Prev.=0.12			Dis. Prev.=0.06</a:t>
            </a:r>
            <a:endParaRPr lang="en-US" sz="2400" dirty="0"/>
          </a:p>
        </p:txBody>
      </p:sp>
      <p:pic>
        <p:nvPicPr>
          <p:cNvPr id="347140" name="Picture 4"/>
          <p:cNvPicPr>
            <a:picLocks noChangeAspect="1" noChangeArrowheads="1"/>
          </p:cNvPicPr>
          <p:nvPr/>
        </p:nvPicPr>
        <p:blipFill>
          <a:blip r:embed="rId2"/>
          <a:srcRect l="26909" r="37096"/>
          <a:stretch>
            <a:fillRect/>
          </a:stretch>
        </p:blipFill>
        <p:spPr bwMode="auto">
          <a:xfrm>
            <a:off x="479425" y="1295400"/>
            <a:ext cx="3254375" cy="3665538"/>
          </a:xfrm>
          <a:prstGeom prst="rect">
            <a:avLst/>
          </a:prstGeom>
          <a:noFill/>
          <a:ln w="0" algn="ctr">
            <a:noFill/>
            <a:miter lim="800000"/>
            <a:headEnd/>
            <a:tailEnd/>
          </a:ln>
          <a:effectLst/>
        </p:spPr>
      </p:pic>
      <p:pic>
        <p:nvPicPr>
          <p:cNvPr id="347141" name="Picture 5"/>
          <p:cNvPicPr>
            <a:picLocks noChangeAspect="1" noChangeArrowheads="1"/>
          </p:cNvPicPr>
          <p:nvPr/>
        </p:nvPicPr>
        <p:blipFill>
          <a:blip r:embed="rId3"/>
          <a:srcRect l="26797" r="37207"/>
          <a:stretch>
            <a:fillRect/>
          </a:stretch>
        </p:blipFill>
        <p:spPr bwMode="auto">
          <a:xfrm>
            <a:off x="5103813" y="1295400"/>
            <a:ext cx="3273425" cy="3492500"/>
          </a:xfrm>
          <a:prstGeom prst="rect">
            <a:avLst/>
          </a:prstGeom>
          <a:noFill/>
          <a:ln w="0" algn="ctr">
            <a:noFill/>
            <a:miter lim="800000"/>
            <a:headEnd/>
            <a:tailEnd/>
          </a:ln>
          <a:effectLst/>
        </p:spPr>
      </p:pic>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C5F27933-0B4A-4CCA-A56A-1035C825FF42}" type="slidenum">
              <a:rPr lang="en-US" altLang="en-US"/>
              <a:pPr/>
              <a:t>31</a:t>
            </a:fld>
            <a:endParaRPr lang="en-US" altLang="en-US" dirty="0"/>
          </a:p>
        </p:txBody>
      </p:sp>
      <p:sp>
        <p:nvSpPr>
          <p:cNvPr id="348162" name="Rectangle 2"/>
          <p:cNvSpPr>
            <a:spLocks noGrp="1" noChangeArrowheads="1"/>
          </p:cNvSpPr>
          <p:nvPr>
            <p:ph type="title"/>
          </p:nvPr>
        </p:nvSpPr>
        <p:spPr/>
        <p:txBody>
          <a:bodyPr/>
          <a:lstStyle/>
          <a:p>
            <a:r>
              <a:rPr lang="en-US" dirty="0"/>
              <a:t>Confounding and Effect Modification</a:t>
            </a:r>
          </a:p>
        </p:txBody>
      </p:sp>
      <p:sp>
        <p:nvSpPr>
          <p:cNvPr id="348163" name="Rectangle 3"/>
          <p:cNvSpPr>
            <a:spLocks noGrp="1" noChangeArrowheads="1"/>
          </p:cNvSpPr>
          <p:nvPr>
            <p:ph type="body" idx="1"/>
          </p:nvPr>
        </p:nvSpPr>
        <p:spPr/>
        <p:txBody>
          <a:bodyPr/>
          <a:lstStyle/>
          <a:p>
            <a:endParaRPr lang="en-US" dirty="0"/>
          </a:p>
        </p:txBody>
      </p:sp>
      <p:sp>
        <p:nvSpPr>
          <p:cNvPr id="348164" name="Oval 4"/>
          <p:cNvSpPr>
            <a:spLocks noChangeArrowheads="1"/>
          </p:cNvSpPr>
          <p:nvPr/>
        </p:nvSpPr>
        <p:spPr bwMode="auto">
          <a:xfrm>
            <a:off x="4648200" y="4114800"/>
            <a:ext cx="914400" cy="457200"/>
          </a:xfrm>
          <a:prstGeom prst="ellipse">
            <a:avLst/>
          </a:prstGeom>
          <a:noFill/>
          <a:ln w="25400">
            <a:solidFill>
              <a:schemeClr val="tx2"/>
            </a:solidFill>
            <a:round/>
            <a:headEnd/>
            <a:tailEnd/>
          </a:ln>
          <a:effectLst/>
        </p:spPr>
        <p:txBody>
          <a:bodyPr wrap="none" anchor="ctr"/>
          <a:lstStyle/>
          <a:p>
            <a:endParaRPr lang="en-US" dirty="0"/>
          </a:p>
        </p:txBody>
      </p:sp>
      <p:sp>
        <p:nvSpPr>
          <p:cNvPr id="348165" name="Oval 5"/>
          <p:cNvSpPr>
            <a:spLocks noChangeArrowheads="1"/>
          </p:cNvSpPr>
          <p:nvPr/>
        </p:nvSpPr>
        <p:spPr bwMode="auto">
          <a:xfrm>
            <a:off x="5029200" y="5943600"/>
            <a:ext cx="914400" cy="304800"/>
          </a:xfrm>
          <a:prstGeom prst="ellipse">
            <a:avLst/>
          </a:prstGeom>
          <a:noFill/>
          <a:ln w="25400">
            <a:solidFill>
              <a:schemeClr val="tx2"/>
            </a:solidFill>
            <a:round/>
            <a:headEnd/>
            <a:tailEnd/>
          </a:ln>
          <a:effectLst/>
        </p:spPr>
        <p:txBody>
          <a:bodyPr wrap="none" anchor="ctr"/>
          <a:lstStyle/>
          <a:p>
            <a:endParaRPr lang="en-US" dirty="0"/>
          </a:p>
        </p:txBody>
      </p:sp>
      <p:pic>
        <p:nvPicPr>
          <p:cNvPr id="348166" name="Picture 6"/>
          <p:cNvPicPr>
            <a:picLocks noChangeAspect="1" noChangeArrowheads="1"/>
          </p:cNvPicPr>
          <p:nvPr/>
        </p:nvPicPr>
        <p:blipFill>
          <a:blip r:embed="rId2"/>
          <a:srcRect l="10440" r="10747"/>
          <a:stretch>
            <a:fillRect/>
          </a:stretch>
        </p:blipFill>
        <p:spPr bwMode="auto">
          <a:xfrm>
            <a:off x="1371600" y="1219200"/>
            <a:ext cx="6326188" cy="5195888"/>
          </a:xfrm>
          <a:prstGeom prst="rect">
            <a:avLst/>
          </a:prstGeom>
          <a:noFill/>
          <a:ln w="0" algn="ctr">
            <a:noFill/>
            <a:miter lim="800000"/>
            <a:headEnd/>
            <a:tailEnd/>
          </a:ln>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C8BFA77A-B609-4E96-B366-46F315E41E3A}" type="slidenum">
              <a:rPr lang="en-US" altLang="en-US"/>
              <a:pPr/>
              <a:t>32</a:t>
            </a:fld>
            <a:endParaRPr lang="en-US" altLang="en-US" dirty="0"/>
          </a:p>
        </p:txBody>
      </p:sp>
      <p:sp>
        <p:nvSpPr>
          <p:cNvPr id="349186" name="Rectangle 2"/>
          <p:cNvSpPr>
            <a:spLocks noGrp="1" noChangeArrowheads="1"/>
          </p:cNvSpPr>
          <p:nvPr>
            <p:ph type="title"/>
          </p:nvPr>
        </p:nvSpPr>
        <p:spPr>
          <a:xfrm>
            <a:off x="3200400" y="381000"/>
            <a:ext cx="3810000" cy="838200"/>
          </a:xfrm>
        </p:spPr>
        <p:txBody>
          <a:bodyPr/>
          <a:lstStyle/>
          <a:p>
            <a:r>
              <a:rPr lang="en-US" dirty="0"/>
              <a:t>Confounding and Effect Modification</a:t>
            </a:r>
          </a:p>
        </p:txBody>
      </p:sp>
      <p:sp>
        <p:nvSpPr>
          <p:cNvPr id="349187" name="Rectangle 3"/>
          <p:cNvSpPr>
            <a:spLocks noGrp="1" noChangeArrowheads="1"/>
          </p:cNvSpPr>
          <p:nvPr>
            <p:ph type="body" idx="1"/>
          </p:nvPr>
        </p:nvSpPr>
        <p:spPr/>
        <p:txBody>
          <a:bodyPr/>
          <a:lstStyle/>
          <a:p>
            <a:endParaRPr lang="en-US" dirty="0">
              <a:solidFill>
                <a:srgbClr val="3C02CC"/>
              </a:solidFill>
            </a:endParaRPr>
          </a:p>
          <a:p>
            <a:endParaRPr lang="en-US" dirty="0">
              <a:solidFill>
                <a:srgbClr val="3C02CC"/>
              </a:solidFill>
            </a:endParaRPr>
          </a:p>
          <a:p>
            <a:endParaRPr lang="en-US" dirty="0">
              <a:solidFill>
                <a:srgbClr val="3C02CC"/>
              </a:solidFill>
            </a:endParaRPr>
          </a:p>
          <a:p>
            <a:endParaRPr lang="en-US" dirty="0">
              <a:solidFill>
                <a:srgbClr val="3C02CC"/>
              </a:solidFill>
            </a:endParaRPr>
          </a:p>
          <a:p>
            <a:endParaRPr lang="en-US" dirty="0">
              <a:solidFill>
                <a:srgbClr val="3C02CC"/>
              </a:solidFill>
            </a:endParaRPr>
          </a:p>
          <a:p>
            <a:endParaRPr lang="en-US" dirty="0">
              <a:solidFill>
                <a:srgbClr val="3C02CC"/>
              </a:solidFill>
            </a:endParaRPr>
          </a:p>
          <a:p>
            <a:endParaRPr lang="en-US" sz="1000" dirty="0">
              <a:solidFill>
                <a:srgbClr val="3C02CC"/>
              </a:solidFill>
            </a:endParaRPr>
          </a:p>
          <a:p>
            <a:r>
              <a:rPr lang="en-US" sz="2400" dirty="0">
                <a:solidFill>
                  <a:srgbClr val="3C02CC"/>
                </a:solidFill>
              </a:rPr>
              <a:t>	RR=2.08	     </a:t>
            </a:r>
            <a:r>
              <a:rPr lang="en-US" sz="2400" b="1" dirty="0">
                <a:solidFill>
                  <a:srgbClr val="990033"/>
                </a:solidFill>
              </a:rPr>
              <a:t>Adj. RR=1.51</a:t>
            </a:r>
            <a:r>
              <a:rPr lang="en-US" sz="2400" dirty="0">
                <a:solidFill>
                  <a:srgbClr val="3C02CC"/>
                </a:solidFill>
              </a:rPr>
              <a:t> 	RR=1.03</a:t>
            </a:r>
          </a:p>
          <a:p>
            <a:r>
              <a:rPr lang="en-US" sz="2400" dirty="0">
                <a:solidFill>
                  <a:srgbClr val="3C02CC"/>
                </a:solidFill>
              </a:rPr>
              <a:t>	Exp. Prev.=0.50			Exp. Prev.=0.20</a:t>
            </a:r>
          </a:p>
          <a:p>
            <a:r>
              <a:rPr lang="en-US" sz="2400" dirty="0">
                <a:solidFill>
                  <a:srgbClr val="3C02CC"/>
                </a:solidFill>
              </a:rPr>
              <a:t>	Dis. Prev.=0.108			Dis. Prev.=0.066</a:t>
            </a:r>
            <a:endParaRPr lang="en-US" sz="2400" dirty="0"/>
          </a:p>
        </p:txBody>
      </p:sp>
      <p:pic>
        <p:nvPicPr>
          <p:cNvPr id="349188" name="Picture 4"/>
          <p:cNvPicPr>
            <a:picLocks noChangeAspect="1" noChangeArrowheads="1"/>
          </p:cNvPicPr>
          <p:nvPr/>
        </p:nvPicPr>
        <p:blipFill>
          <a:blip r:embed="rId2"/>
          <a:srcRect l="27806" r="37842"/>
          <a:stretch>
            <a:fillRect/>
          </a:stretch>
        </p:blipFill>
        <p:spPr bwMode="auto">
          <a:xfrm>
            <a:off x="609600" y="1295400"/>
            <a:ext cx="3124200" cy="3684588"/>
          </a:xfrm>
          <a:prstGeom prst="rect">
            <a:avLst/>
          </a:prstGeom>
          <a:noFill/>
          <a:ln w="0" algn="ctr">
            <a:noFill/>
            <a:miter lim="800000"/>
            <a:headEnd/>
            <a:tailEnd/>
          </a:ln>
          <a:effectLst/>
        </p:spPr>
      </p:pic>
      <p:pic>
        <p:nvPicPr>
          <p:cNvPr id="349189" name="Picture 5"/>
          <p:cNvPicPr>
            <a:picLocks noChangeAspect="1" noChangeArrowheads="1"/>
          </p:cNvPicPr>
          <p:nvPr/>
        </p:nvPicPr>
        <p:blipFill>
          <a:blip r:embed="rId3"/>
          <a:srcRect l="27945" r="38541"/>
          <a:stretch>
            <a:fillRect/>
          </a:stretch>
        </p:blipFill>
        <p:spPr bwMode="auto">
          <a:xfrm>
            <a:off x="5181600" y="1308100"/>
            <a:ext cx="3048000" cy="3492500"/>
          </a:xfrm>
          <a:prstGeom prst="rect">
            <a:avLst/>
          </a:prstGeom>
          <a:noFill/>
          <a:ln w="0" algn="ctr">
            <a:noFill/>
            <a:miter lim="800000"/>
            <a:headEnd/>
            <a:tailEnd/>
          </a:ln>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4B63261D-F5C3-47AA-BB4A-6EDAB4FC3452}" type="slidenum">
              <a:rPr lang="en-US" altLang="en-US"/>
              <a:pPr/>
              <a:t>33</a:t>
            </a:fld>
            <a:endParaRPr lang="en-US" altLang="en-US" dirty="0"/>
          </a:p>
        </p:txBody>
      </p:sp>
      <p:sp>
        <p:nvSpPr>
          <p:cNvPr id="350210" name="Rectangle 2"/>
          <p:cNvSpPr>
            <a:spLocks noGrp="1" noChangeArrowheads="1"/>
          </p:cNvSpPr>
          <p:nvPr>
            <p:ph type="title"/>
          </p:nvPr>
        </p:nvSpPr>
        <p:spPr/>
        <p:txBody>
          <a:bodyPr/>
          <a:lstStyle/>
          <a:p>
            <a:r>
              <a:rPr lang="en-US" dirty="0"/>
              <a:t>Confounding and Effect Modification</a:t>
            </a:r>
          </a:p>
        </p:txBody>
      </p:sp>
      <p:sp>
        <p:nvSpPr>
          <p:cNvPr id="350211" name="Rectangle 3"/>
          <p:cNvSpPr>
            <a:spLocks noGrp="1" noChangeArrowheads="1"/>
          </p:cNvSpPr>
          <p:nvPr>
            <p:ph type="body" idx="1"/>
          </p:nvPr>
        </p:nvSpPr>
        <p:spPr/>
        <p:txBody>
          <a:bodyPr/>
          <a:lstStyle/>
          <a:p>
            <a:endParaRPr lang="en-US" dirty="0"/>
          </a:p>
        </p:txBody>
      </p:sp>
      <p:pic>
        <p:nvPicPr>
          <p:cNvPr id="350212" name="Picture 4"/>
          <p:cNvPicPr>
            <a:picLocks noChangeAspect="1" noChangeArrowheads="1"/>
          </p:cNvPicPr>
          <p:nvPr/>
        </p:nvPicPr>
        <p:blipFill>
          <a:blip r:embed="rId2"/>
          <a:srcRect l="10005" r="12315" b="3444"/>
          <a:stretch>
            <a:fillRect/>
          </a:stretch>
        </p:blipFill>
        <p:spPr bwMode="auto">
          <a:xfrm>
            <a:off x="1295400" y="1219200"/>
            <a:ext cx="6248400" cy="5029200"/>
          </a:xfrm>
          <a:prstGeom prst="rect">
            <a:avLst/>
          </a:prstGeom>
          <a:noFill/>
          <a:ln w="0" algn="ctr">
            <a:noFill/>
            <a:miter lim="800000"/>
            <a:headEnd/>
            <a:tailEnd/>
          </a:ln>
          <a:effectLst/>
        </p:spPr>
      </p:pic>
      <p:sp>
        <p:nvSpPr>
          <p:cNvPr id="350213" name="Oval 5"/>
          <p:cNvSpPr>
            <a:spLocks noChangeArrowheads="1"/>
          </p:cNvSpPr>
          <p:nvPr/>
        </p:nvSpPr>
        <p:spPr bwMode="auto">
          <a:xfrm>
            <a:off x="4648200" y="4114800"/>
            <a:ext cx="914400" cy="457200"/>
          </a:xfrm>
          <a:prstGeom prst="ellipse">
            <a:avLst/>
          </a:prstGeom>
          <a:noFill/>
          <a:ln w="25400">
            <a:solidFill>
              <a:schemeClr val="tx2"/>
            </a:solidFill>
            <a:round/>
            <a:headEnd/>
            <a:tailEnd/>
          </a:ln>
          <a:effectLst/>
        </p:spPr>
        <p:txBody>
          <a:bodyPr wrap="none" anchor="ctr"/>
          <a:lstStyle/>
          <a:p>
            <a:endParaRPr lang="en-US" dirty="0"/>
          </a:p>
        </p:txBody>
      </p:sp>
      <p:sp>
        <p:nvSpPr>
          <p:cNvPr id="350214" name="Oval 6"/>
          <p:cNvSpPr>
            <a:spLocks noChangeArrowheads="1"/>
          </p:cNvSpPr>
          <p:nvPr/>
        </p:nvSpPr>
        <p:spPr bwMode="auto">
          <a:xfrm>
            <a:off x="5029200" y="5943600"/>
            <a:ext cx="914400" cy="304800"/>
          </a:xfrm>
          <a:prstGeom prst="ellipse">
            <a:avLst/>
          </a:prstGeom>
          <a:noFill/>
          <a:ln w="25400">
            <a:solidFill>
              <a:schemeClr val="tx2"/>
            </a:solidFill>
            <a:round/>
            <a:headEnd/>
            <a:tailEnd/>
          </a:ln>
          <a:effectLst/>
        </p:spPr>
        <p:txBody>
          <a:bodyPr wrap="none" anchor="ctr"/>
          <a:lstStyle/>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Confounding and Effect Modification</a:t>
            </a:r>
            <a:endParaRPr lang="en-US" dirty="0"/>
          </a:p>
        </p:txBody>
      </p:sp>
      <p:sp>
        <p:nvSpPr>
          <p:cNvPr id="3" name="Content Placeholder 2"/>
          <p:cNvSpPr>
            <a:spLocks noGrp="1"/>
          </p:cNvSpPr>
          <p:nvPr>
            <p:ph idx="1"/>
          </p:nvPr>
        </p:nvSpPr>
        <p:spPr>
          <a:xfrm>
            <a:off x="457200" y="1295400"/>
            <a:ext cx="8305800" cy="4876800"/>
          </a:xfrm>
        </p:spPr>
        <p:txBody>
          <a:bodyPr/>
          <a:lstStyle/>
          <a:p>
            <a:pPr algn="ctr">
              <a:spcBef>
                <a:spcPts val="0"/>
              </a:spcBef>
            </a:pPr>
            <a:r>
              <a:rPr lang="en-US" sz="2400" smtClean="0">
                <a:solidFill>
                  <a:srgbClr val="002060"/>
                </a:solidFill>
              </a:rPr>
              <a:t>Highest Level of Parent Education </a:t>
            </a:r>
            <a:r>
              <a:rPr lang="en-US" sz="2400" dirty="0" smtClean="0">
                <a:solidFill>
                  <a:srgbClr val="002060"/>
                </a:solidFill>
              </a:rPr>
              <a:t>and being overweight/obese</a:t>
            </a:r>
          </a:p>
          <a:p>
            <a:pPr algn="ctr">
              <a:spcBef>
                <a:spcPts val="0"/>
              </a:spcBef>
            </a:pPr>
            <a:r>
              <a:rPr lang="en-US" sz="2400" dirty="0" smtClean="0">
                <a:solidFill>
                  <a:srgbClr val="002060"/>
                </a:solidFill>
              </a:rPr>
              <a:t>African American children 10-17 years old, stratified by gender</a:t>
            </a:r>
          </a:p>
          <a:p>
            <a:pPr algn="ctr"/>
            <a:endParaRPr lang="en-US" dirty="0" smtClean="0">
              <a:solidFill>
                <a:srgbClr val="002060"/>
              </a:solidFill>
            </a:endParaRPr>
          </a:p>
          <a:p>
            <a:pPr algn="ctr"/>
            <a:endParaRPr lang="en-US" dirty="0" smtClean="0">
              <a:solidFill>
                <a:srgbClr val="002060"/>
              </a:solidFill>
            </a:endParaRPr>
          </a:p>
          <a:p>
            <a:pPr algn="ctr"/>
            <a:endParaRPr lang="en-US" dirty="0" smtClean="0">
              <a:solidFill>
                <a:srgbClr val="002060"/>
              </a:solidFill>
            </a:endParaRPr>
          </a:p>
          <a:p>
            <a:pPr algn="ctr"/>
            <a:endParaRPr lang="en-US" dirty="0" smtClean="0">
              <a:solidFill>
                <a:srgbClr val="002060"/>
              </a:solidFill>
            </a:endParaRPr>
          </a:p>
          <a:p>
            <a:pPr algn="ctr"/>
            <a:endParaRPr lang="en-US" dirty="0" smtClean="0">
              <a:solidFill>
                <a:srgbClr val="002060"/>
              </a:solidFill>
            </a:endParaRPr>
          </a:p>
          <a:p>
            <a:pPr algn="ctr"/>
            <a:endParaRPr lang="en-US" sz="2400" dirty="0" smtClean="0">
              <a:solidFill>
                <a:srgbClr val="002060"/>
              </a:solidFill>
            </a:endParaRPr>
          </a:p>
          <a:p>
            <a:r>
              <a:rPr lang="en-US" sz="2400" dirty="0" smtClean="0">
                <a:solidFill>
                  <a:srgbClr val="002060"/>
                </a:solidFill>
              </a:rPr>
              <a:t>Without the help of statistical results, do you think gender is an effect modifier or a confounder of this association? What would you guess is the adjusted measure of association?</a:t>
            </a:r>
          </a:p>
        </p:txBody>
      </p:sp>
      <p:sp>
        <p:nvSpPr>
          <p:cNvPr id="4" name="Slide Number Placeholder 3"/>
          <p:cNvSpPr>
            <a:spLocks noGrp="1"/>
          </p:cNvSpPr>
          <p:nvPr>
            <p:ph type="sldNum" sz="quarter" idx="12"/>
          </p:nvPr>
        </p:nvSpPr>
        <p:spPr/>
        <p:txBody>
          <a:bodyPr/>
          <a:lstStyle/>
          <a:p>
            <a:fld id="{44F4F89F-0C24-4456-B091-EA5A2F406DCD}" type="slidenum">
              <a:rPr lang="en-US" altLang="en-US" smtClean="0"/>
              <a:pPr/>
              <a:t>34</a:t>
            </a:fld>
            <a:endParaRPr lang="en-US" altLang="en-US" dirty="0"/>
          </a:p>
        </p:txBody>
      </p:sp>
      <p:graphicFrame>
        <p:nvGraphicFramePr>
          <p:cNvPr id="617474" name="Object 2"/>
          <p:cNvGraphicFramePr>
            <a:graphicFrameLocks noChangeAspect="1"/>
          </p:cNvGraphicFramePr>
          <p:nvPr/>
        </p:nvGraphicFramePr>
        <p:xfrm>
          <a:off x="309563" y="2209800"/>
          <a:ext cx="4291848" cy="3384690"/>
        </p:xfrm>
        <a:graphic>
          <a:graphicData uri="http://schemas.openxmlformats.org/presentationml/2006/ole">
            <mc:AlternateContent xmlns:mc="http://schemas.openxmlformats.org/markup-compatibility/2006">
              <mc:Choice xmlns:v="urn:schemas-microsoft-com:vml" Requires="v">
                <p:oleObj spid="_x0000_s617481" name="Document" r:id="rId4" imgW="3533278" imgH="2785355" progId="Word.Document.12">
                  <p:embed/>
                </p:oleObj>
              </mc:Choice>
              <mc:Fallback>
                <p:oleObj name="Document" r:id="rId4" imgW="3533278" imgH="2785355" progId="Word.Document.12">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9563" y="2209800"/>
                        <a:ext cx="4291848" cy="3384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17475" name="Object 3"/>
          <p:cNvGraphicFramePr>
            <a:graphicFrameLocks noChangeAspect="1"/>
          </p:cNvGraphicFramePr>
          <p:nvPr/>
        </p:nvGraphicFramePr>
        <p:xfrm>
          <a:off x="4419600" y="2209800"/>
          <a:ext cx="4748213" cy="3509963"/>
        </p:xfrm>
        <a:graphic>
          <a:graphicData uri="http://schemas.openxmlformats.org/presentationml/2006/ole">
            <mc:AlternateContent xmlns:mc="http://schemas.openxmlformats.org/markup-compatibility/2006">
              <mc:Choice xmlns:v="urn:schemas-microsoft-com:vml" Requires="v">
                <p:oleObj spid="_x0000_s617482" name="Document" r:id="rId7" imgW="3930028" imgH="2904485" progId="Word.Document.12">
                  <p:embed/>
                </p:oleObj>
              </mc:Choice>
              <mc:Fallback>
                <p:oleObj name="Document" r:id="rId7" imgW="3930028" imgH="2904485" progId="Word.Document.12">
                  <p:embed/>
                  <p:pic>
                    <p:nvPicPr>
                      <p:cNvPr id="0" name="Picture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19600" y="2209800"/>
                        <a:ext cx="4748213" cy="3509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Confounding and Effect Modification</a:t>
            </a:r>
            <a:endParaRPr lang="en-US" dirty="0"/>
          </a:p>
        </p:txBody>
      </p:sp>
      <p:sp>
        <p:nvSpPr>
          <p:cNvPr id="3" name="Content Placeholder 2"/>
          <p:cNvSpPr>
            <a:spLocks noGrp="1"/>
          </p:cNvSpPr>
          <p:nvPr>
            <p:ph idx="1"/>
          </p:nvPr>
        </p:nvSpPr>
        <p:spPr>
          <a:xfrm>
            <a:off x="457200" y="1295400"/>
            <a:ext cx="8305800" cy="4876800"/>
          </a:xfrm>
        </p:spPr>
        <p:txBody>
          <a:bodyPr/>
          <a:lstStyle/>
          <a:p>
            <a:pPr algn="ctr">
              <a:spcBef>
                <a:spcPts val="0"/>
              </a:spcBef>
            </a:pPr>
            <a:r>
              <a:rPr lang="en-US" sz="2400" smtClean="0">
                <a:solidFill>
                  <a:srgbClr val="002060"/>
                </a:solidFill>
              </a:rPr>
              <a:t>Physical activity </a:t>
            </a:r>
            <a:r>
              <a:rPr lang="en-US" sz="2400" dirty="0" smtClean="0">
                <a:solidFill>
                  <a:srgbClr val="002060"/>
                </a:solidFill>
              </a:rPr>
              <a:t>and being overweight/obese </a:t>
            </a:r>
          </a:p>
          <a:p>
            <a:pPr algn="ctr">
              <a:spcBef>
                <a:spcPts val="0"/>
              </a:spcBef>
            </a:pPr>
            <a:r>
              <a:rPr lang="en-US" sz="2400" dirty="0" smtClean="0">
                <a:solidFill>
                  <a:srgbClr val="002060"/>
                </a:solidFill>
              </a:rPr>
              <a:t>African American children 10-17 years old, stratified by gender</a:t>
            </a:r>
          </a:p>
          <a:p>
            <a:pPr algn="ctr"/>
            <a:endParaRPr lang="en-US" dirty="0" smtClean="0">
              <a:solidFill>
                <a:srgbClr val="002060"/>
              </a:solidFill>
            </a:endParaRPr>
          </a:p>
          <a:p>
            <a:pPr algn="ctr"/>
            <a:endParaRPr lang="en-US" dirty="0" smtClean="0">
              <a:solidFill>
                <a:srgbClr val="002060"/>
              </a:solidFill>
            </a:endParaRPr>
          </a:p>
          <a:p>
            <a:pPr algn="ctr"/>
            <a:endParaRPr lang="en-US" dirty="0" smtClean="0">
              <a:solidFill>
                <a:srgbClr val="002060"/>
              </a:solidFill>
            </a:endParaRPr>
          </a:p>
          <a:p>
            <a:pPr algn="ctr"/>
            <a:endParaRPr lang="en-US" dirty="0" smtClean="0">
              <a:solidFill>
                <a:srgbClr val="002060"/>
              </a:solidFill>
            </a:endParaRPr>
          </a:p>
          <a:p>
            <a:pPr algn="ctr"/>
            <a:endParaRPr lang="en-US" dirty="0" smtClean="0">
              <a:solidFill>
                <a:srgbClr val="002060"/>
              </a:solidFill>
            </a:endParaRPr>
          </a:p>
          <a:p>
            <a:pPr algn="ctr"/>
            <a:endParaRPr lang="en-US" sz="2400" dirty="0" smtClean="0">
              <a:solidFill>
                <a:srgbClr val="002060"/>
              </a:solidFill>
            </a:endParaRPr>
          </a:p>
          <a:p>
            <a:r>
              <a:rPr lang="en-US" sz="2400" dirty="0" smtClean="0">
                <a:solidFill>
                  <a:srgbClr val="002060"/>
                </a:solidFill>
              </a:rPr>
              <a:t>Without the help of statistical results, do you think gender is an effect modifier or a confounder of this association? What would you guess is the adjusted measure of association?</a:t>
            </a:r>
          </a:p>
        </p:txBody>
      </p:sp>
      <p:sp>
        <p:nvSpPr>
          <p:cNvPr id="4" name="Slide Number Placeholder 3"/>
          <p:cNvSpPr>
            <a:spLocks noGrp="1"/>
          </p:cNvSpPr>
          <p:nvPr>
            <p:ph type="sldNum" sz="quarter" idx="12"/>
          </p:nvPr>
        </p:nvSpPr>
        <p:spPr/>
        <p:txBody>
          <a:bodyPr/>
          <a:lstStyle/>
          <a:p>
            <a:fld id="{44F4F89F-0C24-4456-B091-EA5A2F406DCD}" type="slidenum">
              <a:rPr lang="en-US" altLang="en-US" smtClean="0"/>
              <a:pPr/>
              <a:t>35</a:t>
            </a:fld>
            <a:endParaRPr lang="en-US" altLang="en-US" dirty="0"/>
          </a:p>
        </p:txBody>
      </p:sp>
      <p:graphicFrame>
        <p:nvGraphicFramePr>
          <p:cNvPr id="633860" name="Object 4"/>
          <p:cNvGraphicFramePr>
            <a:graphicFrameLocks noChangeAspect="1"/>
          </p:cNvGraphicFramePr>
          <p:nvPr/>
        </p:nvGraphicFramePr>
        <p:xfrm>
          <a:off x="76200" y="2209800"/>
          <a:ext cx="4785709" cy="3166587"/>
        </p:xfrm>
        <a:graphic>
          <a:graphicData uri="http://schemas.openxmlformats.org/presentationml/2006/ole">
            <mc:AlternateContent xmlns:mc="http://schemas.openxmlformats.org/markup-compatibility/2006">
              <mc:Choice xmlns:v="urn:schemas-microsoft-com:vml" Requires="v">
                <p:oleObj spid="_x0000_s633867" name="Document" r:id="rId4" imgW="3996333" imgH="2617276" progId="Word.Document.12">
                  <p:embed/>
                </p:oleObj>
              </mc:Choice>
              <mc:Fallback>
                <p:oleObj name="Document" r:id="rId4" imgW="3996333" imgH="2617276" progId="Word.Document.12">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2209800"/>
                        <a:ext cx="4785709" cy="3166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33861" name="Object 5"/>
          <p:cNvGraphicFramePr>
            <a:graphicFrameLocks noChangeAspect="1"/>
          </p:cNvGraphicFramePr>
          <p:nvPr/>
        </p:nvGraphicFramePr>
        <p:xfrm>
          <a:off x="4133850" y="2214563"/>
          <a:ext cx="5229225" cy="3362325"/>
        </p:xfrm>
        <a:graphic>
          <a:graphicData uri="http://schemas.openxmlformats.org/presentationml/2006/ole">
            <mc:AlternateContent xmlns:mc="http://schemas.openxmlformats.org/markup-compatibility/2006">
              <mc:Choice xmlns:v="urn:schemas-microsoft-com:vml" Requires="v">
                <p:oleObj spid="_x0000_s633868" name="Document" r:id="rId7" imgW="4355967" imgH="2796512" progId="Word.Document.12">
                  <p:embed/>
                </p:oleObj>
              </mc:Choice>
              <mc:Fallback>
                <p:oleObj name="Document" r:id="rId7" imgW="4355967" imgH="2796512" progId="Word.Document.12">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33850" y="2214563"/>
                        <a:ext cx="5229225" cy="336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B639BE5A-6D10-4E97-9328-477AC76BBF15}" type="slidenum">
              <a:rPr lang="en-US" altLang="en-US"/>
              <a:pPr/>
              <a:t>36</a:t>
            </a:fld>
            <a:endParaRPr lang="en-US" altLang="en-US" dirty="0"/>
          </a:p>
        </p:txBody>
      </p:sp>
      <p:sp>
        <p:nvSpPr>
          <p:cNvPr id="366594" name="Rectangle 2"/>
          <p:cNvSpPr>
            <a:spLocks noGrp="1" noChangeArrowheads="1"/>
          </p:cNvSpPr>
          <p:nvPr>
            <p:ph type="title"/>
          </p:nvPr>
        </p:nvSpPr>
        <p:spPr>
          <a:ln/>
        </p:spPr>
        <p:txBody>
          <a:bodyPr/>
          <a:lstStyle/>
          <a:p>
            <a:r>
              <a:rPr lang="en-US" dirty="0"/>
              <a:t>Confounding and Effect Modification</a:t>
            </a:r>
          </a:p>
        </p:txBody>
      </p:sp>
      <p:sp>
        <p:nvSpPr>
          <p:cNvPr id="366595" name="Rectangle 3"/>
          <p:cNvSpPr>
            <a:spLocks noGrp="1" noChangeArrowheads="1"/>
          </p:cNvSpPr>
          <p:nvPr>
            <p:ph type="body" idx="1"/>
          </p:nvPr>
        </p:nvSpPr>
        <p:spPr>
          <a:xfrm>
            <a:off x="455613" y="1371600"/>
            <a:ext cx="8383587" cy="4800600"/>
          </a:xfrm>
          <a:noFill/>
        </p:spPr>
        <p:txBody>
          <a:bodyPr/>
          <a:lstStyle/>
          <a:p>
            <a:pPr algn="ctr">
              <a:spcBef>
                <a:spcPts val="0"/>
              </a:spcBef>
            </a:pPr>
            <a:r>
              <a:rPr lang="en-US" b="1" dirty="0"/>
              <a:t>Multiple Factor Stratified </a:t>
            </a:r>
            <a:r>
              <a:rPr lang="en-US" b="1" dirty="0" smtClean="0"/>
              <a:t>Analysis: </a:t>
            </a:r>
          </a:p>
          <a:p>
            <a:pPr algn="ctr">
              <a:spcBef>
                <a:spcPts val="0"/>
              </a:spcBef>
            </a:pPr>
            <a:r>
              <a:rPr lang="en-US" dirty="0" smtClean="0"/>
              <a:t>Examine Potential </a:t>
            </a:r>
            <a:r>
              <a:rPr lang="en-US" b="1" i="1" dirty="0" smtClean="0">
                <a:solidFill>
                  <a:srgbClr val="FF0000"/>
                </a:solidFill>
              </a:rPr>
              <a:t>Joint</a:t>
            </a:r>
            <a:r>
              <a:rPr lang="en-US" dirty="0" smtClean="0"/>
              <a:t> Confounding</a:t>
            </a:r>
          </a:p>
          <a:p>
            <a:pPr algn="ctr">
              <a:spcBef>
                <a:spcPts val="0"/>
              </a:spcBef>
            </a:pPr>
            <a:r>
              <a:rPr lang="en-US" b="1" dirty="0" smtClean="0">
                <a:solidFill>
                  <a:srgbClr val="3C02CC"/>
                </a:solidFill>
              </a:rPr>
              <a:t>Which combinations of variables should we consider?</a:t>
            </a:r>
          </a:p>
          <a:p>
            <a:pPr algn="ctr">
              <a:spcBef>
                <a:spcPct val="0"/>
              </a:spcBef>
            </a:pPr>
            <a:endParaRPr lang="en-US" sz="1000" dirty="0" smtClean="0"/>
          </a:p>
          <a:p>
            <a:pPr algn="ctr">
              <a:spcBef>
                <a:spcPct val="0"/>
              </a:spcBef>
            </a:pPr>
            <a:endParaRPr lang="en-US" sz="800" b="1" dirty="0" smtClean="0"/>
          </a:p>
          <a:p>
            <a:pPr>
              <a:spcBef>
                <a:spcPts val="0"/>
              </a:spcBef>
            </a:pPr>
            <a:r>
              <a:rPr lang="en-US" sz="2700" dirty="0" smtClean="0"/>
              <a:t>“A sufficient confounder group is a minimal set of one or more risk factors whose simultaneous control in the analysis will correct for joint confounding in the estimation of the effect of interest.  Here, 'minimal' refers to the property that, for any such set of variables, no variable can be removed from the set without sacrificing validity.”</a:t>
            </a:r>
          </a:p>
          <a:p>
            <a:endParaRPr lang="en-US" sz="1400" dirty="0" smtClean="0"/>
          </a:p>
          <a:p>
            <a:r>
              <a:rPr lang="en-US" sz="1600" dirty="0" smtClean="0"/>
              <a:t>Kleinbaum, DG, Kupper, LL., Morgenstern,H. </a:t>
            </a:r>
            <a:r>
              <a:rPr lang="en-US" sz="1600" i="1" dirty="0" smtClean="0"/>
              <a:t>Epidemiologic Research: Principles and Quantitative Methods,</a:t>
            </a:r>
            <a:r>
              <a:rPr lang="en-US" sz="1600" dirty="0" smtClean="0"/>
              <a:t> Nostrand Reinhold Company, New York, 1982, p 276.</a:t>
            </a:r>
          </a:p>
          <a:p>
            <a:pPr algn="ctr">
              <a:spcBef>
                <a:spcPct val="0"/>
              </a:spcBef>
            </a:pPr>
            <a:endParaRPr lang="en-US" b="1" dirty="0"/>
          </a:p>
          <a:p>
            <a:pPr>
              <a:spcBef>
                <a:spcPct val="0"/>
              </a:spcBef>
            </a:pPr>
            <a:endParaRPr lang="en-US" sz="1400" b="1" dirty="0"/>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4468E82-FD18-4350-A83A-E2A0E7757963}" type="slidenum">
              <a:rPr lang="en-US" altLang="en-US"/>
              <a:pPr/>
              <a:t>37</a:t>
            </a:fld>
            <a:endParaRPr lang="en-US" altLang="en-US" dirty="0"/>
          </a:p>
        </p:txBody>
      </p:sp>
      <p:sp>
        <p:nvSpPr>
          <p:cNvPr id="369666" name="Rectangle 2"/>
          <p:cNvSpPr>
            <a:spLocks noGrp="1" noChangeArrowheads="1"/>
          </p:cNvSpPr>
          <p:nvPr>
            <p:ph type="title"/>
          </p:nvPr>
        </p:nvSpPr>
        <p:spPr>
          <a:xfrm>
            <a:off x="3200400" y="534988"/>
            <a:ext cx="3810000" cy="685800"/>
          </a:xfrm>
          <a:noFill/>
          <a:ln/>
        </p:spPr>
        <p:txBody>
          <a:bodyPr/>
          <a:lstStyle/>
          <a:p>
            <a:r>
              <a:rPr lang="en-US" dirty="0"/>
              <a:t>Confounding and Effect Modification</a:t>
            </a:r>
          </a:p>
        </p:txBody>
      </p:sp>
      <p:sp>
        <p:nvSpPr>
          <p:cNvPr id="369667" name="Rectangle 3"/>
          <p:cNvSpPr>
            <a:spLocks noGrp="1" noChangeArrowheads="1"/>
          </p:cNvSpPr>
          <p:nvPr>
            <p:ph type="body" idx="1"/>
          </p:nvPr>
        </p:nvSpPr>
        <p:spPr>
          <a:xfrm>
            <a:off x="457200" y="1524000"/>
            <a:ext cx="8305800" cy="4648200"/>
          </a:xfrm>
          <a:noFill/>
        </p:spPr>
        <p:txBody>
          <a:bodyPr/>
          <a:lstStyle/>
          <a:p>
            <a:pPr algn="ctr">
              <a:spcBef>
                <a:spcPts val="0"/>
              </a:spcBef>
            </a:pPr>
            <a:r>
              <a:rPr lang="en-US" b="1" dirty="0">
                <a:solidFill>
                  <a:srgbClr val="3C02CC"/>
                </a:solidFill>
              </a:rPr>
              <a:t>What about interaction in </a:t>
            </a:r>
          </a:p>
          <a:p>
            <a:pPr algn="ctr">
              <a:spcBef>
                <a:spcPts val="0"/>
              </a:spcBef>
            </a:pPr>
            <a:r>
              <a:rPr lang="en-US" b="1" dirty="0">
                <a:solidFill>
                  <a:srgbClr val="3C02CC"/>
                </a:solidFill>
              </a:rPr>
              <a:t>multiple factor stratified analysis?</a:t>
            </a:r>
          </a:p>
          <a:p>
            <a:pPr algn="ctr">
              <a:spcBef>
                <a:spcPts val="0"/>
              </a:spcBef>
            </a:pPr>
            <a:endParaRPr lang="en-US" sz="1200" b="1" dirty="0">
              <a:solidFill>
                <a:srgbClr val="3C02CC"/>
              </a:solidFill>
            </a:endParaRPr>
          </a:p>
          <a:p>
            <a:pPr>
              <a:spcBef>
                <a:spcPts val="0"/>
              </a:spcBef>
            </a:pPr>
            <a:r>
              <a:rPr lang="en-US" dirty="0"/>
              <a:t>What if there </a:t>
            </a:r>
            <a:r>
              <a:rPr lang="en-US" dirty="0" smtClean="0"/>
              <a:t>is </a:t>
            </a:r>
            <a:r>
              <a:rPr lang="en-US" dirty="0"/>
              <a:t>interaction between two risk factors when examined alone, but not after looking at three </a:t>
            </a:r>
            <a:r>
              <a:rPr lang="en-US" dirty="0" smtClean="0"/>
              <a:t>or more factors </a:t>
            </a:r>
            <a:r>
              <a:rPr lang="en-US" dirty="0"/>
              <a:t>jointly?</a:t>
            </a:r>
          </a:p>
          <a:p>
            <a:endParaRPr lang="en-US" sz="1200" dirty="0"/>
          </a:p>
          <a:p>
            <a:r>
              <a:rPr lang="en-US" dirty="0"/>
              <a:t>What if there </a:t>
            </a:r>
            <a:r>
              <a:rPr lang="en-US" dirty="0" smtClean="0"/>
              <a:t>is </a:t>
            </a:r>
            <a:r>
              <a:rPr lang="en-US" dirty="0"/>
              <a:t>no interaction when looking at two  factors alone, but there is after considering three </a:t>
            </a:r>
            <a:r>
              <a:rPr lang="en-US" dirty="0" smtClean="0"/>
              <a:t>or more factors </a:t>
            </a:r>
            <a:r>
              <a:rPr lang="en-US" dirty="0"/>
              <a:t>jointly</a:t>
            </a:r>
            <a:r>
              <a:rPr lang="en-US" dirty="0" smtClean="0"/>
              <a:t>?</a:t>
            </a:r>
          </a:p>
          <a:p>
            <a:endParaRPr lang="en-US" sz="800" dirty="0"/>
          </a:p>
          <a:p>
            <a:pPr algn="ctr"/>
            <a:r>
              <a:rPr lang="en-US" b="1">
                <a:solidFill>
                  <a:srgbClr val="FF6600"/>
                </a:solidFill>
              </a:rPr>
              <a:t>Epidemiologic </a:t>
            </a:r>
            <a:r>
              <a:rPr lang="en-US" b="1" smtClean="0">
                <a:solidFill>
                  <a:srgbClr val="FF6600"/>
                </a:solidFill>
              </a:rPr>
              <a:t>judgement </a:t>
            </a:r>
            <a:r>
              <a:rPr lang="en-US" b="1" dirty="0">
                <a:solidFill>
                  <a:srgbClr val="FF6600"/>
                </a:solidFill>
              </a:rPr>
              <a:t>is required!</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73B8F05-359E-417B-BCF1-BB72DB9D7388}" type="slidenum">
              <a:rPr lang="en-US" altLang="en-US"/>
              <a:pPr/>
              <a:t>38</a:t>
            </a:fld>
            <a:endParaRPr lang="en-US" altLang="en-US" dirty="0"/>
          </a:p>
        </p:txBody>
      </p:sp>
      <p:sp>
        <p:nvSpPr>
          <p:cNvPr id="437250" name="Rectangle 2"/>
          <p:cNvSpPr>
            <a:spLocks noGrp="1" noChangeArrowheads="1"/>
          </p:cNvSpPr>
          <p:nvPr>
            <p:ph type="title"/>
          </p:nvPr>
        </p:nvSpPr>
        <p:spPr>
          <a:xfrm>
            <a:off x="3200400" y="534988"/>
            <a:ext cx="3810000" cy="685800"/>
          </a:xfrm>
          <a:noFill/>
          <a:ln/>
        </p:spPr>
        <p:txBody>
          <a:bodyPr/>
          <a:lstStyle/>
          <a:p>
            <a:r>
              <a:rPr lang="en-US" sz="3200" dirty="0" smtClean="0"/>
              <a:t>Confounding and Effect Modification</a:t>
            </a:r>
            <a:endParaRPr lang="en-US" sz="3200" dirty="0"/>
          </a:p>
        </p:txBody>
      </p:sp>
      <p:sp>
        <p:nvSpPr>
          <p:cNvPr id="437251" name="Rectangle 3"/>
          <p:cNvSpPr>
            <a:spLocks noGrp="1" noChangeArrowheads="1"/>
          </p:cNvSpPr>
          <p:nvPr>
            <p:ph type="body" idx="1"/>
          </p:nvPr>
        </p:nvSpPr>
        <p:spPr>
          <a:xfrm>
            <a:off x="457200" y="1601788"/>
            <a:ext cx="8305800" cy="4570412"/>
          </a:xfrm>
          <a:noFill/>
        </p:spPr>
        <p:txBody>
          <a:bodyPr/>
          <a:lstStyle/>
          <a:p>
            <a:pPr marL="231775" indent="-231775" algn="ctr"/>
            <a:r>
              <a:rPr lang="en-US" b="1" dirty="0"/>
              <a:t>Multiple Factor Stratified Analysis</a:t>
            </a:r>
          </a:p>
          <a:p>
            <a:pPr marL="231775" indent="-231775"/>
            <a:endParaRPr lang="en-US" sz="1600" b="1" dirty="0"/>
          </a:p>
          <a:p>
            <a:pPr marL="231775" indent="-231775"/>
            <a:endParaRPr lang="en-US" sz="1600" b="1" dirty="0"/>
          </a:p>
          <a:p>
            <a:pPr marL="231775" indent="-231775">
              <a:spcBef>
                <a:spcPct val="0"/>
              </a:spcBef>
            </a:pPr>
            <a:r>
              <a:rPr lang="en-US" sz="2000" b="1" dirty="0">
                <a:solidFill>
                  <a:srgbClr val="000080"/>
                </a:solidFill>
                <a:latin typeface="Courier New" pitchFamily="49" charset="0"/>
              </a:rPr>
              <a:t>proc</a:t>
            </a:r>
            <a:r>
              <a:rPr lang="en-US" sz="2000" b="1" dirty="0">
                <a:solidFill>
                  <a:srgbClr val="000000"/>
                </a:solidFill>
                <a:latin typeface="Courier New" pitchFamily="49" charset="0"/>
              </a:rPr>
              <a:t> </a:t>
            </a:r>
            <a:r>
              <a:rPr lang="en-US" sz="2000" b="1" dirty="0">
                <a:solidFill>
                  <a:srgbClr val="000080"/>
                </a:solidFill>
                <a:latin typeface="Courier New" pitchFamily="49" charset="0"/>
              </a:rPr>
              <a:t>freq</a:t>
            </a:r>
            <a:r>
              <a:rPr lang="en-US" sz="2000" b="1" dirty="0">
                <a:solidFill>
                  <a:srgbClr val="000000"/>
                </a:solidFill>
                <a:latin typeface="Courier New" pitchFamily="49" charset="0"/>
              </a:rPr>
              <a:t> </a:t>
            </a:r>
            <a:r>
              <a:rPr lang="en-US" sz="2000" b="1" dirty="0">
                <a:solidFill>
                  <a:srgbClr val="0000FF"/>
                </a:solidFill>
                <a:latin typeface="Courier New" pitchFamily="49" charset="0"/>
              </a:rPr>
              <a:t>order</a:t>
            </a:r>
            <a:r>
              <a:rPr lang="en-US" sz="2000" b="1" dirty="0">
                <a:solidFill>
                  <a:srgbClr val="000000"/>
                </a:solidFill>
                <a:latin typeface="Courier New" pitchFamily="49" charset="0"/>
              </a:rPr>
              <a:t>=formatted;</a:t>
            </a:r>
          </a:p>
          <a:p>
            <a:pPr marL="231775" indent="-231775">
              <a:spcBef>
                <a:spcPct val="0"/>
              </a:spcBef>
            </a:pPr>
            <a:r>
              <a:rPr lang="en-US" sz="2000" b="1" dirty="0">
                <a:solidFill>
                  <a:srgbClr val="0000FF"/>
                </a:solidFill>
                <a:latin typeface="Courier New" pitchFamily="49" charset="0"/>
              </a:rPr>
              <a:t>tables</a:t>
            </a:r>
            <a:r>
              <a:rPr lang="en-US" sz="2000" b="1" dirty="0">
                <a:solidFill>
                  <a:srgbClr val="000000"/>
                </a:solidFill>
                <a:latin typeface="Courier New" pitchFamily="49" charset="0"/>
              </a:rPr>
              <a:t> momage * matrisk * </a:t>
            </a:r>
            <a:r>
              <a:rPr lang="en-US" sz="2000" b="1" dirty="0" smtClean="0">
                <a:solidFill>
                  <a:srgbClr val="000000"/>
                </a:solidFill>
                <a:latin typeface="Courier New" pitchFamily="49" charset="0"/>
              </a:rPr>
              <a:t>smoking*lbw </a:t>
            </a:r>
            <a:endParaRPr lang="en-US" sz="2000" b="1" dirty="0">
              <a:solidFill>
                <a:srgbClr val="000000"/>
              </a:solidFill>
              <a:latin typeface="Courier New" pitchFamily="49" charset="0"/>
            </a:endParaRPr>
          </a:p>
          <a:p>
            <a:pPr marL="231775" indent="-231775">
              <a:spcBef>
                <a:spcPct val="0"/>
              </a:spcBef>
            </a:pPr>
            <a:r>
              <a:rPr lang="en-US" sz="2000" b="1" dirty="0">
                <a:solidFill>
                  <a:srgbClr val="000000"/>
                </a:solidFill>
                <a:latin typeface="Courier New" pitchFamily="49" charset="0"/>
              </a:rPr>
              <a:t>         / </a:t>
            </a:r>
            <a:r>
              <a:rPr lang="en-US" sz="2000" b="1" dirty="0">
                <a:solidFill>
                  <a:srgbClr val="0000FF"/>
                </a:solidFill>
                <a:latin typeface="Courier New" pitchFamily="49" charset="0"/>
              </a:rPr>
              <a:t>riskdiff</a:t>
            </a:r>
            <a:r>
              <a:rPr lang="en-US" sz="2000" b="1" dirty="0">
                <a:solidFill>
                  <a:srgbClr val="000000"/>
                </a:solidFill>
                <a:latin typeface="Courier New" pitchFamily="49" charset="0"/>
              </a:rPr>
              <a:t> </a:t>
            </a:r>
            <a:r>
              <a:rPr lang="en-US" sz="2000" b="1" dirty="0">
                <a:solidFill>
                  <a:srgbClr val="0000FF"/>
                </a:solidFill>
                <a:latin typeface="Courier New" pitchFamily="49" charset="0"/>
              </a:rPr>
              <a:t>relrisk</a:t>
            </a:r>
            <a:r>
              <a:rPr lang="en-US" sz="2000" b="1" dirty="0">
                <a:solidFill>
                  <a:srgbClr val="000000"/>
                </a:solidFill>
                <a:latin typeface="Courier New" pitchFamily="49" charset="0"/>
              </a:rPr>
              <a:t> </a:t>
            </a:r>
            <a:r>
              <a:rPr lang="en-US" sz="2000" b="1" dirty="0">
                <a:solidFill>
                  <a:srgbClr val="0000FF"/>
                </a:solidFill>
                <a:latin typeface="Courier New" pitchFamily="49" charset="0"/>
              </a:rPr>
              <a:t>cmh</a:t>
            </a:r>
            <a:r>
              <a:rPr lang="en-US" sz="2000" b="1" dirty="0">
                <a:solidFill>
                  <a:srgbClr val="000000"/>
                </a:solidFill>
                <a:latin typeface="Courier New" pitchFamily="49" charset="0"/>
              </a:rPr>
              <a:t>;</a:t>
            </a:r>
          </a:p>
          <a:p>
            <a:pPr marL="231775" indent="-231775">
              <a:spcBef>
                <a:spcPct val="0"/>
              </a:spcBef>
            </a:pPr>
            <a:r>
              <a:rPr lang="en-US" sz="2000" b="1" dirty="0">
                <a:solidFill>
                  <a:srgbClr val="000080"/>
                </a:solidFill>
                <a:latin typeface="Courier New" pitchFamily="49" charset="0"/>
              </a:rPr>
              <a:t>run</a:t>
            </a:r>
            <a:r>
              <a:rPr lang="en-US" sz="2000" b="1" dirty="0">
                <a:solidFill>
                  <a:srgbClr val="000000"/>
                </a:solidFill>
                <a:latin typeface="Courier New" pitchFamily="49" charset="0"/>
              </a:rPr>
              <a:t>;</a:t>
            </a:r>
          </a:p>
          <a:p>
            <a:pPr marL="231775" indent="-231775"/>
            <a:endParaRPr lang="en-US" dirty="0">
              <a:solidFill>
                <a:srgbClr val="3C02CC"/>
              </a:solidFill>
            </a:endParaRPr>
          </a:p>
          <a:p>
            <a:pPr marL="231775" indent="-231775">
              <a:buFont typeface="Wingdings" pitchFamily="2" charset="2"/>
              <a:buChar char="n"/>
            </a:pPr>
            <a:r>
              <a:rPr lang="en-US" dirty="0"/>
              <a:t>The ‘tables’ statement performs multiple factor stratified analysis, with 3 x 2 = 6 strata—(3 age categories and 2 matrisk categories)</a:t>
            </a:r>
          </a:p>
        </p:txBody>
      </p:sp>
      <p:sp>
        <p:nvSpPr>
          <p:cNvPr id="437252" name="Oval 4"/>
          <p:cNvSpPr>
            <a:spLocks noChangeArrowheads="1"/>
          </p:cNvSpPr>
          <p:nvPr/>
        </p:nvSpPr>
        <p:spPr bwMode="auto">
          <a:xfrm>
            <a:off x="4419600" y="2819400"/>
            <a:ext cx="1905000" cy="533400"/>
          </a:xfrm>
          <a:prstGeom prst="ellipse">
            <a:avLst/>
          </a:prstGeom>
          <a:noFill/>
          <a:ln w="25400">
            <a:solidFill>
              <a:srgbClr val="FF0000"/>
            </a:solidFill>
            <a:round/>
            <a:headEnd/>
            <a:tailEnd/>
          </a:ln>
          <a:effectLst/>
        </p:spPr>
        <p:txBody>
          <a:bodyPr wrap="none" anchor="ctr"/>
          <a:lstStyle/>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76FF29A-D325-462D-9758-F1CCF02E562B}" type="slidenum">
              <a:rPr lang="en-US" altLang="en-US"/>
              <a:pPr/>
              <a:t>3</a:t>
            </a:fld>
            <a:endParaRPr lang="en-US" altLang="en-US" dirty="0"/>
          </a:p>
        </p:txBody>
      </p:sp>
      <p:sp>
        <p:nvSpPr>
          <p:cNvPr id="367618" name="Rectangle 2"/>
          <p:cNvSpPr>
            <a:spLocks noGrp="1" noChangeArrowheads="1"/>
          </p:cNvSpPr>
          <p:nvPr>
            <p:ph type="title"/>
          </p:nvPr>
        </p:nvSpPr>
        <p:spPr/>
        <p:txBody>
          <a:bodyPr/>
          <a:lstStyle/>
          <a:p>
            <a:r>
              <a:rPr lang="en-US" dirty="0" smtClean="0"/>
              <a:t>The Epidemiologic Framework</a:t>
            </a:r>
            <a:endParaRPr lang="en-US" dirty="0"/>
          </a:p>
        </p:txBody>
      </p:sp>
      <p:sp>
        <p:nvSpPr>
          <p:cNvPr id="367619" name="Rectangle 3"/>
          <p:cNvSpPr>
            <a:spLocks noGrp="1" noChangeArrowheads="1"/>
          </p:cNvSpPr>
          <p:nvPr>
            <p:ph type="body" idx="1"/>
          </p:nvPr>
        </p:nvSpPr>
        <p:spPr/>
        <p:txBody>
          <a:bodyPr/>
          <a:lstStyle/>
          <a:p>
            <a:pPr marL="396875" lvl="0" indent="-396875">
              <a:spcBef>
                <a:spcPct val="0"/>
              </a:spcBef>
              <a:buClr>
                <a:srgbClr val="AFBF39"/>
              </a:buClr>
              <a:buSzTx/>
              <a:buFont typeface="Times New Roman" pitchFamily="18" charset="0"/>
              <a:buChar char="●"/>
            </a:pPr>
            <a:r>
              <a:rPr lang="en-US" sz="2700" dirty="0" smtClean="0">
                <a:solidFill>
                  <a:srgbClr val="000000"/>
                </a:solidFill>
              </a:rPr>
              <a:t>What is the study design? Will we be able to report incidence?  prevalence? relative risks? odds ratios? </a:t>
            </a:r>
          </a:p>
          <a:p>
            <a:endParaRPr lang="en-US" sz="1200" dirty="0" smtClean="0"/>
          </a:p>
          <a:p>
            <a:pPr marL="863601" lvl="2" indent="0"/>
            <a:r>
              <a:rPr lang="en-US" sz="2800" dirty="0" smtClean="0"/>
              <a:t>The </a:t>
            </a:r>
            <a:r>
              <a:rPr lang="en-US" sz="2800" dirty="0"/>
              <a:t>study design, and the sampling strategy in particular will have an impact on the kinds of statistical analysis that can be carried out:</a:t>
            </a:r>
          </a:p>
          <a:p>
            <a:endParaRPr lang="en-US" sz="1200" dirty="0"/>
          </a:p>
          <a:p>
            <a:pPr lvl="2">
              <a:buFont typeface="Wingdings" pitchFamily="2" charset="2"/>
              <a:buChar char="n"/>
            </a:pPr>
            <a:r>
              <a:rPr lang="en-US" dirty="0"/>
              <a:t>Which measures of occurrence can be </a:t>
            </a:r>
            <a:r>
              <a:rPr lang="en-US" dirty="0" smtClean="0"/>
              <a:t>reported?</a:t>
            </a:r>
            <a:endParaRPr lang="en-US" dirty="0"/>
          </a:p>
          <a:p>
            <a:pPr lvl="2">
              <a:buFont typeface="Wingdings" pitchFamily="2" charset="2"/>
              <a:buChar char="n"/>
            </a:pPr>
            <a:r>
              <a:rPr lang="en-US" dirty="0"/>
              <a:t>Which measures of association can be </a:t>
            </a:r>
            <a:r>
              <a:rPr lang="en-US" dirty="0" smtClean="0"/>
              <a:t>reported?</a:t>
            </a:r>
            <a:endParaRPr lang="en-US" dirty="0"/>
          </a:p>
          <a:p>
            <a:pPr lvl="2">
              <a:buFont typeface="Wingdings" pitchFamily="2" charset="2"/>
              <a:buChar char="n"/>
            </a:pPr>
            <a:r>
              <a:rPr lang="en-US" dirty="0"/>
              <a:t>How </a:t>
            </a:r>
            <a:r>
              <a:rPr lang="en-US" dirty="0" smtClean="0"/>
              <a:t>will standard </a:t>
            </a:r>
            <a:r>
              <a:rPr lang="en-US" dirty="0"/>
              <a:t>errors for confidence intervals and statistical testing </a:t>
            </a:r>
            <a:r>
              <a:rPr lang="en-US" dirty="0" smtClean="0"/>
              <a:t>be calculated?</a:t>
            </a:r>
            <a:endParaRPr lang="en-US" dirty="0"/>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fld id="{9A01991D-855F-42FC-B74E-EA97209620A4}" type="slidenum">
              <a:rPr lang="en-US" altLang="en-US"/>
              <a:pPr/>
              <a:t>39</a:t>
            </a:fld>
            <a:endParaRPr lang="en-US" altLang="en-US" dirty="0"/>
          </a:p>
        </p:txBody>
      </p:sp>
      <p:graphicFrame>
        <p:nvGraphicFramePr>
          <p:cNvPr id="438276" name="Object 4"/>
          <p:cNvGraphicFramePr>
            <a:graphicFrameLocks noChangeAspect="1"/>
          </p:cNvGraphicFramePr>
          <p:nvPr/>
        </p:nvGraphicFramePr>
        <p:xfrm>
          <a:off x="304800" y="1295400"/>
          <a:ext cx="2438400" cy="2560638"/>
        </p:xfrm>
        <a:graphic>
          <a:graphicData uri="http://schemas.openxmlformats.org/presentationml/2006/ole">
            <mc:AlternateContent xmlns:mc="http://schemas.openxmlformats.org/markup-compatibility/2006">
              <mc:Choice xmlns:v="urn:schemas-microsoft-com:vml" Requires="v">
                <p:oleObj spid="_x0000_s438295" name="Document" r:id="rId4" imgW="6589806" imgH="2560770" progId="Word.Document.8">
                  <p:embed/>
                </p:oleObj>
              </mc:Choice>
              <mc:Fallback>
                <p:oleObj name="Document" r:id="rId4" imgW="6589806" imgH="256077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l="25705" r="37292"/>
                      <a:stretch>
                        <a:fillRect/>
                      </a:stretch>
                    </p:blipFill>
                    <p:spPr bwMode="auto">
                      <a:xfrm>
                        <a:off x="304800" y="1295400"/>
                        <a:ext cx="2438400" cy="256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pic>
                </p:oleObj>
              </mc:Fallback>
            </mc:AlternateContent>
          </a:graphicData>
        </a:graphic>
      </p:graphicFrame>
      <p:sp>
        <p:nvSpPr>
          <p:cNvPr id="438274" name="Rectangle 2"/>
          <p:cNvSpPr>
            <a:spLocks noGrp="1" noChangeArrowheads="1"/>
          </p:cNvSpPr>
          <p:nvPr>
            <p:ph type="title"/>
          </p:nvPr>
        </p:nvSpPr>
        <p:spPr/>
        <p:txBody>
          <a:bodyPr/>
          <a:lstStyle/>
          <a:p>
            <a:r>
              <a:rPr lang="en-US" sz="3200" dirty="0" smtClean="0"/>
              <a:t>Confounding and Effect Modification</a:t>
            </a:r>
            <a:endParaRPr lang="en-US" sz="3200" dirty="0"/>
          </a:p>
        </p:txBody>
      </p:sp>
      <p:sp>
        <p:nvSpPr>
          <p:cNvPr id="438275" name="Rectangle 3"/>
          <p:cNvSpPr>
            <a:spLocks noGrp="1" noChangeArrowheads="1"/>
          </p:cNvSpPr>
          <p:nvPr>
            <p:ph type="body" idx="1"/>
          </p:nvPr>
        </p:nvSpPr>
        <p:spPr>
          <a:xfrm>
            <a:off x="0" y="1295400"/>
            <a:ext cx="8763000" cy="4876800"/>
          </a:xfrm>
        </p:spPr>
        <p:txBody>
          <a:bodyPr/>
          <a:lstStyle/>
          <a:p>
            <a:r>
              <a:rPr lang="en-US" sz="2000" dirty="0">
                <a:solidFill>
                  <a:srgbClr val="CC0000"/>
                </a:solidFill>
              </a:rPr>
              <a:t>1.                                                2.                                           3.</a:t>
            </a:r>
          </a:p>
          <a:p>
            <a:endParaRPr lang="en-US" sz="2000" dirty="0">
              <a:solidFill>
                <a:srgbClr val="CC0000"/>
              </a:solidFill>
            </a:endParaRPr>
          </a:p>
          <a:p>
            <a:endParaRPr lang="en-US" sz="2000" dirty="0">
              <a:solidFill>
                <a:srgbClr val="CC0000"/>
              </a:solidFill>
            </a:endParaRPr>
          </a:p>
          <a:p>
            <a:endParaRPr lang="en-US" sz="2000" dirty="0">
              <a:solidFill>
                <a:srgbClr val="CC0000"/>
              </a:solidFill>
            </a:endParaRPr>
          </a:p>
          <a:p>
            <a:endParaRPr lang="en-US" sz="2000" dirty="0">
              <a:solidFill>
                <a:srgbClr val="CC0000"/>
              </a:solidFill>
            </a:endParaRPr>
          </a:p>
          <a:p>
            <a:endParaRPr lang="en-US" sz="2000" dirty="0">
              <a:solidFill>
                <a:srgbClr val="CC0000"/>
              </a:solidFill>
            </a:endParaRPr>
          </a:p>
          <a:p>
            <a:endParaRPr lang="en-US" sz="2000" dirty="0">
              <a:solidFill>
                <a:srgbClr val="CC0000"/>
              </a:solidFill>
            </a:endParaRPr>
          </a:p>
          <a:p>
            <a:r>
              <a:rPr lang="en-US" sz="2000" dirty="0">
                <a:solidFill>
                  <a:srgbClr val="CC0000"/>
                </a:solidFill>
              </a:rPr>
              <a:t>4.                                               5.                                             6.</a:t>
            </a:r>
          </a:p>
        </p:txBody>
      </p:sp>
      <p:graphicFrame>
        <p:nvGraphicFramePr>
          <p:cNvPr id="438277" name="Object 5"/>
          <p:cNvGraphicFramePr>
            <a:graphicFrameLocks noChangeAspect="1"/>
          </p:cNvGraphicFramePr>
          <p:nvPr/>
        </p:nvGraphicFramePr>
        <p:xfrm>
          <a:off x="304800" y="3810000"/>
          <a:ext cx="2590800" cy="2703513"/>
        </p:xfrm>
        <a:graphic>
          <a:graphicData uri="http://schemas.openxmlformats.org/presentationml/2006/ole">
            <mc:AlternateContent xmlns:mc="http://schemas.openxmlformats.org/markup-compatibility/2006">
              <mc:Choice xmlns:v="urn:schemas-microsoft-com:vml" Requires="v">
                <p:oleObj spid="_x0000_s438296" name="Document" r:id="rId7" imgW="6589806" imgH="2703295" progId="Word.Document.8">
                  <p:embed/>
                </p:oleObj>
              </mc:Choice>
              <mc:Fallback>
                <p:oleObj name="Document" r:id="rId7" imgW="6589806" imgH="2703295" progId="Word.Document.8">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l="25705" r="34979"/>
                      <a:stretch>
                        <a:fillRect/>
                      </a:stretch>
                    </p:blipFill>
                    <p:spPr bwMode="auto">
                      <a:xfrm>
                        <a:off x="304800" y="3810000"/>
                        <a:ext cx="2590800" cy="270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pic>
                </p:oleObj>
              </mc:Fallback>
            </mc:AlternateContent>
          </a:graphicData>
        </a:graphic>
      </p:graphicFrame>
      <p:graphicFrame>
        <p:nvGraphicFramePr>
          <p:cNvPr id="438278" name="Object 6"/>
          <p:cNvGraphicFramePr>
            <a:graphicFrameLocks noChangeAspect="1"/>
          </p:cNvGraphicFramePr>
          <p:nvPr/>
        </p:nvGraphicFramePr>
        <p:xfrm>
          <a:off x="3352800" y="1295400"/>
          <a:ext cx="2590800" cy="2703513"/>
        </p:xfrm>
        <a:graphic>
          <a:graphicData uri="http://schemas.openxmlformats.org/presentationml/2006/ole">
            <mc:AlternateContent xmlns:mc="http://schemas.openxmlformats.org/markup-compatibility/2006">
              <mc:Choice xmlns:v="urn:schemas-microsoft-com:vml" Requires="v">
                <p:oleObj spid="_x0000_s438297" name="Document" r:id="rId10" imgW="6589806" imgH="2703295" progId="Word.Document.8">
                  <p:embed/>
                </p:oleObj>
              </mc:Choice>
              <mc:Fallback>
                <p:oleObj name="Document" r:id="rId10" imgW="6589806" imgH="2703295" progId="Word.Document.8">
                  <p:embed/>
                  <p:pic>
                    <p:nvPicPr>
                      <p:cNvPr id="0" name="Picture 6"/>
                      <p:cNvPicPr>
                        <a:picLocks noChangeAspect="1" noChangeArrowheads="1"/>
                      </p:cNvPicPr>
                      <p:nvPr/>
                    </p:nvPicPr>
                    <p:blipFill>
                      <a:blip r:embed="rId11">
                        <a:extLst>
                          <a:ext uri="{28A0092B-C50C-407E-A947-70E740481C1C}">
                            <a14:useLocalDpi xmlns:a14="http://schemas.microsoft.com/office/drawing/2010/main" val="0"/>
                          </a:ext>
                        </a:extLst>
                      </a:blip>
                      <a:srcRect l="23392" r="37292"/>
                      <a:stretch>
                        <a:fillRect/>
                      </a:stretch>
                    </p:blipFill>
                    <p:spPr bwMode="auto">
                      <a:xfrm>
                        <a:off x="3352800" y="1295400"/>
                        <a:ext cx="2590800" cy="270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pic>
                </p:oleObj>
              </mc:Fallback>
            </mc:AlternateContent>
          </a:graphicData>
        </a:graphic>
      </p:graphicFrame>
      <p:graphicFrame>
        <p:nvGraphicFramePr>
          <p:cNvPr id="438279" name="Object 7"/>
          <p:cNvGraphicFramePr>
            <a:graphicFrameLocks noChangeAspect="1"/>
          </p:cNvGraphicFramePr>
          <p:nvPr/>
        </p:nvGraphicFramePr>
        <p:xfrm>
          <a:off x="3352800" y="3810000"/>
          <a:ext cx="2667000" cy="2703513"/>
        </p:xfrm>
        <a:graphic>
          <a:graphicData uri="http://schemas.openxmlformats.org/presentationml/2006/ole">
            <mc:AlternateContent xmlns:mc="http://schemas.openxmlformats.org/markup-compatibility/2006">
              <mc:Choice xmlns:v="urn:schemas-microsoft-com:vml" Requires="v">
                <p:oleObj spid="_x0000_s438298" name="Document" r:id="rId13" imgW="6589806" imgH="2703295" progId="Word.Document.8">
                  <p:embed/>
                </p:oleObj>
              </mc:Choice>
              <mc:Fallback>
                <p:oleObj name="Document" r:id="rId13" imgW="6589806" imgH="2703295" progId="Word.Document.8">
                  <p:embed/>
                  <p:pic>
                    <p:nvPicPr>
                      <p:cNvPr id="0" name="Picture 7"/>
                      <p:cNvPicPr>
                        <a:picLocks noChangeAspect="1" noChangeArrowheads="1"/>
                      </p:cNvPicPr>
                      <p:nvPr/>
                    </p:nvPicPr>
                    <p:blipFill>
                      <a:blip r:embed="rId14">
                        <a:extLst>
                          <a:ext uri="{28A0092B-C50C-407E-A947-70E740481C1C}">
                            <a14:useLocalDpi xmlns:a14="http://schemas.microsoft.com/office/drawing/2010/main" val="0"/>
                          </a:ext>
                        </a:extLst>
                      </a:blip>
                      <a:srcRect l="23680" r="35847"/>
                      <a:stretch>
                        <a:fillRect/>
                      </a:stretch>
                    </p:blipFill>
                    <p:spPr bwMode="auto">
                      <a:xfrm>
                        <a:off x="3352800" y="3810000"/>
                        <a:ext cx="2667000" cy="270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pic>
                </p:oleObj>
              </mc:Fallback>
            </mc:AlternateContent>
          </a:graphicData>
        </a:graphic>
      </p:graphicFrame>
      <p:graphicFrame>
        <p:nvGraphicFramePr>
          <p:cNvPr id="438280" name="Object 8"/>
          <p:cNvGraphicFramePr>
            <a:graphicFrameLocks noChangeAspect="1"/>
          </p:cNvGraphicFramePr>
          <p:nvPr/>
        </p:nvGraphicFramePr>
        <p:xfrm>
          <a:off x="6477000" y="1295400"/>
          <a:ext cx="2590800" cy="2703513"/>
        </p:xfrm>
        <a:graphic>
          <a:graphicData uri="http://schemas.openxmlformats.org/presentationml/2006/ole">
            <mc:AlternateContent xmlns:mc="http://schemas.openxmlformats.org/markup-compatibility/2006">
              <mc:Choice xmlns:v="urn:schemas-microsoft-com:vml" Requires="v">
                <p:oleObj spid="_x0000_s438299" name="Document" r:id="rId16" imgW="6589806" imgH="2703295" progId="Word.Document.8">
                  <p:embed/>
                </p:oleObj>
              </mc:Choice>
              <mc:Fallback>
                <p:oleObj name="Document" r:id="rId16" imgW="6589806" imgH="2703295" progId="Word.Document.8">
                  <p:embed/>
                  <p:pic>
                    <p:nvPicPr>
                      <p:cNvPr id="0" name="Picture 8"/>
                      <p:cNvPicPr>
                        <a:picLocks noChangeAspect="1" noChangeArrowheads="1"/>
                      </p:cNvPicPr>
                      <p:nvPr/>
                    </p:nvPicPr>
                    <p:blipFill>
                      <a:blip r:embed="rId17">
                        <a:extLst>
                          <a:ext uri="{28A0092B-C50C-407E-A947-70E740481C1C}">
                            <a14:useLocalDpi xmlns:a14="http://schemas.microsoft.com/office/drawing/2010/main" val="0"/>
                          </a:ext>
                        </a:extLst>
                      </a:blip>
                      <a:srcRect l="25439" r="35245"/>
                      <a:stretch>
                        <a:fillRect/>
                      </a:stretch>
                    </p:blipFill>
                    <p:spPr bwMode="auto">
                      <a:xfrm>
                        <a:off x="6477000" y="1295400"/>
                        <a:ext cx="2590800" cy="270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pic>
                </p:oleObj>
              </mc:Fallback>
            </mc:AlternateContent>
          </a:graphicData>
        </a:graphic>
      </p:graphicFrame>
      <p:graphicFrame>
        <p:nvGraphicFramePr>
          <p:cNvPr id="438281" name="Object 9"/>
          <p:cNvGraphicFramePr>
            <a:graphicFrameLocks noChangeAspect="1"/>
          </p:cNvGraphicFramePr>
          <p:nvPr/>
        </p:nvGraphicFramePr>
        <p:xfrm>
          <a:off x="6477000" y="3810000"/>
          <a:ext cx="2667000" cy="2703513"/>
        </p:xfrm>
        <a:graphic>
          <a:graphicData uri="http://schemas.openxmlformats.org/presentationml/2006/ole">
            <mc:AlternateContent xmlns:mc="http://schemas.openxmlformats.org/markup-compatibility/2006">
              <mc:Choice xmlns:v="urn:schemas-microsoft-com:vml" Requires="v">
                <p:oleObj spid="_x0000_s438300" name="Document" r:id="rId19" imgW="6589806" imgH="2703295" progId="Word.Document.8">
                  <p:embed/>
                </p:oleObj>
              </mc:Choice>
              <mc:Fallback>
                <p:oleObj name="Document" r:id="rId19" imgW="6589806" imgH="2703295" progId="Word.Document.8">
                  <p:embed/>
                  <p:pic>
                    <p:nvPicPr>
                      <p:cNvPr id="0" name="Picture 9"/>
                      <p:cNvPicPr>
                        <a:picLocks noChangeAspect="1" noChangeArrowheads="1"/>
                      </p:cNvPicPr>
                      <p:nvPr/>
                    </p:nvPicPr>
                    <p:blipFill>
                      <a:blip r:embed="rId20">
                        <a:extLst>
                          <a:ext uri="{28A0092B-C50C-407E-A947-70E740481C1C}">
                            <a14:useLocalDpi xmlns:a14="http://schemas.microsoft.com/office/drawing/2010/main" val="0"/>
                          </a:ext>
                        </a:extLst>
                      </a:blip>
                      <a:srcRect l="25439" r="34088"/>
                      <a:stretch>
                        <a:fillRect/>
                      </a:stretch>
                    </p:blipFill>
                    <p:spPr bwMode="auto">
                      <a:xfrm>
                        <a:off x="6477000" y="3810000"/>
                        <a:ext cx="2667000" cy="270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42EF79A2-5A5E-4348-BAB6-1F10C29D857F}" type="slidenum">
              <a:rPr lang="en-US" altLang="en-US"/>
              <a:pPr/>
              <a:t>40</a:t>
            </a:fld>
            <a:endParaRPr lang="en-US" altLang="en-US" dirty="0"/>
          </a:p>
        </p:txBody>
      </p:sp>
      <p:sp>
        <p:nvSpPr>
          <p:cNvPr id="445442" name="Rectangle 2"/>
          <p:cNvSpPr>
            <a:spLocks noGrp="1" noChangeArrowheads="1"/>
          </p:cNvSpPr>
          <p:nvPr>
            <p:ph type="title"/>
          </p:nvPr>
        </p:nvSpPr>
        <p:spPr/>
        <p:txBody>
          <a:bodyPr/>
          <a:lstStyle/>
          <a:p>
            <a:r>
              <a:rPr lang="en-US" sz="3200" dirty="0" smtClean="0"/>
              <a:t>Confounding and Effect Modification</a:t>
            </a:r>
            <a:endParaRPr lang="en-US" sz="3200" dirty="0"/>
          </a:p>
        </p:txBody>
      </p:sp>
      <p:sp>
        <p:nvSpPr>
          <p:cNvPr id="445443" name="Rectangle 3"/>
          <p:cNvSpPr>
            <a:spLocks noGrp="1" noChangeArrowheads="1"/>
          </p:cNvSpPr>
          <p:nvPr>
            <p:ph type="body" idx="1"/>
          </p:nvPr>
        </p:nvSpPr>
        <p:spPr>
          <a:xfrm>
            <a:off x="457200" y="1524000"/>
            <a:ext cx="8305800" cy="4648200"/>
          </a:xfrm>
        </p:spPr>
        <p:txBody>
          <a:bodyPr/>
          <a:lstStyle/>
          <a:p>
            <a:pPr algn="ctr"/>
            <a:r>
              <a:rPr lang="en-US" b="1" dirty="0"/>
              <a:t>Multiple Factor Stratified Analysis</a:t>
            </a:r>
          </a:p>
          <a:p>
            <a:endParaRPr lang="en-US" dirty="0"/>
          </a:p>
          <a:p>
            <a:endParaRPr lang="en-US" dirty="0"/>
          </a:p>
          <a:p>
            <a:endParaRPr lang="en-US" dirty="0"/>
          </a:p>
          <a:p>
            <a:endParaRPr lang="en-US" dirty="0"/>
          </a:p>
          <a:p>
            <a:endParaRPr lang="en-US" dirty="0"/>
          </a:p>
          <a:p>
            <a:endParaRPr lang="en-US" dirty="0"/>
          </a:p>
          <a:p>
            <a:r>
              <a:rPr lang="en-US" sz="2400" dirty="0">
                <a:solidFill>
                  <a:srgbClr val="CC0000"/>
                </a:solidFill>
              </a:rPr>
              <a:t>Is there confounding</a:t>
            </a:r>
          </a:p>
          <a:p>
            <a:r>
              <a:rPr lang="en-US" sz="2400" dirty="0">
                <a:solidFill>
                  <a:srgbClr val="CC0000"/>
                </a:solidFill>
              </a:rPr>
              <a:t>or effect modification?</a:t>
            </a:r>
          </a:p>
        </p:txBody>
      </p:sp>
      <p:graphicFrame>
        <p:nvGraphicFramePr>
          <p:cNvPr id="445444" name="Object 4"/>
          <p:cNvGraphicFramePr>
            <a:graphicFrameLocks noChangeAspect="1"/>
          </p:cNvGraphicFramePr>
          <p:nvPr/>
        </p:nvGraphicFramePr>
        <p:xfrm>
          <a:off x="1600200" y="2133600"/>
          <a:ext cx="6929438" cy="4179888"/>
        </p:xfrm>
        <a:graphic>
          <a:graphicData uri="http://schemas.openxmlformats.org/presentationml/2006/ole">
            <mc:AlternateContent xmlns:mc="http://schemas.openxmlformats.org/markup-compatibility/2006">
              <mc:Choice xmlns:v="urn:schemas-microsoft-com:vml" Requires="v">
                <p:oleObj spid="_x0000_s445448" name="Document" r:id="rId4" imgW="6589806" imgH="2987985" progId="Word.Document.8">
                  <p:embed/>
                </p:oleObj>
              </mc:Choice>
              <mc:Fallback>
                <p:oleObj name="Document" r:id="rId4" imgW="6589806" imgH="2987985"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l="7216" r="17622"/>
                      <a:stretch>
                        <a:fillRect/>
                      </a:stretch>
                    </p:blipFill>
                    <p:spPr bwMode="auto">
                      <a:xfrm>
                        <a:off x="1600200" y="2133600"/>
                        <a:ext cx="6929438" cy="417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solidFill>
                              <a:srgbClr val="000000"/>
                            </a:solidFill>
                            <a:miter lim="800000"/>
                            <a:headEnd/>
                            <a:tailEnd/>
                          </a14:hiddenLine>
                        </a:ext>
                      </a:extLst>
                    </p:spPr>
                  </p:pic>
                </p:oleObj>
              </mc:Fallback>
            </mc:AlternateContent>
          </a:graphicData>
        </a:graphic>
      </p:graphicFrame>
      <p:sp>
        <p:nvSpPr>
          <p:cNvPr id="445445" name="Oval 5"/>
          <p:cNvSpPr>
            <a:spLocks noChangeArrowheads="1"/>
          </p:cNvSpPr>
          <p:nvPr/>
        </p:nvSpPr>
        <p:spPr bwMode="auto">
          <a:xfrm>
            <a:off x="5257800" y="3657600"/>
            <a:ext cx="838200" cy="533400"/>
          </a:xfrm>
          <a:prstGeom prst="ellipse">
            <a:avLst/>
          </a:prstGeom>
          <a:noFill/>
          <a:ln w="25400">
            <a:solidFill>
              <a:srgbClr val="FF0000"/>
            </a:solidFill>
            <a:round/>
            <a:headEnd/>
            <a:tailEnd/>
          </a:ln>
          <a:effectLst/>
        </p:spPr>
        <p:txBody>
          <a:bodyPr wrap="none" anchor="ctr"/>
          <a:lstStyle/>
          <a:p>
            <a:endParaRPr lang="en-US" dirty="0"/>
          </a:p>
        </p:txBody>
      </p:sp>
      <p:sp>
        <p:nvSpPr>
          <p:cNvPr id="445446" name="Oval 6"/>
          <p:cNvSpPr>
            <a:spLocks noChangeArrowheads="1"/>
          </p:cNvSpPr>
          <p:nvPr/>
        </p:nvSpPr>
        <p:spPr bwMode="auto">
          <a:xfrm>
            <a:off x="5638800" y="6019800"/>
            <a:ext cx="838200" cy="304800"/>
          </a:xfrm>
          <a:prstGeom prst="ellipse">
            <a:avLst/>
          </a:prstGeom>
          <a:noFill/>
          <a:ln w="25400">
            <a:solidFill>
              <a:srgbClr val="FF0000"/>
            </a:solidFill>
            <a:round/>
            <a:headEnd/>
            <a:tailEnd/>
          </a:ln>
          <a:effectLst/>
        </p:spPr>
        <p:txBody>
          <a:bodyPr wrap="none" anchor="ctr"/>
          <a:lstStyle/>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Slide Number Placeholder 5"/>
          <p:cNvSpPr>
            <a:spLocks noGrp="1"/>
          </p:cNvSpPr>
          <p:nvPr>
            <p:ph type="sldNum" sz="quarter" idx="12"/>
          </p:nvPr>
        </p:nvSpPr>
        <p:spPr/>
        <p:txBody>
          <a:bodyPr/>
          <a:lstStyle/>
          <a:p>
            <a:fld id="{E48F8DEA-71B3-4DA1-ADE0-694928371068}" type="slidenum">
              <a:rPr lang="en-US" altLang="en-US"/>
              <a:pPr/>
              <a:t>41</a:t>
            </a:fld>
            <a:endParaRPr lang="en-US" altLang="en-US" dirty="0"/>
          </a:p>
        </p:txBody>
      </p:sp>
      <p:sp>
        <p:nvSpPr>
          <p:cNvPr id="444418" name="Rectangle 2"/>
          <p:cNvSpPr>
            <a:spLocks noGrp="1" noChangeArrowheads="1"/>
          </p:cNvSpPr>
          <p:nvPr>
            <p:ph type="title"/>
          </p:nvPr>
        </p:nvSpPr>
        <p:spPr/>
        <p:txBody>
          <a:bodyPr/>
          <a:lstStyle/>
          <a:p>
            <a:r>
              <a:rPr lang="en-US" sz="3200" dirty="0" smtClean="0"/>
              <a:t>Confounding and Effect Modification</a:t>
            </a:r>
            <a:endParaRPr lang="en-US" sz="3200" dirty="0"/>
          </a:p>
        </p:txBody>
      </p:sp>
      <p:sp>
        <p:nvSpPr>
          <p:cNvPr id="444419" name="Rectangle 3"/>
          <p:cNvSpPr>
            <a:spLocks noGrp="1" noChangeArrowheads="1"/>
          </p:cNvSpPr>
          <p:nvPr>
            <p:ph type="body" idx="1"/>
          </p:nvPr>
        </p:nvSpPr>
        <p:spPr/>
        <p:txBody>
          <a:bodyPr/>
          <a:lstStyle/>
          <a:p>
            <a:endParaRPr lang="en-US" sz="3200" dirty="0"/>
          </a:p>
          <a:p>
            <a:r>
              <a:rPr lang="en-US" sz="3200" b="1" dirty="0">
                <a:solidFill>
                  <a:srgbClr val="000066"/>
                </a:solidFill>
              </a:rPr>
              <a:t>                         	</a:t>
            </a:r>
            <a:endParaRPr lang="en-US" sz="1800" dirty="0"/>
          </a:p>
        </p:txBody>
      </p:sp>
      <p:graphicFrame>
        <p:nvGraphicFramePr>
          <p:cNvPr id="444501" name="Group 85"/>
          <p:cNvGraphicFramePr>
            <a:graphicFrameLocks noGrp="1"/>
          </p:cNvGraphicFramePr>
          <p:nvPr/>
        </p:nvGraphicFramePr>
        <p:xfrm>
          <a:off x="304800" y="1828800"/>
          <a:ext cx="8458200" cy="3931920"/>
        </p:xfrm>
        <a:graphic>
          <a:graphicData uri="http://schemas.openxmlformats.org/drawingml/2006/table">
            <a:tbl>
              <a:tblPr/>
              <a:tblGrid>
                <a:gridCol w="3124200"/>
                <a:gridCol w="3276600"/>
                <a:gridCol w="2057400"/>
              </a:tblGrid>
              <a:tr h="976313">
                <a:tc>
                  <a:txBody>
                    <a:bodyPr/>
                    <a:lstStyle/>
                    <a:p>
                      <a:pPr marL="0" marR="0" lvl="0" indent="0" algn="ctr" defTabSz="914400" rtl="0" eaLnBrk="1" fontAlgn="base" latinLnBrk="0" hangingPunct="1">
                        <a:lnSpc>
                          <a:spcPct val="100000"/>
                        </a:lnSpc>
                        <a:spcBef>
                          <a:spcPts val="0"/>
                        </a:spcBef>
                        <a:spcAft>
                          <a:spcPct val="0"/>
                        </a:spcAft>
                        <a:buClr>
                          <a:schemeClr val="accent1"/>
                        </a:buClr>
                        <a:buSzPct val="65000"/>
                        <a:buFont typeface="Wingdings" pitchFamily="2" charset="2"/>
                        <a:buNone/>
                        <a:tabLst/>
                      </a:pPr>
                      <a:r>
                        <a:rPr kumimoji="0" lang="en-US" sz="2400" b="1" i="0" u="none" strike="noStrike" cap="none" normalizeH="0" baseline="0" dirty="0" smtClean="0">
                          <a:ln>
                            <a:noFill/>
                          </a:ln>
                          <a:solidFill>
                            <a:schemeClr val="tx1"/>
                          </a:solidFill>
                          <a:effectLst/>
                          <a:latin typeface="Times New Roman" pitchFamily="18" charset="0"/>
                        </a:rPr>
                        <a:t>Strata: </a:t>
                      </a:r>
                    </a:p>
                    <a:p>
                      <a:pPr marL="0" marR="0" lvl="0" indent="0" algn="ctr" defTabSz="914400" rtl="0" eaLnBrk="1" fontAlgn="base" latinLnBrk="0" hangingPunct="1">
                        <a:lnSpc>
                          <a:spcPct val="100000"/>
                        </a:lnSpc>
                        <a:spcBef>
                          <a:spcPts val="0"/>
                        </a:spcBef>
                        <a:spcAft>
                          <a:spcPct val="0"/>
                        </a:spcAft>
                        <a:buClr>
                          <a:schemeClr val="accent1"/>
                        </a:buClr>
                        <a:buSzPct val="65000"/>
                        <a:buFont typeface="Wingdings" pitchFamily="2" charset="2"/>
                        <a:buNone/>
                        <a:tabLst/>
                      </a:pPr>
                      <a:r>
                        <a:rPr kumimoji="0" lang="en-US" sz="2400" b="1" i="0" u="none" strike="noStrike" cap="none" normalizeH="0" baseline="0" dirty="0" smtClean="0">
                          <a:ln>
                            <a:noFill/>
                          </a:ln>
                          <a:solidFill>
                            <a:schemeClr val="tx1"/>
                          </a:solidFill>
                          <a:effectLst/>
                          <a:latin typeface="Times New Roman" pitchFamily="18" charset="0"/>
                        </a:rPr>
                        <a:t>Maternal Age and Maternal Risk Status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0"/>
                        </a:spcBef>
                        <a:spcAft>
                          <a:spcPct val="0"/>
                        </a:spcAft>
                        <a:buClr>
                          <a:schemeClr val="accent1"/>
                        </a:buClr>
                        <a:buSzPct val="65000"/>
                        <a:buFont typeface="Wingdings" pitchFamily="2" charset="2"/>
                        <a:buNone/>
                        <a:tabLst/>
                      </a:pPr>
                      <a:r>
                        <a:rPr kumimoji="0" lang="en-US" sz="2400" b="1" i="0" u="none" strike="noStrike" cap="none" normalizeH="0" baseline="0" dirty="0" smtClean="0">
                          <a:ln>
                            <a:noFill/>
                          </a:ln>
                          <a:solidFill>
                            <a:schemeClr val="tx1"/>
                          </a:solidFill>
                          <a:effectLst/>
                          <a:latin typeface="Times New Roman" pitchFamily="18" charset="0"/>
                        </a:rPr>
                        <a:t>Stratum-Specific Relative Prevalences</a:t>
                      </a:r>
                    </a:p>
                    <a:p>
                      <a:pPr marL="0" marR="0" lvl="0" indent="0" algn="ctr" defTabSz="914400" rtl="0" eaLnBrk="1" fontAlgn="base" latinLnBrk="0" hangingPunct="1">
                        <a:lnSpc>
                          <a:spcPct val="100000"/>
                        </a:lnSpc>
                        <a:spcBef>
                          <a:spcPts val="0"/>
                        </a:spcBef>
                        <a:spcAft>
                          <a:spcPct val="0"/>
                        </a:spcAft>
                        <a:buClr>
                          <a:schemeClr val="accent1"/>
                        </a:buClr>
                        <a:buSzPct val="65000"/>
                        <a:buFont typeface="Wingdings" pitchFamily="2" charset="2"/>
                        <a:buNone/>
                        <a:tabLst/>
                      </a:pPr>
                      <a:r>
                        <a:rPr kumimoji="0" lang="en-US" sz="2400" b="1" i="0" u="none" strike="noStrike" cap="none" normalizeH="0" baseline="0" dirty="0" smtClean="0">
                          <a:ln>
                            <a:noFill/>
                          </a:ln>
                          <a:solidFill>
                            <a:schemeClr val="tx1"/>
                          </a:solidFill>
                          <a:effectLst/>
                          <a:latin typeface="Times New Roman" pitchFamily="18" charset="0"/>
                        </a:rPr>
                        <a:t>for Smoking and LBW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0"/>
                        </a:spcBef>
                        <a:spcAft>
                          <a:spcPct val="0"/>
                        </a:spcAft>
                        <a:buClr>
                          <a:schemeClr val="accent1"/>
                        </a:buClr>
                        <a:buSzPct val="65000"/>
                        <a:buFont typeface="Wingdings" pitchFamily="2" charset="2"/>
                        <a:buNone/>
                        <a:tabLst/>
                      </a:pPr>
                      <a:r>
                        <a:rPr kumimoji="0" lang="en-US" sz="2400" b="1" i="0" u="none" strike="noStrike" cap="none" normalizeH="0" baseline="0" dirty="0" smtClean="0">
                          <a:ln>
                            <a:noFill/>
                          </a:ln>
                          <a:solidFill>
                            <a:schemeClr val="tx1"/>
                          </a:solidFill>
                          <a:effectLst/>
                          <a:latin typeface="Times New Roman" pitchFamily="18" charset="0"/>
                        </a:rPr>
                        <a:t>95% Confidence Interval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457200" marR="0" lvl="0" indent="-45720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dirty="0" smtClean="0">
                          <a:ln>
                            <a:noFill/>
                          </a:ln>
                          <a:solidFill>
                            <a:srgbClr val="FF0000"/>
                          </a:solidFill>
                          <a:effectLst/>
                          <a:latin typeface="Times New Roman" pitchFamily="18" charset="0"/>
                          <a:cs typeface="Times New Roman" pitchFamily="18" charset="0"/>
                        </a:rPr>
                        <a:t>1. &lt;=17,  high risk</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0.90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0.57-1.40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p>
                      <a:pPr marL="457200" marR="0" lvl="0" indent="-45720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dirty="0" smtClean="0">
                          <a:ln>
                            <a:noFill/>
                          </a:ln>
                          <a:solidFill>
                            <a:srgbClr val="FF0000"/>
                          </a:solidFill>
                          <a:effectLst/>
                          <a:latin typeface="Times New Roman" pitchFamily="18" charset="0"/>
                          <a:cs typeface="Times New Roman" pitchFamily="18" charset="0"/>
                        </a:rPr>
                        <a:t>2. 18-34, high risk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1.54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1.39-1.71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457200" marR="0" lvl="0" indent="-45720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dirty="0" smtClean="0">
                          <a:ln>
                            <a:noFill/>
                          </a:ln>
                          <a:solidFill>
                            <a:srgbClr val="FF0000"/>
                          </a:solidFill>
                          <a:effectLst/>
                          <a:latin typeface="Times New Roman" pitchFamily="18" charset="0"/>
                          <a:cs typeface="Times New Roman" pitchFamily="18" charset="0"/>
                        </a:rPr>
                        <a:t>3.  &gt;=35, high risk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2.01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1.59-2.55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p>
                      <a:pPr marL="457200" marR="0" lvl="0" indent="-45720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dirty="0" smtClean="0">
                          <a:ln>
                            <a:noFill/>
                          </a:ln>
                          <a:solidFill>
                            <a:srgbClr val="FF0000"/>
                          </a:solidFill>
                          <a:effectLst/>
                          <a:latin typeface="Times New Roman" pitchFamily="18" charset="0"/>
                          <a:cs typeface="Times New Roman" pitchFamily="18" charset="0"/>
                        </a:rPr>
                        <a:t>4.  &lt;=17,  low risk</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1.18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0.79-1.75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438">
                <a:tc>
                  <a:txBody>
                    <a:bodyPr/>
                    <a:lstStyle/>
                    <a:p>
                      <a:pPr marL="457200" marR="0" lvl="0" indent="-45720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dirty="0" smtClean="0">
                          <a:ln>
                            <a:noFill/>
                          </a:ln>
                          <a:solidFill>
                            <a:srgbClr val="FF0000"/>
                          </a:solidFill>
                          <a:effectLst/>
                          <a:latin typeface="Times New Roman" pitchFamily="18" charset="0"/>
                          <a:cs typeface="Times New Roman" pitchFamily="18" charset="0"/>
                        </a:rPr>
                        <a:t>5. 18-34,  low risk</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1.88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1.69-2.09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850">
                <a:tc>
                  <a:txBody>
                    <a:bodyPr/>
                    <a:lstStyle/>
                    <a:p>
                      <a:pPr marL="457200" marR="0" lvl="0" indent="-45720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dirty="0" smtClean="0">
                          <a:ln>
                            <a:noFill/>
                          </a:ln>
                          <a:solidFill>
                            <a:srgbClr val="CC0000"/>
                          </a:solidFill>
                          <a:effectLst/>
                          <a:latin typeface="Times New Roman" pitchFamily="18" charset="0"/>
                          <a:cs typeface="Times New Roman" pitchFamily="18" charset="0"/>
                        </a:rPr>
                        <a:t>6.</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smtClean="0">
                          <a:ln>
                            <a:noFill/>
                          </a:ln>
                          <a:solidFill>
                            <a:srgbClr val="FF0000"/>
                          </a:solidFill>
                          <a:effectLst/>
                          <a:latin typeface="Times New Roman" pitchFamily="18" charset="0"/>
                          <a:cs typeface="Times New Roman" pitchFamily="18" charset="0"/>
                        </a:rPr>
                        <a:t>&gt;=35,  low risk</a:t>
                      </a: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2.35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400" b="0" i="0" u="none" strike="noStrike" cap="none" normalizeH="0" baseline="0" dirty="0" smtClean="0">
                          <a:ln>
                            <a:noFill/>
                          </a:ln>
                          <a:solidFill>
                            <a:schemeClr val="tx1"/>
                          </a:solidFill>
                          <a:effectLst/>
                          <a:latin typeface="Times New Roman" pitchFamily="18" charset="0"/>
                          <a:cs typeface="Times New Roman" pitchFamily="18" charset="0"/>
                        </a:rPr>
                        <a:t>1.72-3.22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184C829-1356-4345-AC8B-33C5FF36858B}" type="slidenum">
              <a:rPr lang="en-US" altLang="en-US"/>
              <a:pPr/>
              <a:t>42</a:t>
            </a:fld>
            <a:endParaRPr lang="en-US" altLang="en-US" dirty="0"/>
          </a:p>
        </p:txBody>
      </p:sp>
      <p:sp>
        <p:nvSpPr>
          <p:cNvPr id="353282" name="Text Box 2"/>
          <p:cNvSpPr txBox="1">
            <a:spLocks noChangeArrowheads="1"/>
          </p:cNvSpPr>
          <p:nvPr/>
        </p:nvSpPr>
        <p:spPr bwMode="auto">
          <a:xfrm>
            <a:off x="533400" y="1295400"/>
            <a:ext cx="8229600" cy="4814888"/>
          </a:xfrm>
          <a:prstGeom prst="rect">
            <a:avLst/>
          </a:prstGeom>
          <a:noFill/>
          <a:ln w="9525">
            <a:noFill/>
            <a:miter lim="800000"/>
            <a:headEnd/>
            <a:tailEnd/>
          </a:ln>
          <a:effectLst/>
        </p:spPr>
        <p:txBody>
          <a:bodyPr/>
          <a:lstStyle/>
          <a:p>
            <a:pPr algn="ctr"/>
            <a:r>
              <a:rPr lang="en-US" sz="2800" dirty="0" smtClean="0">
                <a:latin typeface="Times New Roman" pitchFamily="18" charset="0"/>
              </a:rPr>
              <a:t>Summary</a:t>
            </a:r>
            <a:endParaRPr lang="en-US" sz="2800" dirty="0">
              <a:latin typeface="Times New Roman" pitchFamily="18" charset="0"/>
            </a:endParaRPr>
          </a:p>
          <a:p>
            <a:endParaRPr lang="en-US" sz="1000" dirty="0">
              <a:latin typeface="Times New Roman" pitchFamily="18" charset="0"/>
            </a:endParaRPr>
          </a:p>
          <a:p>
            <a:endParaRPr lang="en-US" sz="1600" dirty="0">
              <a:latin typeface="Times New Roman" pitchFamily="18" charset="0"/>
            </a:endParaRPr>
          </a:p>
          <a:p>
            <a:endParaRPr lang="en-US" sz="1600" dirty="0">
              <a:latin typeface="Times New Roman" pitchFamily="18" charset="0"/>
            </a:endParaRPr>
          </a:p>
          <a:p>
            <a:endParaRPr lang="en-US" dirty="0">
              <a:latin typeface="Times New Roman" pitchFamily="18" charset="0"/>
            </a:endParaRPr>
          </a:p>
          <a:p>
            <a:endParaRPr lang="en-US" dirty="0">
              <a:latin typeface="Times New Roman" pitchFamily="18" charset="0"/>
            </a:endParaRPr>
          </a:p>
          <a:p>
            <a:endParaRPr lang="en-US" dirty="0">
              <a:latin typeface="Times New Roman" pitchFamily="18" charset="0"/>
            </a:endParaRPr>
          </a:p>
          <a:p>
            <a:endParaRPr lang="en-US" sz="1200" dirty="0">
              <a:latin typeface="Times New Roman" pitchFamily="18" charset="0"/>
            </a:endParaRPr>
          </a:p>
          <a:p>
            <a:endParaRPr lang="en-US" sz="2000" dirty="0">
              <a:latin typeface="Times New Roman" pitchFamily="18" charset="0"/>
            </a:endParaRPr>
          </a:p>
          <a:p>
            <a:endParaRPr lang="en-US" sz="2400" dirty="0">
              <a:latin typeface="Times New Roman" pitchFamily="18" charset="0"/>
            </a:endParaRPr>
          </a:p>
          <a:p>
            <a:endParaRPr lang="en-US" sz="1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For </a:t>
            </a:r>
            <a:r>
              <a:rPr lang="en-US" sz="2400" dirty="0">
                <a:latin typeface="Times New Roman" pitchFamily="18" charset="0"/>
                <a:cs typeface="Times New Roman" pitchFamily="18" charset="0"/>
              </a:rPr>
              <a:t>confounding, the association between a risk factor and a health outcome is the same (or close to the same) in each stratum.</a:t>
            </a:r>
          </a:p>
          <a:p>
            <a:endParaRPr lang="en-US" sz="1400" dirty="0">
              <a:latin typeface="Times New Roman" pitchFamily="18" charset="0"/>
              <a:cs typeface="Times New Roman" pitchFamily="18" charset="0"/>
            </a:endParaRPr>
          </a:p>
          <a:p>
            <a:r>
              <a:rPr lang="en-US" sz="2400" dirty="0" smtClean="0">
                <a:latin typeface="Times New Roman" pitchFamily="18" charset="0"/>
                <a:cs typeface="Times New Roman" pitchFamily="18" charset="0"/>
              </a:rPr>
              <a:t>For </a:t>
            </a:r>
            <a:r>
              <a:rPr lang="en-US" sz="2400" dirty="0">
                <a:latin typeface="Times New Roman" pitchFamily="18" charset="0"/>
                <a:cs typeface="Times New Roman" pitchFamily="18" charset="0"/>
              </a:rPr>
              <a:t>effect modification, the association between a risk factor and a health outcome </a:t>
            </a:r>
            <a:r>
              <a:rPr lang="en-US" sz="2400" b="1" i="1" dirty="0">
                <a:solidFill>
                  <a:srgbClr val="0000FF"/>
                </a:solidFill>
                <a:latin typeface="Times New Roman" pitchFamily="18" charset="0"/>
                <a:cs typeface="Times New Roman" pitchFamily="18" charset="0"/>
              </a:rPr>
              <a:t>varies</a:t>
            </a:r>
            <a:r>
              <a:rPr lang="en-US" sz="2400" dirty="0">
                <a:latin typeface="Times New Roman" pitchFamily="18" charset="0"/>
                <a:cs typeface="Times New Roman" pitchFamily="18" charset="0"/>
              </a:rPr>
              <a:t> from stratum to stratum.</a:t>
            </a:r>
            <a:r>
              <a:rPr lang="en-US" sz="2400" dirty="0">
                <a:latin typeface="Times New Roman" pitchFamily="18" charset="0"/>
              </a:rPr>
              <a:t> </a:t>
            </a:r>
          </a:p>
        </p:txBody>
      </p:sp>
      <p:pic>
        <p:nvPicPr>
          <p:cNvPr id="353283" name="Picture 3"/>
          <p:cNvPicPr>
            <a:picLocks noGrp="1" noChangeAspect="1" noChangeArrowheads="1"/>
          </p:cNvPicPr>
          <p:nvPr>
            <p:ph type="body" idx="1"/>
          </p:nvPr>
        </p:nvPicPr>
        <p:blipFill>
          <a:blip r:embed="rId3"/>
          <a:srcRect/>
          <a:stretch>
            <a:fillRect/>
          </a:stretch>
        </p:blipFill>
        <p:spPr>
          <a:xfrm>
            <a:off x="625983" y="1597026"/>
            <a:ext cx="7984617" cy="3005633"/>
          </a:xfrm>
        </p:spPr>
      </p:pic>
      <p:sp>
        <p:nvSpPr>
          <p:cNvPr id="353284" name="Rectangle 4"/>
          <p:cNvSpPr>
            <a:spLocks noGrp="1" noChangeArrowheads="1"/>
          </p:cNvSpPr>
          <p:nvPr>
            <p:ph type="title"/>
          </p:nvPr>
        </p:nvSpPr>
        <p:spPr>
          <a:xfrm>
            <a:off x="3200400" y="381000"/>
            <a:ext cx="3810000" cy="838200"/>
          </a:xfrm>
        </p:spPr>
        <p:txBody>
          <a:bodyPr/>
          <a:lstStyle/>
          <a:p>
            <a:r>
              <a:rPr lang="en-US" dirty="0"/>
              <a:t>Confounding and Effect Modification</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34B2934-D873-4614-871A-CBCB47176BA5}" type="slidenum">
              <a:rPr lang="en-US" altLang="en-US"/>
              <a:pPr/>
              <a:t>43</a:t>
            </a:fld>
            <a:endParaRPr lang="en-US" altLang="en-US" dirty="0"/>
          </a:p>
        </p:txBody>
      </p:sp>
      <p:sp>
        <p:nvSpPr>
          <p:cNvPr id="370690" name="Rectangle 2"/>
          <p:cNvSpPr>
            <a:spLocks noGrp="1" noChangeArrowheads="1"/>
          </p:cNvSpPr>
          <p:nvPr>
            <p:ph type="body" idx="1"/>
          </p:nvPr>
        </p:nvSpPr>
        <p:spPr/>
        <p:txBody>
          <a:bodyPr/>
          <a:lstStyle/>
          <a:p>
            <a:r>
              <a:rPr lang="en-US" dirty="0">
                <a:solidFill>
                  <a:srgbClr val="3C02CC"/>
                </a:solidFill>
              </a:rPr>
              <a:t>Issues to think about when planning stratified analysis:</a:t>
            </a:r>
          </a:p>
          <a:p>
            <a:endParaRPr lang="en-US" sz="1800" dirty="0">
              <a:solidFill>
                <a:srgbClr val="3C02CC"/>
              </a:solidFill>
            </a:endParaRPr>
          </a:p>
          <a:p>
            <a:pPr marL="950913" lvl="1" indent="-436563">
              <a:buFont typeface="Wingdings" pitchFamily="2" charset="2"/>
              <a:buChar char="n"/>
            </a:pPr>
            <a:r>
              <a:rPr lang="en-US" dirty="0"/>
              <a:t>Defining categorical variables on data collection instruments</a:t>
            </a:r>
          </a:p>
          <a:p>
            <a:pPr marL="950913" lvl="1" indent="-436563">
              <a:buFont typeface="Wingdings" pitchFamily="2" charset="2"/>
              <a:buChar char="n"/>
            </a:pPr>
            <a:r>
              <a:rPr lang="en-US" dirty="0"/>
              <a:t>Categorization schemes for continuous variables</a:t>
            </a:r>
          </a:p>
          <a:p>
            <a:pPr marL="950913" lvl="1" indent="-436563">
              <a:buFont typeface="Wingdings" pitchFamily="2" charset="2"/>
              <a:buChar char="n"/>
            </a:pPr>
            <a:r>
              <a:rPr lang="en-US" dirty="0" smtClean="0"/>
              <a:t>Misclassification of exposures or confounders</a:t>
            </a:r>
          </a:p>
          <a:p>
            <a:pPr marL="950913" lvl="1" indent="-436563">
              <a:buFont typeface="Wingdings" pitchFamily="2" charset="2"/>
              <a:buChar char="n"/>
            </a:pPr>
            <a:r>
              <a:rPr lang="en-US" dirty="0" smtClean="0"/>
              <a:t>Sample </a:t>
            </a:r>
            <a:r>
              <a:rPr lang="en-US" dirty="0"/>
              <a:t>size / sparse data</a:t>
            </a:r>
          </a:p>
          <a:p>
            <a:pPr marL="950913" lvl="1" indent="-436563">
              <a:buFont typeface="Wingdings" pitchFamily="2" charset="2"/>
              <a:buChar char="n"/>
            </a:pPr>
            <a:r>
              <a:rPr lang="en-US" dirty="0"/>
              <a:t>Missing values</a:t>
            </a:r>
          </a:p>
          <a:p>
            <a:pPr marL="950913" lvl="1" indent="-436563">
              <a:buFont typeface="Wingdings" pitchFamily="2" charset="2"/>
              <a:buChar char="n"/>
            </a:pPr>
            <a:r>
              <a:rPr lang="en-US" dirty="0" smtClean="0"/>
              <a:t>'Overcontrolling</a:t>
            </a:r>
            <a:r>
              <a:rPr lang="en-US" dirty="0"/>
              <a:t>'</a:t>
            </a:r>
          </a:p>
          <a:p>
            <a:pPr marL="950913" lvl="1" indent="-436563">
              <a:buFont typeface="Wingdings" pitchFamily="2" charset="2"/>
              <a:buChar char="n"/>
            </a:pPr>
            <a:r>
              <a:rPr lang="en-US" dirty="0"/>
              <a:t>Software / coding issues</a:t>
            </a:r>
          </a:p>
        </p:txBody>
      </p:sp>
      <p:sp>
        <p:nvSpPr>
          <p:cNvPr id="370691" name="Rectangle 3"/>
          <p:cNvSpPr>
            <a:spLocks noGrp="1" noChangeArrowheads="1"/>
          </p:cNvSpPr>
          <p:nvPr>
            <p:ph type="title"/>
          </p:nvPr>
        </p:nvSpPr>
        <p:spPr/>
        <p:txBody>
          <a:bodyPr/>
          <a:lstStyle/>
          <a:p>
            <a:r>
              <a:rPr lang="en-US" dirty="0"/>
              <a:t>Stratified Analysis—Summary</a:t>
            </a:r>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Rectangle 2"/>
          <p:cNvSpPr>
            <a:spLocks noGrp="1" noChangeArrowheads="1"/>
          </p:cNvSpPr>
          <p:nvPr>
            <p:ph type="ctrTitle"/>
          </p:nvPr>
        </p:nvSpPr>
        <p:spPr/>
        <p:txBody>
          <a:bodyPr/>
          <a:lstStyle/>
          <a:p>
            <a:r>
              <a:rPr lang="en-US" dirty="0"/>
              <a:t>Regression Modeling Overview</a:t>
            </a:r>
          </a:p>
        </p:txBody>
      </p:sp>
      <p:sp>
        <p:nvSpPr>
          <p:cNvPr id="373763" name="Rectangle 3"/>
          <p:cNvSpPr>
            <a:spLocks noGrp="1" noChangeArrowheads="1"/>
          </p:cNvSpPr>
          <p:nvPr>
            <p:ph type="subTitle" idx="1"/>
          </p:nvPr>
        </p:nvSpPr>
        <p:spPr/>
        <p:txBody>
          <a:bodyPr/>
          <a:lstStyle/>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E33E194A-DED2-48AB-8187-643219285E07}" type="slidenum">
              <a:rPr lang="en-US" altLang="en-US"/>
              <a:pPr/>
              <a:t>45</a:t>
            </a:fld>
            <a:endParaRPr lang="en-US" altLang="en-US" dirty="0"/>
          </a:p>
        </p:txBody>
      </p:sp>
      <p:sp>
        <p:nvSpPr>
          <p:cNvPr id="376834" name="Rectangle 2"/>
          <p:cNvSpPr>
            <a:spLocks noGrp="1" noChangeArrowheads="1"/>
          </p:cNvSpPr>
          <p:nvPr>
            <p:ph type="title"/>
          </p:nvPr>
        </p:nvSpPr>
        <p:spPr/>
        <p:txBody>
          <a:bodyPr/>
          <a:lstStyle/>
          <a:p>
            <a:r>
              <a:rPr lang="en-US" dirty="0"/>
              <a:t>Linear Models: General Considerations</a:t>
            </a:r>
          </a:p>
        </p:txBody>
      </p:sp>
      <p:sp>
        <p:nvSpPr>
          <p:cNvPr id="376835" name="Rectangle 3"/>
          <p:cNvSpPr>
            <a:spLocks noGrp="1" noChangeArrowheads="1"/>
          </p:cNvSpPr>
          <p:nvPr>
            <p:ph type="body" idx="1"/>
          </p:nvPr>
        </p:nvSpPr>
        <p:spPr>
          <a:xfrm>
            <a:off x="457200" y="1447800"/>
            <a:ext cx="8305800" cy="4724400"/>
          </a:xfrm>
        </p:spPr>
        <p:txBody>
          <a:bodyPr/>
          <a:lstStyle/>
          <a:p>
            <a:pPr marL="0" lvl="1" indent="0">
              <a:buSzPct val="65000"/>
            </a:pPr>
            <a:r>
              <a:rPr lang="en-US" sz="2800" dirty="0" smtClean="0"/>
              <a:t>The utility of regression models is their ability to assess the effect of many independent variables simultaneously, better mirroring the complexity of the real world.</a:t>
            </a:r>
            <a:endParaRPr lang="en-US" sz="2800" dirty="0" smtClean="0">
              <a:solidFill>
                <a:srgbClr val="000066"/>
              </a:solidFill>
            </a:endParaRPr>
          </a:p>
          <a:p>
            <a:pPr marL="347663" indent="-347663"/>
            <a:endParaRPr lang="en-US" sz="1000" dirty="0" smtClean="0">
              <a:solidFill>
                <a:srgbClr val="000066"/>
              </a:solidFill>
            </a:endParaRPr>
          </a:p>
          <a:p>
            <a:pPr marL="347663" indent="-347663">
              <a:buFont typeface="Wingdings" pitchFamily="2" charset="2"/>
              <a:buChar char="n"/>
            </a:pPr>
            <a:r>
              <a:rPr lang="en-US" dirty="0" smtClean="0">
                <a:solidFill>
                  <a:srgbClr val="000066"/>
                </a:solidFill>
              </a:rPr>
              <a:t>For </a:t>
            </a:r>
            <a:r>
              <a:rPr lang="en-US" b="1" u="sng" dirty="0">
                <a:solidFill>
                  <a:srgbClr val="660033"/>
                </a:solidFill>
              </a:rPr>
              <a:t>means</a:t>
            </a:r>
            <a:r>
              <a:rPr lang="en-US" b="1" dirty="0">
                <a:solidFill>
                  <a:srgbClr val="660033"/>
                </a:solidFill>
              </a:rPr>
              <a:t>,</a:t>
            </a:r>
            <a:r>
              <a:rPr lang="en-US" dirty="0">
                <a:solidFill>
                  <a:srgbClr val="FFFF66"/>
                </a:solidFill>
              </a:rPr>
              <a:t> </a:t>
            </a:r>
            <a:r>
              <a:rPr lang="en-US" dirty="0">
                <a:solidFill>
                  <a:srgbClr val="000066"/>
                </a:solidFill>
              </a:rPr>
              <a:t>regression analysis is an </a:t>
            </a:r>
            <a:r>
              <a:rPr lang="en-US" dirty="0" smtClean="0">
                <a:solidFill>
                  <a:srgbClr val="000066"/>
                </a:solidFill>
              </a:rPr>
              <a:t>alternative to and  extension </a:t>
            </a:r>
            <a:r>
              <a:rPr lang="en-US" dirty="0">
                <a:solidFill>
                  <a:srgbClr val="000066"/>
                </a:solidFill>
              </a:rPr>
              <a:t>of t-tests and </a:t>
            </a:r>
            <a:r>
              <a:rPr lang="en-US" dirty="0" smtClean="0">
                <a:solidFill>
                  <a:srgbClr val="000066"/>
                </a:solidFill>
              </a:rPr>
              <a:t>F tests from classical analysis </a:t>
            </a:r>
            <a:r>
              <a:rPr lang="en-US" dirty="0">
                <a:solidFill>
                  <a:srgbClr val="000066"/>
                </a:solidFill>
              </a:rPr>
              <a:t>of </a:t>
            </a:r>
            <a:r>
              <a:rPr lang="en-US" dirty="0" smtClean="0">
                <a:solidFill>
                  <a:srgbClr val="000066"/>
                </a:solidFill>
              </a:rPr>
              <a:t>variance (ANOVA).</a:t>
            </a:r>
            <a:endParaRPr lang="en-US" dirty="0">
              <a:solidFill>
                <a:srgbClr val="000066"/>
              </a:solidFill>
            </a:endParaRPr>
          </a:p>
          <a:p>
            <a:pPr marL="347663" indent="-347663">
              <a:buFont typeface="Wingdings" pitchFamily="2" charset="2"/>
              <a:buChar char="n"/>
            </a:pPr>
            <a:r>
              <a:rPr lang="en-US" dirty="0">
                <a:solidFill>
                  <a:srgbClr val="000066"/>
                </a:solidFill>
              </a:rPr>
              <a:t>For</a:t>
            </a:r>
            <a:r>
              <a:rPr lang="en-US" dirty="0">
                <a:solidFill>
                  <a:srgbClr val="FFFF66"/>
                </a:solidFill>
              </a:rPr>
              <a:t> </a:t>
            </a:r>
            <a:r>
              <a:rPr lang="en-US" b="1" u="sng" dirty="0">
                <a:solidFill>
                  <a:srgbClr val="660033"/>
                </a:solidFill>
              </a:rPr>
              <a:t>proportions or </a:t>
            </a:r>
            <a:r>
              <a:rPr lang="en-US" b="1" u="sng" dirty="0" smtClean="0">
                <a:solidFill>
                  <a:srgbClr val="660033"/>
                </a:solidFill>
              </a:rPr>
              <a:t>rates, regression</a:t>
            </a:r>
            <a:r>
              <a:rPr lang="en-US" dirty="0" smtClean="0">
                <a:solidFill>
                  <a:srgbClr val="000066"/>
                </a:solidFill>
              </a:rPr>
              <a:t> </a:t>
            </a:r>
            <a:r>
              <a:rPr lang="en-US" dirty="0">
                <a:solidFill>
                  <a:srgbClr val="000066"/>
                </a:solidFill>
              </a:rPr>
              <a:t>analysis is an alternative to and </a:t>
            </a:r>
            <a:r>
              <a:rPr lang="en-US" dirty="0" smtClean="0">
                <a:solidFill>
                  <a:srgbClr val="000066"/>
                </a:solidFill>
              </a:rPr>
              <a:t>extension </a:t>
            </a:r>
            <a:r>
              <a:rPr lang="en-US" dirty="0">
                <a:solidFill>
                  <a:srgbClr val="000066"/>
                </a:solidFill>
              </a:rPr>
              <a:t>of chi-square tests from contingency tables – crude and stratified analysis. </a:t>
            </a:r>
          </a:p>
          <a:p>
            <a:pPr marL="347663" indent="-347663">
              <a:buFont typeface="Wingdings" pitchFamily="2" charset="2"/>
              <a:buChar char="n"/>
            </a:pPr>
            <a:endParaRPr lang="en-US" sz="1800" dirty="0">
              <a:solidFill>
                <a:srgbClr val="000066"/>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8610C4B4-C512-4175-900E-4F603A74A98D}" type="slidenum">
              <a:rPr lang="en-US" altLang="en-US"/>
              <a:pPr/>
              <a:t>46</a:t>
            </a:fld>
            <a:endParaRPr lang="en-US" altLang="en-US" dirty="0"/>
          </a:p>
        </p:txBody>
      </p:sp>
      <p:sp>
        <p:nvSpPr>
          <p:cNvPr id="377858" name="Rectangle 2"/>
          <p:cNvSpPr>
            <a:spLocks noGrp="1" noChangeArrowheads="1"/>
          </p:cNvSpPr>
          <p:nvPr>
            <p:ph type="title"/>
          </p:nvPr>
        </p:nvSpPr>
        <p:spPr/>
        <p:txBody>
          <a:bodyPr/>
          <a:lstStyle/>
          <a:p>
            <a:r>
              <a:rPr lang="en-US" dirty="0"/>
              <a:t>Linear Models: General Considerations</a:t>
            </a:r>
          </a:p>
        </p:txBody>
      </p:sp>
      <p:sp>
        <p:nvSpPr>
          <p:cNvPr id="377859" name="Rectangle 3"/>
          <p:cNvSpPr>
            <a:spLocks noGrp="1" noChangeArrowheads="1"/>
          </p:cNvSpPr>
          <p:nvPr>
            <p:ph type="body" idx="1"/>
          </p:nvPr>
        </p:nvSpPr>
        <p:spPr>
          <a:xfrm>
            <a:off x="228600" y="1371600"/>
            <a:ext cx="8686800" cy="4876800"/>
          </a:xfrm>
        </p:spPr>
        <p:txBody>
          <a:bodyPr/>
          <a:lstStyle/>
          <a:p>
            <a:pPr algn="ctr">
              <a:lnSpc>
                <a:spcPct val="90000"/>
              </a:lnSpc>
              <a:spcBef>
                <a:spcPct val="10000"/>
              </a:spcBef>
            </a:pPr>
            <a:r>
              <a:rPr lang="en-US" sz="2600" b="1" dirty="0"/>
              <a:t>For proportions/rates, why not just do stratified analysis?</a:t>
            </a:r>
          </a:p>
          <a:p>
            <a:pPr>
              <a:lnSpc>
                <a:spcPct val="90000"/>
              </a:lnSpc>
              <a:spcBef>
                <a:spcPct val="10000"/>
              </a:spcBef>
            </a:pPr>
            <a:endParaRPr lang="en-US" sz="1800" b="1" dirty="0"/>
          </a:p>
          <a:p>
            <a:pPr marL="404813" lvl="1" indent="-290513" algn="ctr">
              <a:lnSpc>
                <a:spcPct val="90000"/>
              </a:lnSpc>
              <a:spcBef>
                <a:spcPct val="10000"/>
              </a:spcBef>
            </a:pPr>
            <a:r>
              <a:rPr lang="en-US" sz="2800" b="1" dirty="0">
                <a:solidFill>
                  <a:srgbClr val="008080"/>
                </a:solidFill>
              </a:rPr>
              <a:t>Like stratified analysis, </a:t>
            </a:r>
            <a:r>
              <a:rPr lang="en-US" sz="2800" b="1" dirty="0" smtClean="0">
                <a:solidFill>
                  <a:srgbClr val="008080"/>
                </a:solidFill>
              </a:rPr>
              <a:t>regression modeling:</a:t>
            </a:r>
          </a:p>
          <a:p>
            <a:pPr marL="404813" lvl="1" indent="-290513" algn="ctr">
              <a:lnSpc>
                <a:spcPct val="90000"/>
              </a:lnSpc>
              <a:spcBef>
                <a:spcPct val="10000"/>
              </a:spcBef>
            </a:pPr>
            <a:endParaRPr lang="en-US" sz="2800" b="1" dirty="0">
              <a:solidFill>
                <a:srgbClr val="008080"/>
              </a:solidFill>
            </a:endParaRPr>
          </a:p>
          <a:p>
            <a:pPr marL="404813" lvl="1" indent="-290513">
              <a:lnSpc>
                <a:spcPct val="90000"/>
              </a:lnSpc>
              <a:spcBef>
                <a:spcPct val="10000"/>
              </a:spcBef>
              <a:buFont typeface="Wingdings" pitchFamily="2" charset="2"/>
              <a:buChar char="n"/>
            </a:pPr>
            <a:r>
              <a:rPr lang="en-US" sz="2800" dirty="0" smtClean="0"/>
              <a:t>allows </a:t>
            </a:r>
            <a:r>
              <a:rPr lang="en-US" sz="2800" dirty="0"/>
              <a:t>examination of multiple factors (independent variables) simultaneously in relation to an outcome (dependent variable) </a:t>
            </a:r>
            <a:endParaRPr lang="en-US" sz="2800" dirty="0" smtClean="0"/>
          </a:p>
          <a:p>
            <a:pPr marL="404813" lvl="1" indent="-290513">
              <a:lnSpc>
                <a:spcPct val="90000"/>
              </a:lnSpc>
              <a:spcBef>
                <a:spcPct val="10000"/>
              </a:spcBef>
              <a:buFont typeface="Wingdings" pitchFamily="2" charset="2"/>
              <a:buChar char="n"/>
            </a:pPr>
            <a:endParaRPr lang="en-US" sz="2800" dirty="0"/>
          </a:p>
          <a:p>
            <a:pPr marL="404813" lvl="1" indent="-290513">
              <a:lnSpc>
                <a:spcPct val="90000"/>
              </a:lnSpc>
              <a:spcBef>
                <a:spcPct val="10000"/>
              </a:spcBef>
              <a:buFont typeface="Wingdings" pitchFamily="2" charset="2"/>
              <a:buChar char="n"/>
            </a:pPr>
            <a:r>
              <a:rPr lang="en-US" sz="2800" dirty="0" smtClean="0"/>
              <a:t>provides </a:t>
            </a:r>
            <a:r>
              <a:rPr lang="en-US" sz="2800" dirty="0"/>
              <a:t>a </a:t>
            </a:r>
            <a:r>
              <a:rPr lang="en-US" sz="2800" dirty="0" smtClean="0"/>
              <a:t>way to assess and test </a:t>
            </a:r>
            <a:r>
              <a:rPr lang="en-US" sz="2800" dirty="0"/>
              <a:t>effect modification </a:t>
            </a:r>
            <a:r>
              <a:rPr lang="en-US" sz="2800" dirty="0" smtClean="0"/>
              <a:t>and to  assess and control </a:t>
            </a:r>
            <a:r>
              <a:rPr lang="en-US" sz="2800" dirty="0"/>
              <a:t>confounding.</a:t>
            </a:r>
          </a:p>
          <a:p>
            <a:pPr marL="404813" lvl="1" indent="-290513">
              <a:lnSpc>
                <a:spcPct val="90000"/>
              </a:lnSpc>
              <a:spcBef>
                <a:spcPct val="10000"/>
              </a:spcBef>
              <a:buFont typeface="Wingdings" pitchFamily="2" charset="2"/>
              <a:buChar char="n"/>
            </a:pP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Linear Models: General Considerations</a:t>
            </a:r>
            <a:endParaRPr lang="en-US" dirty="0"/>
          </a:p>
        </p:txBody>
      </p:sp>
      <p:sp>
        <p:nvSpPr>
          <p:cNvPr id="3" name="Content Placeholder 2"/>
          <p:cNvSpPr>
            <a:spLocks noGrp="1"/>
          </p:cNvSpPr>
          <p:nvPr>
            <p:ph idx="1"/>
          </p:nvPr>
        </p:nvSpPr>
        <p:spPr/>
        <p:txBody>
          <a:bodyPr/>
          <a:lstStyle/>
          <a:p>
            <a:pPr algn="ctr">
              <a:lnSpc>
                <a:spcPct val="90000"/>
              </a:lnSpc>
              <a:spcBef>
                <a:spcPct val="10000"/>
              </a:spcBef>
            </a:pPr>
            <a:r>
              <a:rPr lang="en-US" b="1" dirty="0" smtClean="0">
                <a:solidFill>
                  <a:srgbClr val="008080"/>
                </a:solidFill>
              </a:rPr>
              <a:t>Unlike stratified analysis, regression modeling:</a:t>
            </a:r>
          </a:p>
          <a:p>
            <a:pPr algn="ctr">
              <a:lnSpc>
                <a:spcPct val="90000"/>
              </a:lnSpc>
              <a:spcBef>
                <a:spcPct val="10000"/>
              </a:spcBef>
            </a:pPr>
            <a:endParaRPr lang="en-US" sz="1600" b="1" dirty="0" smtClean="0">
              <a:solidFill>
                <a:srgbClr val="008080"/>
              </a:solidFill>
            </a:endParaRPr>
          </a:p>
          <a:p>
            <a:pPr marL="404813" lvl="1" indent="-290513">
              <a:lnSpc>
                <a:spcPct val="90000"/>
              </a:lnSpc>
              <a:spcBef>
                <a:spcPct val="10000"/>
              </a:spcBef>
              <a:buFont typeface="Wingdings" pitchFamily="2" charset="2"/>
              <a:buChar char="n"/>
            </a:pPr>
            <a:r>
              <a:rPr lang="en-US" sz="2800" dirty="0" smtClean="0"/>
              <a:t>handles more variables more efficiently</a:t>
            </a:r>
          </a:p>
          <a:p>
            <a:pPr marL="404813" lvl="1" indent="-290513">
              <a:lnSpc>
                <a:spcPct val="90000"/>
              </a:lnSpc>
              <a:spcBef>
                <a:spcPct val="10000"/>
              </a:spcBef>
              <a:buFont typeface="Wingdings" pitchFamily="2" charset="2"/>
              <a:buChar char="n"/>
            </a:pPr>
            <a:endParaRPr lang="en-US" sz="900" dirty="0" smtClean="0"/>
          </a:p>
          <a:p>
            <a:pPr marL="404813" lvl="1" indent="-290513">
              <a:lnSpc>
                <a:spcPct val="90000"/>
              </a:lnSpc>
              <a:spcBef>
                <a:spcPct val="10000"/>
              </a:spcBef>
              <a:buFont typeface="Wingdings" pitchFamily="2" charset="2"/>
              <a:buChar char="n"/>
            </a:pPr>
            <a:r>
              <a:rPr lang="en-US" sz="2800" dirty="0" smtClean="0"/>
              <a:t>accommodates both continuous and discrete variables, both as outcomes and as independent variables</a:t>
            </a:r>
          </a:p>
          <a:p>
            <a:pPr marL="404813" lvl="1" indent="-290513">
              <a:lnSpc>
                <a:spcPct val="90000"/>
              </a:lnSpc>
              <a:spcBef>
                <a:spcPct val="10000"/>
              </a:spcBef>
              <a:buFont typeface="Wingdings" pitchFamily="2" charset="2"/>
              <a:buChar char="n"/>
            </a:pPr>
            <a:endParaRPr lang="en-US" sz="900" dirty="0" smtClean="0"/>
          </a:p>
          <a:p>
            <a:pPr marL="404813" lvl="1" indent="-290513">
              <a:lnSpc>
                <a:spcPct val="90000"/>
              </a:lnSpc>
              <a:spcBef>
                <a:spcPct val="10000"/>
              </a:spcBef>
              <a:buFont typeface="Wingdings" pitchFamily="2" charset="2"/>
              <a:buChar char="n"/>
            </a:pPr>
            <a:r>
              <a:rPr lang="en-US" sz="2800" dirty="0" smtClean="0"/>
              <a:t>No need to identify a primary independent variable and a stratification variable—variables are mutually adjusted and if interaction is present, stratum-specific measures can be defined in whichever way is most informative </a:t>
            </a:r>
          </a:p>
          <a:p>
            <a:endParaRPr lang="en-US" dirty="0"/>
          </a:p>
        </p:txBody>
      </p:sp>
      <p:sp>
        <p:nvSpPr>
          <p:cNvPr id="4" name="Slide Number Placeholder 3"/>
          <p:cNvSpPr>
            <a:spLocks noGrp="1"/>
          </p:cNvSpPr>
          <p:nvPr>
            <p:ph type="sldNum" sz="quarter" idx="12"/>
          </p:nvPr>
        </p:nvSpPr>
        <p:spPr/>
        <p:txBody>
          <a:bodyPr/>
          <a:lstStyle/>
          <a:p>
            <a:fld id="{2A8CF945-96F3-46B3-B3B8-D4950203B11D}" type="slidenum">
              <a:rPr lang="en-US" altLang="en-US" smtClean="0"/>
              <a:pPr/>
              <a:t>47</a:t>
            </a:fld>
            <a:endParaRPr lang="en-US" alt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3"/>
          <p:cNvSpPr>
            <a:spLocks noGrp="1"/>
          </p:cNvSpPr>
          <p:nvPr>
            <p:ph type="sldNum" sz="quarter" idx="10"/>
          </p:nvPr>
        </p:nvSpPr>
        <p:spPr>
          <a:xfrm>
            <a:off x="6553200" y="6400800"/>
            <a:ext cx="2133600" cy="300038"/>
          </a:xfrm>
          <a:noFill/>
        </p:spPr>
        <p:txBody>
          <a:bodyPr/>
          <a:lstStyle/>
          <a:p>
            <a:pPr algn="r"/>
            <a:fld id="{1B77ED33-89B1-40BE-B0D5-7A6959113EFD}" type="slidenum">
              <a:rPr lang="en-US" smtClean="0"/>
              <a:pPr algn="r"/>
              <a:t>48</a:t>
            </a:fld>
            <a:endParaRPr lang="en-US" dirty="0" smtClean="0"/>
          </a:p>
        </p:txBody>
      </p:sp>
      <p:sp>
        <p:nvSpPr>
          <p:cNvPr id="12291" name="Rectangle 2"/>
          <p:cNvSpPr>
            <a:spLocks noGrp="1" noChangeArrowheads="1"/>
          </p:cNvSpPr>
          <p:nvPr>
            <p:ph type="title"/>
          </p:nvPr>
        </p:nvSpPr>
        <p:spPr/>
        <p:txBody>
          <a:bodyPr/>
          <a:lstStyle/>
          <a:p>
            <a:pPr eaLnBrk="1" hangingPunct="1"/>
            <a:r>
              <a:rPr lang="en-US" dirty="0" smtClean="0"/>
              <a:t>Linear Models: General Considerations</a:t>
            </a:r>
          </a:p>
        </p:txBody>
      </p:sp>
      <p:sp>
        <p:nvSpPr>
          <p:cNvPr id="12292" name="Rectangle 3"/>
          <p:cNvSpPr>
            <a:spLocks noGrp="1" noChangeArrowheads="1"/>
          </p:cNvSpPr>
          <p:nvPr>
            <p:ph type="body" idx="1"/>
          </p:nvPr>
        </p:nvSpPr>
        <p:spPr>
          <a:xfrm>
            <a:off x="457199" y="1371600"/>
            <a:ext cx="8229601" cy="5103813"/>
          </a:xfrm>
          <a:noFill/>
        </p:spPr>
        <p:txBody>
          <a:bodyPr/>
          <a:lstStyle/>
          <a:p>
            <a:pPr marL="0" indent="0" algn="ctr" eaLnBrk="1" hangingPunct="1">
              <a:buFontTx/>
              <a:buNone/>
            </a:pPr>
            <a:r>
              <a:rPr lang="en-US" dirty="0" smtClean="0">
                <a:solidFill>
                  <a:srgbClr val="000066"/>
                </a:solidFill>
              </a:rPr>
              <a:t>The Purpose of Modeling</a:t>
            </a:r>
          </a:p>
          <a:p>
            <a:pPr marL="0" indent="0" eaLnBrk="1" hangingPunct="1">
              <a:buFontTx/>
              <a:buNone/>
            </a:pPr>
            <a:endParaRPr lang="en-US" sz="1400" dirty="0" smtClean="0">
              <a:solidFill>
                <a:srgbClr val="99CCFF"/>
              </a:solidFill>
            </a:endParaRPr>
          </a:p>
          <a:p>
            <a:pPr marL="0" indent="0" eaLnBrk="1" hangingPunct="1">
              <a:buFontTx/>
              <a:buNone/>
            </a:pPr>
            <a:r>
              <a:rPr lang="en-US" dirty="0" smtClean="0"/>
              <a:t>Sometimes, regression modeling is carried out in order to assess </a:t>
            </a:r>
            <a:r>
              <a:rPr lang="en-US" b="1" dirty="0" smtClean="0">
                <a:solidFill>
                  <a:srgbClr val="660033"/>
                </a:solidFill>
              </a:rPr>
              <a:t>one association;</a:t>
            </a:r>
            <a:r>
              <a:rPr lang="en-US" dirty="0" smtClean="0"/>
              <a:t> other variables are included to adjust for confounding or account for effect modification. In this scenario, the focus is on obtaining the ‘best’ estimate of the single association.</a:t>
            </a:r>
          </a:p>
          <a:p>
            <a:pPr marL="0" indent="0" eaLnBrk="1" hangingPunct="1">
              <a:buFontTx/>
              <a:buNone/>
            </a:pPr>
            <a:endParaRPr lang="en-US" sz="1400" dirty="0" smtClean="0"/>
          </a:p>
          <a:p>
            <a:pPr marL="0" indent="0" eaLnBrk="1" hangingPunct="1">
              <a:buFontTx/>
              <a:buNone/>
            </a:pPr>
            <a:r>
              <a:rPr lang="en-US" dirty="0" smtClean="0"/>
              <a:t>Sometimes, regression modeling is carried out in order to assess </a:t>
            </a:r>
            <a:r>
              <a:rPr lang="en-US" b="1" dirty="0" smtClean="0">
                <a:solidFill>
                  <a:srgbClr val="660033"/>
                </a:solidFill>
              </a:rPr>
              <a:t>multiple, competing exposures</a:t>
            </a:r>
            <a:r>
              <a:rPr lang="en-US" dirty="0" smtClean="0"/>
              <a:t>, or to identify a </a:t>
            </a:r>
            <a:r>
              <a:rPr lang="en-US" b="1" dirty="0" smtClean="0">
                <a:solidFill>
                  <a:srgbClr val="660033"/>
                </a:solidFill>
              </a:rPr>
              <a:t>set of variables</a:t>
            </a:r>
            <a:r>
              <a:rPr lang="en-US" dirty="0" smtClean="0"/>
              <a:t> that together predict the outcome.  </a:t>
            </a:r>
          </a:p>
          <a:p>
            <a:pPr marL="0" indent="0" eaLnBrk="1" hangingPunct="1">
              <a:buFontTx/>
              <a:buNone/>
            </a:pPr>
            <a:endParaRPr lang="en-US" sz="1400" dirty="0" smtClean="0">
              <a:solidFill>
                <a:srgbClr val="66CCFF"/>
              </a:solidFill>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66130DFC-BBBF-4027-9FDC-EE50E7C612AD}" type="slidenum">
              <a:rPr lang="en-US" altLang="en-US"/>
              <a:pPr/>
              <a:t>4</a:t>
            </a:fld>
            <a:endParaRPr lang="en-US" altLang="en-US" dirty="0"/>
          </a:p>
        </p:txBody>
      </p:sp>
      <p:sp>
        <p:nvSpPr>
          <p:cNvPr id="363522" name="Rectangle 2"/>
          <p:cNvSpPr>
            <a:spLocks noGrp="1" noChangeArrowheads="1"/>
          </p:cNvSpPr>
          <p:nvPr>
            <p:ph type="title"/>
          </p:nvPr>
        </p:nvSpPr>
        <p:spPr/>
        <p:txBody>
          <a:bodyPr/>
          <a:lstStyle/>
          <a:p>
            <a:r>
              <a:rPr lang="en-US" dirty="0" smtClean="0"/>
              <a:t>The Epidemiologic Framework</a:t>
            </a:r>
            <a:endParaRPr lang="en-US" dirty="0"/>
          </a:p>
        </p:txBody>
      </p:sp>
      <p:sp>
        <p:nvSpPr>
          <p:cNvPr id="363523" name="Rectangle 3"/>
          <p:cNvSpPr>
            <a:spLocks noGrp="1" noChangeArrowheads="1"/>
          </p:cNvSpPr>
          <p:nvPr>
            <p:ph type="body" idx="1"/>
          </p:nvPr>
        </p:nvSpPr>
        <p:spPr>
          <a:xfrm>
            <a:off x="457200" y="1447800"/>
            <a:ext cx="8305800" cy="4724400"/>
          </a:xfrm>
        </p:spPr>
        <p:txBody>
          <a:bodyPr/>
          <a:lstStyle/>
          <a:p>
            <a:pPr algn="ctr"/>
            <a:r>
              <a:rPr lang="en-US" b="1" dirty="0" smtClean="0">
                <a:solidFill>
                  <a:srgbClr val="FF9933"/>
                </a:solidFill>
              </a:rPr>
              <a:t>Common Study Designs</a:t>
            </a:r>
          </a:p>
          <a:p>
            <a:pPr algn="ctr"/>
            <a:endParaRPr lang="en-US" b="1" dirty="0" smtClean="0">
              <a:solidFill>
                <a:srgbClr val="FF9933"/>
              </a:solidFill>
            </a:endParaRPr>
          </a:p>
          <a:p>
            <a:pPr algn="ctr"/>
            <a:endParaRPr lang="en-US" b="1" dirty="0" smtClean="0">
              <a:solidFill>
                <a:srgbClr val="FF9933"/>
              </a:solidFill>
            </a:endParaRPr>
          </a:p>
          <a:p>
            <a:pPr algn="ctr"/>
            <a:endParaRPr lang="en-US" b="1" dirty="0" smtClean="0">
              <a:solidFill>
                <a:srgbClr val="FF9933"/>
              </a:solidFill>
            </a:endParaRPr>
          </a:p>
          <a:p>
            <a:pPr algn="ctr"/>
            <a:endParaRPr lang="en-US" b="1" dirty="0" smtClean="0">
              <a:solidFill>
                <a:srgbClr val="FF9933"/>
              </a:solidFill>
            </a:endParaRPr>
          </a:p>
          <a:p>
            <a:pPr algn="ctr"/>
            <a:endParaRPr lang="en-US" b="1" dirty="0" smtClean="0">
              <a:solidFill>
                <a:srgbClr val="FF9933"/>
              </a:solidFill>
            </a:endParaRPr>
          </a:p>
          <a:p>
            <a:pPr algn="ctr"/>
            <a:endParaRPr lang="en-US" b="1" dirty="0" smtClean="0">
              <a:solidFill>
                <a:srgbClr val="FF9933"/>
              </a:solidFill>
            </a:endParaRPr>
          </a:p>
          <a:p>
            <a:pPr algn="ctr"/>
            <a:endParaRPr lang="en-US" b="1" dirty="0" smtClean="0">
              <a:solidFill>
                <a:srgbClr val="FF9933"/>
              </a:solidFill>
            </a:endParaRPr>
          </a:p>
          <a:p>
            <a:pPr algn="ctr"/>
            <a:r>
              <a:rPr lang="en-US" b="1" dirty="0" smtClean="0">
                <a:solidFill>
                  <a:srgbClr val="FF0000"/>
                </a:solidFill>
              </a:rPr>
              <a:t>What statistics can be reported?</a:t>
            </a:r>
            <a:endParaRPr lang="en-US" b="1" dirty="0">
              <a:solidFill>
                <a:srgbClr val="FF0000"/>
              </a:solidFill>
            </a:endParaRPr>
          </a:p>
        </p:txBody>
      </p:sp>
      <p:graphicFrame>
        <p:nvGraphicFramePr>
          <p:cNvPr id="470021" name="Object 5"/>
          <p:cNvGraphicFramePr>
            <a:graphicFrameLocks noChangeAspect="1"/>
          </p:cNvGraphicFramePr>
          <p:nvPr/>
        </p:nvGraphicFramePr>
        <p:xfrm>
          <a:off x="255587" y="2154238"/>
          <a:ext cx="4468813" cy="3332162"/>
        </p:xfrm>
        <a:graphic>
          <a:graphicData uri="http://schemas.openxmlformats.org/presentationml/2006/ole">
            <mc:AlternateContent xmlns:mc="http://schemas.openxmlformats.org/markup-compatibility/2006">
              <mc:Choice xmlns:v="urn:schemas-microsoft-com:vml" Requires="v">
                <p:oleObj spid="_x0000_s470028" name="Document" r:id="rId4" imgW="5021542" imgH="3819020" progId="Word.Document.12">
                  <p:embed/>
                </p:oleObj>
              </mc:Choice>
              <mc:Fallback>
                <p:oleObj name="Document" r:id="rId4" imgW="5021542" imgH="3819020" progId="Word.Document.12">
                  <p:embed/>
                  <p:pic>
                    <p:nvPicPr>
                      <p:cNvPr id="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5587" y="2154238"/>
                        <a:ext cx="4468813" cy="333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70022" name="Object 6"/>
          <p:cNvGraphicFramePr>
            <a:graphicFrameLocks noChangeAspect="1"/>
          </p:cNvGraphicFramePr>
          <p:nvPr/>
        </p:nvGraphicFramePr>
        <p:xfrm>
          <a:off x="4675188" y="2133600"/>
          <a:ext cx="4159250" cy="3421062"/>
        </p:xfrm>
        <a:graphic>
          <a:graphicData uri="http://schemas.openxmlformats.org/presentationml/2006/ole">
            <mc:AlternateContent xmlns:mc="http://schemas.openxmlformats.org/markup-compatibility/2006">
              <mc:Choice xmlns:v="urn:schemas-microsoft-com:vml" Requires="v">
                <p:oleObj spid="_x0000_s470029" name="Document" r:id="rId7" imgW="4998480" imgH="4032088" progId="Word.Document.12">
                  <p:embed/>
                </p:oleObj>
              </mc:Choice>
              <mc:Fallback>
                <p:oleObj name="Document" r:id="rId7" imgW="4998480" imgH="4032088" progId="Word.Document.12">
                  <p:embed/>
                  <p:pic>
                    <p:nvPicPr>
                      <p:cNvPr id="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75188" y="2133600"/>
                        <a:ext cx="4159250" cy="3421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2A075647-83C7-4882-AB15-77EB56DE52DD}" type="slidenum">
              <a:rPr lang="en-US" altLang="en-US"/>
              <a:pPr/>
              <a:t>49</a:t>
            </a:fld>
            <a:endParaRPr lang="en-US" altLang="en-US" dirty="0"/>
          </a:p>
        </p:txBody>
      </p:sp>
      <p:sp>
        <p:nvSpPr>
          <p:cNvPr id="374786" name="Rectangle 2"/>
          <p:cNvSpPr>
            <a:spLocks noGrp="1" noChangeArrowheads="1"/>
          </p:cNvSpPr>
          <p:nvPr>
            <p:ph type="title"/>
          </p:nvPr>
        </p:nvSpPr>
        <p:spPr/>
        <p:txBody>
          <a:bodyPr/>
          <a:lstStyle/>
          <a:p>
            <a:r>
              <a:rPr lang="en-US" dirty="0"/>
              <a:t>Linear Models: General Considerations</a:t>
            </a:r>
          </a:p>
        </p:txBody>
      </p:sp>
      <p:sp>
        <p:nvSpPr>
          <p:cNvPr id="374787" name="Rectangle 3"/>
          <p:cNvSpPr>
            <a:spLocks noGrp="1" noChangeArrowheads="1"/>
          </p:cNvSpPr>
          <p:nvPr>
            <p:ph type="body" idx="1"/>
          </p:nvPr>
        </p:nvSpPr>
        <p:spPr>
          <a:xfrm>
            <a:off x="457200" y="1447800"/>
            <a:ext cx="8305800" cy="4724400"/>
          </a:xfrm>
        </p:spPr>
        <p:txBody>
          <a:bodyPr/>
          <a:lstStyle/>
          <a:p>
            <a:pPr>
              <a:spcBef>
                <a:spcPct val="0"/>
              </a:spcBef>
            </a:pPr>
            <a:r>
              <a:rPr lang="en-US" sz="2700" dirty="0"/>
              <a:t>The </a:t>
            </a:r>
            <a:r>
              <a:rPr lang="en-US" sz="2700" dirty="0" smtClean="0"/>
              <a:t>regression models most commonly used </a:t>
            </a:r>
            <a:r>
              <a:rPr lang="en-US" sz="2700" dirty="0"/>
              <a:t>to analyze health data express a hypothesized association between risk or other factors and an outcome as a linear </a:t>
            </a:r>
            <a:r>
              <a:rPr lang="en-US" sz="2700" dirty="0" smtClean="0"/>
              <a:t>(straight line) relationship</a:t>
            </a:r>
            <a:r>
              <a:rPr lang="en-US" sz="2700" dirty="0"/>
              <a:t>.</a:t>
            </a:r>
          </a:p>
          <a:p>
            <a:pPr>
              <a:spcBef>
                <a:spcPct val="0"/>
              </a:spcBef>
            </a:pPr>
            <a:endParaRPr lang="en-US" sz="1600" dirty="0"/>
          </a:p>
          <a:p>
            <a:r>
              <a:rPr lang="en-US" sz="2700" dirty="0"/>
              <a:t>A linear model has the advantage of interpretability—for each unit change in the value of an independent variable, there is a unit change in the value of the outcome. </a:t>
            </a:r>
            <a:endParaRPr lang="en-US" sz="2700" dirty="0" smtClean="0"/>
          </a:p>
          <a:p>
            <a:endParaRPr lang="en-US" sz="1600" dirty="0" smtClean="0"/>
          </a:p>
          <a:p>
            <a:r>
              <a:rPr lang="en-US" sz="2700" dirty="0" smtClean="0"/>
              <a:t>When an independent variable is ordinal or continuous, the test of the beta coefficient is a test of linear trend.</a:t>
            </a:r>
          </a:p>
        </p:txBody>
      </p:sp>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0"/>
          </p:nvPr>
        </p:nvSpPr>
        <p:spPr>
          <a:xfrm>
            <a:off x="6553200" y="6400800"/>
            <a:ext cx="2133600" cy="300038"/>
          </a:xfrm>
          <a:noFill/>
        </p:spPr>
        <p:txBody>
          <a:bodyPr/>
          <a:lstStyle/>
          <a:p>
            <a:pPr algn="r"/>
            <a:fld id="{6FDC8226-3528-43D7-80F1-B262ACD3D0AB}" type="slidenum">
              <a:rPr lang="en-US" smtClean="0"/>
              <a:pPr algn="r"/>
              <a:t>50</a:t>
            </a:fld>
            <a:endParaRPr lang="en-US" dirty="0" smtClean="0"/>
          </a:p>
        </p:txBody>
      </p:sp>
      <p:sp>
        <p:nvSpPr>
          <p:cNvPr id="16387" name="Rectangle 2"/>
          <p:cNvSpPr>
            <a:spLocks noGrp="1" noChangeArrowheads="1"/>
          </p:cNvSpPr>
          <p:nvPr>
            <p:ph type="title"/>
          </p:nvPr>
        </p:nvSpPr>
        <p:spPr/>
        <p:txBody>
          <a:bodyPr/>
          <a:lstStyle/>
          <a:p>
            <a:pPr eaLnBrk="1" hangingPunct="1"/>
            <a:r>
              <a:rPr lang="en-US" dirty="0" smtClean="0"/>
              <a:t>Linear Models: General Considerations</a:t>
            </a:r>
          </a:p>
        </p:txBody>
      </p:sp>
      <p:sp>
        <p:nvSpPr>
          <p:cNvPr id="16388" name="Rectangle 3"/>
          <p:cNvSpPr>
            <a:spLocks noGrp="1" noChangeArrowheads="1"/>
          </p:cNvSpPr>
          <p:nvPr>
            <p:ph type="body" idx="1"/>
          </p:nvPr>
        </p:nvSpPr>
        <p:spPr/>
        <p:txBody>
          <a:bodyPr/>
          <a:lstStyle/>
          <a:p>
            <a:pPr marL="0" indent="0" eaLnBrk="1" hangingPunct="1">
              <a:spcBef>
                <a:spcPct val="0"/>
              </a:spcBef>
              <a:buFontTx/>
              <a:buNone/>
            </a:pPr>
            <a:r>
              <a:rPr lang="en-US" dirty="0" smtClean="0"/>
              <a:t>The usual linear equation is:</a:t>
            </a:r>
          </a:p>
          <a:p>
            <a:pPr marL="0" indent="0" eaLnBrk="1" hangingPunct="1">
              <a:lnSpc>
                <a:spcPct val="80000"/>
              </a:lnSpc>
              <a:buFontTx/>
              <a:buNone/>
            </a:pPr>
            <a:endParaRPr lang="en-US" dirty="0" smtClean="0"/>
          </a:p>
          <a:p>
            <a:pPr marL="0" indent="0" eaLnBrk="1" hangingPunct="1">
              <a:lnSpc>
                <a:spcPct val="80000"/>
              </a:lnSpc>
              <a:buFontTx/>
              <a:buNone/>
            </a:pPr>
            <a:endParaRPr lang="en-US" sz="1800" dirty="0" smtClean="0"/>
          </a:p>
          <a:p>
            <a:pPr marL="0" indent="0" eaLnBrk="1" hangingPunct="1">
              <a:lnSpc>
                <a:spcPct val="80000"/>
              </a:lnSpc>
              <a:buFontTx/>
              <a:buNone/>
            </a:pPr>
            <a:endParaRPr lang="en-US" sz="2400" b="1" dirty="0" smtClean="0">
              <a:solidFill>
                <a:srgbClr val="003300"/>
              </a:solidFill>
            </a:endParaRPr>
          </a:p>
          <a:p>
            <a:pPr marL="0" indent="0" eaLnBrk="1" hangingPunct="1">
              <a:lnSpc>
                <a:spcPct val="80000"/>
              </a:lnSpc>
              <a:buFontTx/>
              <a:buNone/>
            </a:pPr>
            <a:r>
              <a:rPr lang="en-US" b="1" dirty="0" smtClean="0">
                <a:solidFill>
                  <a:srgbClr val="003300"/>
                </a:solidFill>
              </a:rPr>
              <a:t>Dependent   =  -----Independent Variables-----  Error</a:t>
            </a:r>
          </a:p>
          <a:p>
            <a:pPr marL="0" indent="0" eaLnBrk="1" hangingPunct="1">
              <a:lnSpc>
                <a:spcPct val="80000"/>
              </a:lnSpc>
              <a:buFontTx/>
              <a:buNone/>
            </a:pPr>
            <a:r>
              <a:rPr lang="en-US" b="1" dirty="0" smtClean="0">
                <a:solidFill>
                  <a:srgbClr val="003300"/>
                </a:solidFill>
              </a:rPr>
              <a:t>  Variable</a:t>
            </a:r>
          </a:p>
          <a:p>
            <a:pPr marL="0" indent="0" eaLnBrk="1" hangingPunct="1">
              <a:lnSpc>
                <a:spcPct val="80000"/>
              </a:lnSpc>
              <a:buFontTx/>
              <a:buNone/>
            </a:pPr>
            <a:endParaRPr lang="en-US" dirty="0" smtClean="0"/>
          </a:p>
          <a:p>
            <a:pPr marL="0" indent="0" eaLnBrk="1" hangingPunct="1">
              <a:spcBef>
                <a:spcPct val="0"/>
              </a:spcBef>
              <a:buFontTx/>
              <a:buNone/>
            </a:pPr>
            <a:r>
              <a:rPr lang="en-US" dirty="0" smtClean="0">
                <a:solidFill>
                  <a:srgbClr val="000000"/>
                </a:solidFill>
              </a:rPr>
              <a:t>This equation is relevant to any </a:t>
            </a:r>
            <a:r>
              <a:rPr lang="en-US" b="1" i="1" dirty="0" smtClean="0">
                <a:solidFill>
                  <a:srgbClr val="000000"/>
                </a:solidFill>
              </a:rPr>
              <a:t>linear</a:t>
            </a:r>
            <a:r>
              <a:rPr lang="en-US" dirty="0" smtClean="0">
                <a:solidFill>
                  <a:srgbClr val="000000"/>
                </a:solidFill>
              </a:rPr>
              <a:t> model; </a:t>
            </a:r>
            <a:r>
              <a:rPr lang="en-US" b="1" dirty="0" smtClean="0">
                <a:solidFill>
                  <a:srgbClr val="CC3300"/>
                </a:solidFill>
              </a:rPr>
              <a:t>what differentiates one modeling approach from another is </a:t>
            </a:r>
            <a:endParaRPr lang="en-US" b="1" i="1" dirty="0" smtClean="0">
              <a:solidFill>
                <a:srgbClr val="008080"/>
              </a:solidFill>
            </a:endParaRPr>
          </a:p>
          <a:p>
            <a:pPr marL="1265238" lvl="2" indent="-350838" eaLnBrk="1" hangingPunct="1">
              <a:spcBef>
                <a:spcPct val="0"/>
              </a:spcBef>
              <a:buClr>
                <a:srgbClr val="003300"/>
              </a:buClr>
              <a:buFont typeface="Wingdings" pitchFamily="2" charset="2"/>
              <a:buChar char="Ø"/>
            </a:pPr>
            <a:r>
              <a:rPr lang="en-US" sz="2800" b="1" i="1" dirty="0" smtClean="0">
                <a:solidFill>
                  <a:srgbClr val="008080"/>
                </a:solidFill>
              </a:rPr>
              <a:t>the structure of the outcome variable, and </a:t>
            </a:r>
          </a:p>
          <a:p>
            <a:pPr marL="1265238" lvl="2" indent="-350838" eaLnBrk="1" hangingPunct="1">
              <a:spcBef>
                <a:spcPct val="0"/>
              </a:spcBef>
              <a:buClr>
                <a:srgbClr val="003300"/>
              </a:buClr>
              <a:buFont typeface="Wingdings" pitchFamily="2" charset="2"/>
              <a:buChar char="Ø"/>
            </a:pPr>
            <a:r>
              <a:rPr lang="en-US" sz="2800" b="1" i="1" dirty="0" smtClean="0">
                <a:solidFill>
                  <a:srgbClr val="008080"/>
                </a:solidFill>
              </a:rPr>
              <a:t>the corresponding structure of the error terms</a:t>
            </a:r>
            <a:endParaRPr lang="en-US" sz="2800" dirty="0" smtClean="0"/>
          </a:p>
        </p:txBody>
      </p:sp>
      <p:pic>
        <p:nvPicPr>
          <p:cNvPr id="16389" name="Picture 4"/>
          <p:cNvPicPr>
            <a:picLocks noChangeAspect="1" noChangeArrowheads="1"/>
          </p:cNvPicPr>
          <p:nvPr/>
        </p:nvPicPr>
        <p:blipFill>
          <a:blip r:embed="rId2"/>
          <a:srcRect t="-6784" r="63907" b="31656"/>
          <a:stretch>
            <a:fillRect/>
          </a:stretch>
        </p:blipFill>
        <p:spPr bwMode="auto">
          <a:xfrm>
            <a:off x="533400" y="2286000"/>
            <a:ext cx="8116888" cy="838200"/>
          </a:xfrm>
          <a:prstGeom prst="rect">
            <a:avLst/>
          </a:prstGeom>
          <a:noFill/>
          <a:ln w="9525" algn="ctr">
            <a:noFill/>
            <a:miter lim="800000"/>
            <a:headEnd/>
            <a:tailEnd/>
          </a:ln>
        </p:spPr>
      </p:pic>
      <p:sp>
        <p:nvSpPr>
          <p:cNvPr id="16390" name="Oval 5"/>
          <p:cNvSpPr>
            <a:spLocks noChangeArrowheads="1"/>
          </p:cNvSpPr>
          <p:nvPr/>
        </p:nvSpPr>
        <p:spPr bwMode="auto">
          <a:xfrm>
            <a:off x="533400" y="2209800"/>
            <a:ext cx="1905000" cy="914400"/>
          </a:xfrm>
          <a:prstGeom prst="ellipse">
            <a:avLst/>
          </a:prstGeom>
          <a:noFill/>
          <a:ln w="25400">
            <a:solidFill>
              <a:schemeClr val="accent1"/>
            </a:solidFill>
            <a:round/>
            <a:headEnd/>
            <a:tailEnd/>
          </a:ln>
        </p:spPr>
        <p:txBody>
          <a:bodyPr wrap="none" anchor="ctr"/>
          <a:lstStyle/>
          <a:p>
            <a:endParaRPr lang="en-US" dirty="0"/>
          </a:p>
        </p:txBody>
      </p:sp>
      <p:sp>
        <p:nvSpPr>
          <p:cNvPr id="16391" name="Oval 6"/>
          <p:cNvSpPr>
            <a:spLocks noChangeArrowheads="1"/>
          </p:cNvSpPr>
          <p:nvPr/>
        </p:nvSpPr>
        <p:spPr bwMode="auto">
          <a:xfrm>
            <a:off x="8153400" y="2286000"/>
            <a:ext cx="457200" cy="762000"/>
          </a:xfrm>
          <a:prstGeom prst="ellipse">
            <a:avLst/>
          </a:prstGeom>
          <a:noFill/>
          <a:ln w="25400">
            <a:solidFill>
              <a:schemeClr val="accent1"/>
            </a:solidFill>
            <a:round/>
            <a:headEnd/>
            <a:tailEnd/>
          </a:ln>
        </p:spPr>
        <p:txBody>
          <a:bodyPr wrap="none" anchor="ctr"/>
          <a:lstStyle/>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5"/>
          <p:cNvSpPr>
            <a:spLocks noGrp="1"/>
          </p:cNvSpPr>
          <p:nvPr>
            <p:ph type="sldNum" sz="quarter" idx="12"/>
          </p:nvPr>
        </p:nvSpPr>
        <p:spPr/>
        <p:txBody>
          <a:bodyPr/>
          <a:lstStyle/>
          <a:p>
            <a:fld id="{04BB2A91-2C7F-4CB9-850A-AC87B0F99F18}" type="slidenum">
              <a:rPr lang="en-US" altLang="en-US"/>
              <a:pPr/>
              <a:t>51</a:t>
            </a:fld>
            <a:endParaRPr lang="en-US" altLang="en-US" dirty="0"/>
          </a:p>
        </p:txBody>
      </p:sp>
      <p:sp>
        <p:nvSpPr>
          <p:cNvPr id="375810" name="Rectangle 2"/>
          <p:cNvSpPr>
            <a:spLocks noGrp="1" noChangeArrowheads="1"/>
          </p:cNvSpPr>
          <p:nvPr>
            <p:ph type="title"/>
          </p:nvPr>
        </p:nvSpPr>
        <p:spPr/>
        <p:txBody>
          <a:bodyPr/>
          <a:lstStyle/>
          <a:p>
            <a:r>
              <a:rPr lang="en-US" dirty="0"/>
              <a:t>Linear Models: General Considerations</a:t>
            </a:r>
          </a:p>
        </p:txBody>
      </p:sp>
      <p:sp>
        <p:nvSpPr>
          <p:cNvPr id="375811" name="Rectangle 3"/>
          <p:cNvSpPr>
            <a:spLocks noGrp="1" noChangeArrowheads="1"/>
          </p:cNvSpPr>
          <p:nvPr>
            <p:ph type="body" idx="1"/>
          </p:nvPr>
        </p:nvSpPr>
        <p:spPr>
          <a:xfrm>
            <a:off x="457200" y="1447800"/>
            <a:ext cx="8305800" cy="4724400"/>
          </a:xfrm>
        </p:spPr>
        <p:txBody>
          <a:bodyPr/>
          <a:lstStyle/>
          <a:p>
            <a:pPr algn="ctr"/>
            <a:endParaRPr lang="en-US" dirty="0"/>
          </a:p>
          <a:p>
            <a:pPr algn="ctr"/>
            <a:endParaRPr lang="en-US" dirty="0"/>
          </a:p>
          <a:p>
            <a:pPr>
              <a:spcBef>
                <a:spcPct val="0"/>
              </a:spcBef>
            </a:pPr>
            <a:r>
              <a:rPr lang="en-US" sz="2400" dirty="0"/>
              <a:t>The straight line</a:t>
            </a:r>
          </a:p>
          <a:p>
            <a:pPr>
              <a:spcBef>
                <a:spcPct val="0"/>
              </a:spcBef>
            </a:pPr>
            <a:r>
              <a:rPr lang="en-US" sz="2400" dirty="0"/>
              <a:t>relationship includes</a:t>
            </a:r>
          </a:p>
          <a:p>
            <a:pPr>
              <a:spcBef>
                <a:spcPct val="0"/>
              </a:spcBef>
            </a:pPr>
            <a:r>
              <a:rPr lang="en-US" sz="2400" dirty="0"/>
              <a:t>an intercept and one</a:t>
            </a:r>
          </a:p>
          <a:p>
            <a:pPr>
              <a:spcBef>
                <a:spcPct val="0"/>
              </a:spcBef>
            </a:pPr>
            <a:r>
              <a:rPr lang="en-US" sz="2400" dirty="0"/>
              <a:t>or more slope </a:t>
            </a:r>
          </a:p>
          <a:p>
            <a:pPr>
              <a:spcBef>
                <a:spcPct val="0"/>
              </a:spcBef>
            </a:pPr>
            <a:r>
              <a:rPr lang="en-US" sz="2400" dirty="0"/>
              <a:t>parameters.</a:t>
            </a:r>
          </a:p>
          <a:p>
            <a:pPr>
              <a:spcBef>
                <a:spcPct val="0"/>
              </a:spcBef>
            </a:pPr>
            <a:endParaRPr lang="en-US" sz="1600" dirty="0"/>
          </a:p>
          <a:p>
            <a:pPr>
              <a:spcBef>
                <a:spcPct val="0"/>
              </a:spcBef>
            </a:pPr>
            <a:r>
              <a:rPr lang="en-US" sz="2400" dirty="0"/>
              <a:t>The differences </a:t>
            </a:r>
          </a:p>
          <a:p>
            <a:pPr>
              <a:spcBef>
                <a:spcPct val="0"/>
              </a:spcBef>
            </a:pPr>
            <a:r>
              <a:rPr lang="en-US" sz="2400" dirty="0"/>
              <a:t>between the actual </a:t>
            </a:r>
          </a:p>
          <a:p>
            <a:pPr>
              <a:spcBef>
                <a:spcPct val="0"/>
              </a:spcBef>
            </a:pPr>
            <a:r>
              <a:rPr lang="en-US" sz="2400" dirty="0"/>
              <a:t>data and the regression </a:t>
            </a:r>
          </a:p>
          <a:p>
            <a:pPr>
              <a:spcBef>
                <a:spcPct val="0"/>
              </a:spcBef>
            </a:pPr>
            <a:r>
              <a:rPr lang="en-US" sz="2400" dirty="0"/>
              <a:t>line are the errors.</a:t>
            </a:r>
          </a:p>
        </p:txBody>
      </p:sp>
      <p:pic>
        <p:nvPicPr>
          <p:cNvPr id="375812" name="Picture 4" descr="picture of regression line"/>
          <p:cNvPicPr>
            <a:picLocks noChangeAspect="1" noChangeArrowheads="1"/>
          </p:cNvPicPr>
          <p:nvPr/>
        </p:nvPicPr>
        <p:blipFill>
          <a:blip r:embed="rId2"/>
          <a:srcRect t="6909" r="5779" b="1288"/>
          <a:stretch>
            <a:fillRect/>
          </a:stretch>
        </p:blipFill>
        <p:spPr bwMode="auto">
          <a:xfrm>
            <a:off x="3328988" y="2514600"/>
            <a:ext cx="5357812" cy="3733800"/>
          </a:xfrm>
          <a:prstGeom prst="rect">
            <a:avLst/>
          </a:prstGeom>
          <a:noFill/>
        </p:spPr>
      </p:pic>
      <p:pic>
        <p:nvPicPr>
          <p:cNvPr id="375813" name="Picture 5"/>
          <p:cNvPicPr>
            <a:picLocks noChangeAspect="1" noChangeArrowheads="1"/>
          </p:cNvPicPr>
          <p:nvPr/>
        </p:nvPicPr>
        <p:blipFill>
          <a:blip r:embed="rId3"/>
          <a:srcRect t="-6784" r="63907" b="31656"/>
          <a:stretch>
            <a:fillRect/>
          </a:stretch>
        </p:blipFill>
        <p:spPr bwMode="auto">
          <a:xfrm>
            <a:off x="646113" y="1600200"/>
            <a:ext cx="8193087" cy="838200"/>
          </a:xfrm>
          <a:prstGeom prst="rect">
            <a:avLst/>
          </a:prstGeom>
          <a:noFill/>
          <a:ln w="9525" algn="ctr">
            <a:noFill/>
            <a:miter lim="800000"/>
            <a:headEnd/>
            <a:tailEnd/>
          </a:ln>
          <a:effectLst/>
        </p:spPr>
      </p:pic>
      <p:sp>
        <p:nvSpPr>
          <p:cNvPr id="375814" name="Oval 6"/>
          <p:cNvSpPr>
            <a:spLocks noChangeArrowheads="1"/>
          </p:cNvSpPr>
          <p:nvPr/>
        </p:nvSpPr>
        <p:spPr bwMode="auto">
          <a:xfrm>
            <a:off x="2819400" y="1600200"/>
            <a:ext cx="509588" cy="838200"/>
          </a:xfrm>
          <a:prstGeom prst="ellipse">
            <a:avLst/>
          </a:prstGeom>
          <a:noFill/>
          <a:ln w="9525">
            <a:solidFill>
              <a:schemeClr val="tx1"/>
            </a:solidFill>
            <a:round/>
            <a:headEnd/>
            <a:tailEnd/>
          </a:ln>
          <a:effectLst/>
        </p:spPr>
        <p:txBody>
          <a:bodyPr wrap="none" anchor="ctr"/>
          <a:lstStyle/>
          <a:p>
            <a:endParaRPr lang="en-US" dirty="0"/>
          </a:p>
        </p:txBody>
      </p:sp>
      <p:sp>
        <p:nvSpPr>
          <p:cNvPr id="375815" name="Line 7"/>
          <p:cNvSpPr>
            <a:spLocks noChangeShapeType="1"/>
          </p:cNvSpPr>
          <p:nvPr/>
        </p:nvSpPr>
        <p:spPr bwMode="auto">
          <a:xfrm>
            <a:off x="3200400" y="2438400"/>
            <a:ext cx="381000" cy="3124200"/>
          </a:xfrm>
          <a:prstGeom prst="line">
            <a:avLst/>
          </a:prstGeom>
          <a:noFill/>
          <a:ln w="9525">
            <a:solidFill>
              <a:schemeClr val="tx1"/>
            </a:solidFill>
            <a:round/>
            <a:headEnd/>
            <a:tailEnd type="triangle" w="med" len="med"/>
          </a:ln>
          <a:effectLst/>
        </p:spPr>
        <p:txBody>
          <a:bodyPr wrap="none" anchor="ctr"/>
          <a:lstStyle/>
          <a:p>
            <a:endParaRPr lang="en-US" dirty="0"/>
          </a:p>
        </p:txBody>
      </p:sp>
      <p:sp>
        <p:nvSpPr>
          <p:cNvPr id="375816" name="Oval 8"/>
          <p:cNvSpPr>
            <a:spLocks noChangeArrowheads="1"/>
          </p:cNvSpPr>
          <p:nvPr/>
        </p:nvSpPr>
        <p:spPr bwMode="auto">
          <a:xfrm>
            <a:off x="3581400" y="1600200"/>
            <a:ext cx="990600" cy="838200"/>
          </a:xfrm>
          <a:prstGeom prst="ellipse">
            <a:avLst/>
          </a:prstGeom>
          <a:noFill/>
          <a:ln w="9525">
            <a:solidFill>
              <a:schemeClr val="tx1"/>
            </a:solidFill>
            <a:round/>
            <a:headEnd/>
            <a:tailEnd/>
          </a:ln>
          <a:effectLst/>
        </p:spPr>
        <p:txBody>
          <a:bodyPr wrap="none" anchor="ctr"/>
          <a:lstStyle/>
          <a:p>
            <a:endParaRPr lang="en-US" dirty="0"/>
          </a:p>
        </p:txBody>
      </p:sp>
      <p:sp>
        <p:nvSpPr>
          <p:cNvPr id="375817" name="Line 9"/>
          <p:cNvSpPr>
            <a:spLocks noChangeShapeType="1"/>
          </p:cNvSpPr>
          <p:nvPr/>
        </p:nvSpPr>
        <p:spPr bwMode="auto">
          <a:xfrm>
            <a:off x="4114800" y="2438400"/>
            <a:ext cx="152400" cy="2743200"/>
          </a:xfrm>
          <a:prstGeom prst="line">
            <a:avLst/>
          </a:prstGeom>
          <a:noFill/>
          <a:ln w="9525">
            <a:solidFill>
              <a:schemeClr val="tx1"/>
            </a:solidFill>
            <a:round/>
            <a:headEnd/>
            <a:tailEnd type="triangle" w="med" len="med"/>
          </a:ln>
          <a:effectLst/>
        </p:spPr>
        <p:txBody>
          <a:bodyPr wrap="none" anchor="ctr"/>
          <a:lstStyle/>
          <a:p>
            <a:endParaRPr lang="en-US" dirty="0"/>
          </a:p>
        </p:txBody>
      </p:sp>
      <p:sp>
        <p:nvSpPr>
          <p:cNvPr id="375818" name="Oval 10"/>
          <p:cNvSpPr>
            <a:spLocks noChangeArrowheads="1"/>
          </p:cNvSpPr>
          <p:nvPr/>
        </p:nvSpPr>
        <p:spPr bwMode="auto">
          <a:xfrm>
            <a:off x="8305800" y="1600200"/>
            <a:ext cx="457200" cy="762000"/>
          </a:xfrm>
          <a:prstGeom prst="ellipse">
            <a:avLst/>
          </a:prstGeom>
          <a:noFill/>
          <a:ln w="9525">
            <a:solidFill>
              <a:schemeClr val="tx1"/>
            </a:solidFill>
            <a:round/>
            <a:headEnd/>
            <a:tailEnd/>
          </a:ln>
          <a:effectLst/>
        </p:spPr>
        <p:txBody>
          <a:bodyPr wrap="none" anchor="ctr"/>
          <a:lstStyle/>
          <a:p>
            <a:endParaRPr lang="en-US" dirty="0"/>
          </a:p>
        </p:txBody>
      </p:sp>
      <p:sp>
        <p:nvSpPr>
          <p:cNvPr id="375819" name="Line 11"/>
          <p:cNvSpPr>
            <a:spLocks noChangeShapeType="1"/>
          </p:cNvSpPr>
          <p:nvPr/>
        </p:nvSpPr>
        <p:spPr bwMode="auto">
          <a:xfrm flipH="1">
            <a:off x="6858000" y="2362200"/>
            <a:ext cx="1600200" cy="1846263"/>
          </a:xfrm>
          <a:prstGeom prst="line">
            <a:avLst/>
          </a:prstGeom>
          <a:noFill/>
          <a:ln w="9525">
            <a:solidFill>
              <a:schemeClr val="tx1"/>
            </a:solidFill>
            <a:round/>
            <a:headEnd/>
            <a:tailEnd type="triangle" w="med" len="med"/>
          </a:ln>
          <a:effectLst/>
        </p:spPr>
        <p:txBody>
          <a:bodyPr wrap="none" anchor="ctr"/>
          <a:lstStyle/>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AB6AAA0-D90B-4185-84C9-F07F966AE65A}" type="slidenum">
              <a:rPr lang="en-US" altLang="en-US"/>
              <a:pPr/>
              <a:t>52</a:t>
            </a:fld>
            <a:endParaRPr lang="en-US" altLang="en-US" dirty="0"/>
          </a:p>
        </p:txBody>
      </p:sp>
      <p:sp>
        <p:nvSpPr>
          <p:cNvPr id="378882" name="Rectangle 2"/>
          <p:cNvSpPr>
            <a:spLocks noGrp="1" noChangeArrowheads="1"/>
          </p:cNvSpPr>
          <p:nvPr>
            <p:ph type="title"/>
          </p:nvPr>
        </p:nvSpPr>
        <p:spPr/>
        <p:txBody>
          <a:bodyPr/>
          <a:lstStyle/>
          <a:p>
            <a:r>
              <a:rPr lang="en-US" dirty="0"/>
              <a:t>Linear Models: General Considerations</a:t>
            </a:r>
          </a:p>
        </p:txBody>
      </p:sp>
      <p:sp>
        <p:nvSpPr>
          <p:cNvPr id="378883" name="Rectangle 3"/>
          <p:cNvSpPr>
            <a:spLocks noGrp="1" noChangeArrowheads="1"/>
          </p:cNvSpPr>
          <p:nvPr>
            <p:ph type="body" idx="1"/>
          </p:nvPr>
        </p:nvSpPr>
        <p:spPr>
          <a:xfrm>
            <a:off x="457200" y="1371600"/>
            <a:ext cx="8305800" cy="4800600"/>
          </a:xfrm>
        </p:spPr>
        <p:txBody>
          <a:bodyPr/>
          <a:lstStyle/>
          <a:p>
            <a:pPr algn="ctr"/>
            <a:r>
              <a:rPr lang="en-US" dirty="0"/>
              <a:t>The Traditional, 'Normal' Regression Model</a:t>
            </a:r>
          </a:p>
          <a:p>
            <a:endParaRPr lang="en-US" dirty="0"/>
          </a:p>
          <a:p>
            <a:endParaRPr lang="en-US" dirty="0"/>
          </a:p>
          <a:p>
            <a:r>
              <a:rPr lang="en-US" dirty="0"/>
              <a:t>This model has the following properties:</a:t>
            </a:r>
          </a:p>
          <a:p>
            <a:endParaRPr lang="en-US" sz="1400" dirty="0"/>
          </a:p>
          <a:p>
            <a:pPr marL="457200" lvl="1" indent="-290513">
              <a:spcBef>
                <a:spcPct val="0"/>
              </a:spcBef>
              <a:buFont typeface="Wingdings" pitchFamily="2" charset="2"/>
              <a:buChar char="n"/>
            </a:pPr>
            <a:r>
              <a:rPr lang="en-US" dirty="0"/>
              <a:t>The outcome "Y" is continuous &amp; normally distributed. </a:t>
            </a:r>
          </a:p>
          <a:p>
            <a:pPr marL="457200" lvl="1" indent="-290513">
              <a:spcBef>
                <a:spcPct val="0"/>
              </a:spcBef>
              <a:buFont typeface="Wingdings" pitchFamily="2" charset="2"/>
              <a:buChar char="n"/>
            </a:pPr>
            <a:r>
              <a:rPr lang="en-US" dirty="0"/>
              <a:t>The Y values are independent.</a:t>
            </a:r>
          </a:p>
          <a:p>
            <a:pPr marL="457200" lvl="1" indent="-290513">
              <a:spcBef>
                <a:spcPct val="0"/>
              </a:spcBef>
              <a:buFont typeface="Wingdings" pitchFamily="2" charset="2"/>
              <a:buChar char="n"/>
            </a:pPr>
            <a:r>
              <a:rPr lang="en-US" dirty="0"/>
              <a:t>The errors are independent, normally distributed; their sum equals 0, with constant variance across levels of X.</a:t>
            </a:r>
          </a:p>
          <a:p>
            <a:pPr marL="457200" lvl="1" indent="-290513">
              <a:spcBef>
                <a:spcPct val="0"/>
              </a:spcBef>
              <a:buFont typeface="Wingdings" pitchFamily="2" charset="2"/>
              <a:buChar char="n"/>
            </a:pPr>
            <a:r>
              <a:rPr lang="en-US" dirty="0"/>
              <a:t>The expected value (mean) of the Y's is linearly related to X (a straight line relationship exists). </a:t>
            </a:r>
          </a:p>
        </p:txBody>
      </p:sp>
      <p:pic>
        <p:nvPicPr>
          <p:cNvPr id="378884" name="Picture 4"/>
          <p:cNvPicPr>
            <a:picLocks noChangeAspect="1" noChangeArrowheads="1"/>
          </p:cNvPicPr>
          <p:nvPr/>
        </p:nvPicPr>
        <p:blipFill>
          <a:blip r:embed="rId2"/>
          <a:srcRect r="56807" b="36263"/>
          <a:stretch>
            <a:fillRect/>
          </a:stretch>
        </p:blipFill>
        <p:spPr bwMode="auto">
          <a:xfrm>
            <a:off x="1365250" y="2057400"/>
            <a:ext cx="6483350" cy="649288"/>
          </a:xfrm>
          <a:prstGeom prst="rect">
            <a:avLst/>
          </a:prstGeom>
          <a:solidFill>
            <a:srgbClr val="FFF9F3"/>
          </a:solidFill>
          <a:ln w="25400" algn="ctr">
            <a:solidFill>
              <a:srgbClr val="FFCC00"/>
            </a:solidFill>
            <a:miter lim="800000"/>
            <a:headEnd/>
            <a:tailEnd/>
          </a:ln>
          <a:effectLst/>
        </p:spPr>
      </p:pic>
    </p:spTree>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8EF6DFE-8916-43C9-876E-E10DEDBB3AC6}" type="slidenum">
              <a:rPr lang="en-US" altLang="en-US"/>
              <a:pPr/>
              <a:t>53</a:t>
            </a:fld>
            <a:endParaRPr lang="en-US" altLang="en-US" dirty="0"/>
          </a:p>
        </p:txBody>
      </p:sp>
      <p:sp>
        <p:nvSpPr>
          <p:cNvPr id="379906" name="Rectangle 2"/>
          <p:cNvSpPr>
            <a:spLocks noGrp="1" noChangeArrowheads="1"/>
          </p:cNvSpPr>
          <p:nvPr>
            <p:ph type="title"/>
          </p:nvPr>
        </p:nvSpPr>
        <p:spPr/>
        <p:txBody>
          <a:bodyPr/>
          <a:lstStyle/>
          <a:p>
            <a:r>
              <a:rPr lang="en-US" dirty="0"/>
              <a:t>Linear Models: General Considerations</a:t>
            </a:r>
          </a:p>
        </p:txBody>
      </p:sp>
      <p:sp>
        <p:nvSpPr>
          <p:cNvPr id="379907" name="Rectangle 3"/>
          <p:cNvSpPr>
            <a:spLocks noGrp="1" noChangeArrowheads="1"/>
          </p:cNvSpPr>
          <p:nvPr>
            <p:ph type="body" idx="1"/>
          </p:nvPr>
        </p:nvSpPr>
        <p:spPr>
          <a:xfrm>
            <a:off x="457200" y="1371600"/>
            <a:ext cx="8305800" cy="4800600"/>
          </a:xfrm>
        </p:spPr>
        <p:txBody>
          <a:bodyPr/>
          <a:lstStyle/>
          <a:p>
            <a:pPr>
              <a:spcBef>
                <a:spcPct val="0"/>
              </a:spcBef>
            </a:pPr>
            <a:r>
              <a:rPr lang="en-US" sz="2600" dirty="0"/>
              <a:t>When the outcome variable is </a:t>
            </a:r>
            <a:r>
              <a:rPr lang="en-US" sz="2600" b="1" u="sng" dirty="0"/>
              <a:t>not</a:t>
            </a:r>
            <a:r>
              <a:rPr lang="en-US" sz="2600" dirty="0"/>
              <a:t> continuous and normally distributed, a linear model cannot be written in the same way, and the properties listed above no </a:t>
            </a:r>
            <a:r>
              <a:rPr lang="en-US" sz="2600" dirty="0" smtClean="0"/>
              <a:t>longer hold.</a:t>
            </a:r>
            <a:endParaRPr lang="en-US" sz="2600" dirty="0"/>
          </a:p>
          <a:p>
            <a:pPr>
              <a:spcBef>
                <a:spcPct val="0"/>
              </a:spcBef>
            </a:pPr>
            <a:endParaRPr lang="en-US" sz="2600" dirty="0"/>
          </a:p>
          <a:p>
            <a:pPr>
              <a:spcBef>
                <a:spcPct val="0"/>
              </a:spcBef>
            </a:pPr>
            <a:r>
              <a:rPr lang="en-US" sz="2600" dirty="0"/>
              <a:t>For example, if the outcome variable is a proportion or rate:</a:t>
            </a:r>
          </a:p>
          <a:p>
            <a:pPr>
              <a:spcBef>
                <a:spcPct val="0"/>
              </a:spcBef>
            </a:pPr>
            <a:endParaRPr lang="en-US" sz="2600" dirty="0"/>
          </a:p>
          <a:p>
            <a:pPr marL="406400" lvl="1" indent="-292100">
              <a:spcBef>
                <a:spcPct val="0"/>
              </a:spcBef>
              <a:buFont typeface="Wingdings" pitchFamily="2" charset="2"/>
              <a:buChar char="n"/>
            </a:pPr>
            <a:r>
              <a:rPr lang="en-US" dirty="0"/>
              <a:t>The errors are </a:t>
            </a:r>
            <a:r>
              <a:rPr lang="en-US" b="1" dirty="0">
                <a:solidFill>
                  <a:srgbClr val="FF3300"/>
                </a:solidFill>
              </a:rPr>
              <a:t>not</a:t>
            </a:r>
            <a:r>
              <a:rPr lang="en-US" dirty="0"/>
              <a:t> normally distributed</a:t>
            </a:r>
          </a:p>
          <a:p>
            <a:pPr marL="406400" lvl="1" indent="-292100">
              <a:spcBef>
                <a:spcPct val="0"/>
              </a:spcBef>
              <a:buFont typeface="Wingdings" pitchFamily="2" charset="2"/>
              <a:buChar char="n"/>
            </a:pPr>
            <a:r>
              <a:rPr lang="en-US" dirty="0"/>
              <a:t>The variance across levels of X is </a:t>
            </a:r>
            <a:r>
              <a:rPr lang="en-US" b="1" dirty="0">
                <a:solidFill>
                  <a:srgbClr val="CC3300"/>
                </a:solidFill>
              </a:rPr>
              <a:t>not</a:t>
            </a:r>
            <a:r>
              <a:rPr lang="en-US" dirty="0"/>
              <a:t> constant. (By definition, </a:t>
            </a:r>
            <a:r>
              <a:rPr lang="en-US" b="1" dirty="0">
                <a:solidFill>
                  <a:schemeClr val="hlink"/>
                </a:solidFill>
              </a:rPr>
              <a:t>p(1-p)</a:t>
            </a:r>
            <a:r>
              <a:rPr lang="en-US" dirty="0"/>
              <a:t> changes with </a:t>
            </a:r>
            <a:r>
              <a:rPr lang="en-US" b="1" dirty="0" smtClean="0">
                <a:solidFill>
                  <a:schemeClr val="hlink"/>
                </a:solidFill>
              </a:rPr>
              <a:t>p, </a:t>
            </a:r>
            <a:r>
              <a:rPr lang="en-US" dirty="0"/>
              <a:t>and</a:t>
            </a:r>
            <a:r>
              <a:rPr lang="en-US" b="1" dirty="0">
                <a:solidFill>
                  <a:schemeClr val="hlink"/>
                </a:solidFill>
              </a:rPr>
              <a:t> r </a:t>
            </a:r>
            <a:r>
              <a:rPr lang="en-US" dirty="0"/>
              <a:t>changes with</a:t>
            </a:r>
            <a:r>
              <a:rPr lang="en-US" b="1" dirty="0">
                <a:solidFill>
                  <a:schemeClr val="hlink"/>
                </a:solidFill>
              </a:rPr>
              <a:t> r</a:t>
            </a:r>
            <a:r>
              <a:rPr lang="en-US" dirty="0"/>
              <a:t>).</a:t>
            </a:r>
          </a:p>
          <a:p>
            <a:pPr marL="406400" lvl="1" indent="-292100">
              <a:spcBef>
                <a:spcPct val="0"/>
              </a:spcBef>
              <a:buFont typeface="Wingdings" pitchFamily="2" charset="2"/>
              <a:buChar char="n"/>
            </a:pPr>
            <a:r>
              <a:rPr lang="en-US" dirty="0"/>
              <a:t>The expected value (proportion or rate) is </a:t>
            </a:r>
            <a:r>
              <a:rPr lang="en-US" b="1" u="sng" dirty="0">
                <a:solidFill>
                  <a:srgbClr val="CC3300"/>
                </a:solidFill>
              </a:rPr>
              <a:t>not</a:t>
            </a:r>
            <a:r>
              <a:rPr lang="en-US" dirty="0"/>
              <a:t> linearly related to X (</a:t>
            </a:r>
            <a:r>
              <a:rPr lang="en-US" b="1" dirty="0">
                <a:solidFill>
                  <a:srgbClr val="660033"/>
                </a:solidFill>
              </a:rPr>
              <a:t>a straight line relationship does not exist</a:t>
            </a:r>
            <a:r>
              <a:rPr lang="en-US" dirty="0"/>
              <a:t>). </a:t>
            </a:r>
          </a:p>
        </p:txBody>
      </p:sp>
    </p:spTree>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2B5E72AD-052B-4D39-BACB-5E79823B4EB9}" type="slidenum">
              <a:rPr lang="en-US" altLang="en-US"/>
              <a:pPr/>
              <a:t>54</a:t>
            </a:fld>
            <a:endParaRPr lang="en-US" altLang="en-US" dirty="0"/>
          </a:p>
        </p:txBody>
      </p:sp>
      <p:sp>
        <p:nvSpPr>
          <p:cNvPr id="380930" name="Rectangle 2"/>
          <p:cNvSpPr>
            <a:spLocks noGrp="1" noChangeArrowheads="1"/>
          </p:cNvSpPr>
          <p:nvPr>
            <p:ph type="body" idx="1"/>
          </p:nvPr>
        </p:nvSpPr>
        <p:spPr/>
        <p:txBody>
          <a:bodyPr/>
          <a:lstStyle/>
          <a:p>
            <a:pPr algn="ctr"/>
            <a:endParaRPr lang="en-US" dirty="0"/>
          </a:p>
          <a:p>
            <a:pPr algn="ctr"/>
            <a:endParaRPr lang="en-US" dirty="0"/>
          </a:p>
          <a:p>
            <a:pPr marL="2668588" lvl="4" indent="-781050"/>
            <a:r>
              <a:rPr lang="en-US" sz="2400" dirty="0"/>
              <a:t>When an outcome</a:t>
            </a:r>
          </a:p>
          <a:p>
            <a:pPr marL="2668588" lvl="4" indent="-781050"/>
            <a:r>
              <a:rPr lang="en-US" sz="2400" dirty="0"/>
              <a:t>is a proportion or rate,</a:t>
            </a:r>
          </a:p>
          <a:p>
            <a:pPr marL="2668588" lvl="4" indent="-781050"/>
            <a:r>
              <a:rPr lang="en-US" sz="2400" dirty="0"/>
              <a:t>its relationship with</a:t>
            </a:r>
          </a:p>
          <a:p>
            <a:pPr marL="2668588" lvl="4" indent="-781050"/>
            <a:r>
              <a:rPr lang="en-US" sz="2400" dirty="0"/>
              <a:t>a risk factors is </a:t>
            </a:r>
          </a:p>
          <a:p>
            <a:pPr marL="2668588" lvl="4" indent="-781050"/>
            <a:r>
              <a:rPr lang="en-US" sz="2400" dirty="0"/>
              <a:t>not linear.</a:t>
            </a:r>
          </a:p>
          <a:p>
            <a:endParaRPr lang="en-US" sz="2400" dirty="0"/>
          </a:p>
        </p:txBody>
      </p:sp>
      <p:sp>
        <p:nvSpPr>
          <p:cNvPr id="380931" name="Rectangle 3"/>
          <p:cNvSpPr>
            <a:spLocks noGrp="1" noChangeArrowheads="1"/>
          </p:cNvSpPr>
          <p:nvPr>
            <p:ph type="title"/>
          </p:nvPr>
        </p:nvSpPr>
        <p:spPr>
          <a:ln/>
        </p:spPr>
        <p:txBody>
          <a:bodyPr lIns="92075" tIns="46038" rIns="92075" bIns="46038"/>
          <a:lstStyle/>
          <a:p>
            <a:r>
              <a:rPr lang="en-US" dirty="0"/>
              <a:t>Linear Models: General Considerations</a:t>
            </a:r>
            <a:endParaRPr lang="en-GB" dirty="0"/>
          </a:p>
        </p:txBody>
      </p:sp>
      <p:graphicFrame>
        <p:nvGraphicFramePr>
          <p:cNvPr id="380932" name="Object 4"/>
          <p:cNvGraphicFramePr>
            <a:graphicFrameLocks/>
          </p:cNvGraphicFramePr>
          <p:nvPr/>
        </p:nvGraphicFramePr>
        <p:xfrm>
          <a:off x="1524000" y="1744663"/>
          <a:ext cx="6602413" cy="4427537"/>
        </p:xfrm>
        <a:graphic>
          <a:graphicData uri="http://schemas.openxmlformats.org/presentationml/2006/ole">
            <mc:AlternateContent xmlns:mc="http://schemas.openxmlformats.org/markup-compatibility/2006">
              <mc:Choice xmlns:v="urn:schemas-microsoft-com:vml" Requires="v">
                <p:oleObj spid="_x0000_s479238" name="Chart" r:id="rId4" imgW="7162800" imgH="4438701" progId="MSGraph.Chart.8">
                  <p:embed followColorScheme="full"/>
                </p:oleObj>
              </mc:Choice>
              <mc:Fallback>
                <p:oleObj name="Chart" r:id="rId4" imgW="7162800" imgH="4438701" progId="MSGraph.Chart.8">
                  <p:embed followColorScheme="full"/>
                  <p:pic>
                    <p:nvPicPr>
                      <p:cNvPr id="0" name="Picture 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1744663"/>
                        <a:ext cx="6602413" cy="4427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80933" name="Rectangle 5"/>
          <p:cNvSpPr>
            <a:spLocks noChangeArrowheads="1"/>
          </p:cNvSpPr>
          <p:nvPr/>
        </p:nvSpPr>
        <p:spPr bwMode="auto">
          <a:xfrm>
            <a:off x="433388" y="1524000"/>
            <a:ext cx="1547812" cy="835025"/>
          </a:xfrm>
          <a:prstGeom prst="rect">
            <a:avLst/>
          </a:prstGeom>
          <a:noFill/>
          <a:ln w="9525">
            <a:noFill/>
            <a:miter lim="800000"/>
            <a:headEnd/>
            <a:tailEnd/>
          </a:ln>
          <a:effectLst/>
        </p:spPr>
        <p:txBody>
          <a:bodyPr lIns="92075" tIns="46038" rIns="92075" bIns="46038">
            <a:spAutoFit/>
          </a:bodyPr>
          <a:lstStyle/>
          <a:p>
            <a:pPr defTabSz="762000" eaLnBrk="0" hangingPunct="0">
              <a:lnSpc>
                <a:spcPct val="90000"/>
              </a:lnSpc>
            </a:pPr>
            <a:r>
              <a:rPr lang="en-GB" b="1" dirty="0"/>
              <a:t>Proportion</a:t>
            </a:r>
            <a:r>
              <a:rPr lang="fr-FR" b="1" dirty="0"/>
              <a:t> with the outcome</a:t>
            </a:r>
            <a:endParaRPr lang="en-GB" b="1" dirty="0"/>
          </a:p>
        </p:txBody>
      </p:sp>
      <p:sp>
        <p:nvSpPr>
          <p:cNvPr id="380934" name="Rectangle 6"/>
          <p:cNvSpPr>
            <a:spLocks noChangeArrowheads="1"/>
          </p:cNvSpPr>
          <p:nvPr/>
        </p:nvSpPr>
        <p:spPr bwMode="auto">
          <a:xfrm>
            <a:off x="4895850" y="5772150"/>
            <a:ext cx="361950" cy="476250"/>
          </a:xfrm>
          <a:prstGeom prst="rect">
            <a:avLst/>
          </a:prstGeom>
          <a:noFill/>
          <a:ln w="9525">
            <a:noFill/>
            <a:miter lim="800000"/>
            <a:headEnd/>
            <a:tailEnd/>
          </a:ln>
          <a:effectLst/>
        </p:spPr>
        <p:txBody>
          <a:bodyPr wrap="none" lIns="92075" tIns="46038" rIns="92075" bIns="46038">
            <a:spAutoFit/>
          </a:bodyPr>
          <a:lstStyle/>
          <a:p>
            <a:pPr defTabSz="762000" eaLnBrk="0" hangingPunct="0">
              <a:lnSpc>
                <a:spcPct val="90000"/>
              </a:lnSpc>
            </a:pPr>
            <a:r>
              <a:rPr lang="en-GB" sz="2800" b="1" i="1" dirty="0">
                <a:latin typeface="Times New Roman" pitchFamily="18" charset="0"/>
              </a:rPr>
              <a:t>x</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9B201104-C818-4935-9967-AB1F56E45B3F}" type="slidenum">
              <a:rPr lang="en-US" altLang="en-US"/>
              <a:pPr/>
              <a:t>55</a:t>
            </a:fld>
            <a:endParaRPr lang="en-US" altLang="en-US" dirty="0"/>
          </a:p>
        </p:txBody>
      </p:sp>
      <p:sp>
        <p:nvSpPr>
          <p:cNvPr id="382978" name="Rectangle 2"/>
          <p:cNvSpPr>
            <a:spLocks noGrp="1" noChangeArrowheads="1"/>
          </p:cNvSpPr>
          <p:nvPr>
            <p:ph type="title"/>
          </p:nvPr>
        </p:nvSpPr>
        <p:spPr/>
        <p:txBody>
          <a:bodyPr/>
          <a:lstStyle/>
          <a:p>
            <a:r>
              <a:rPr lang="en-US" dirty="0"/>
              <a:t>Linear Models: General Considerations</a:t>
            </a:r>
          </a:p>
        </p:txBody>
      </p:sp>
      <p:sp>
        <p:nvSpPr>
          <p:cNvPr id="382979" name="Rectangle 3"/>
          <p:cNvSpPr>
            <a:spLocks noGrp="1" noChangeArrowheads="1"/>
          </p:cNvSpPr>
          <p:nvPr>
            <p:ph type="body" idx="1"/>
          </p:nvPr>
        </p:nvSpPr>
        <p:spPr>
          <a:xfrm>
            <a:off x="457200" y="1371600"/>
            <a:ext cx="8305800" cy="4800600"/>
          </a:xfrm>
        </p:spPr>
        <p:txBody>
          <a:bodyPr/>
          <a:lstStyle/>
          <a:p>
            <a:pPr>
              <a:spcBef>
                <a:spcPct val="0"/>
              </a:spcBef>
            </a:pPr>
            <a:r>
              <a:rPr lang="en-US" sz="2600" b="1" i="1" dirty="0" smtClean="0">
                <a:solidFill>
                  <a:srgbClr val="CC0000"/>
                </a:solidFill>
              </a:rPr>
              <a:t>Is </a:t>
            </a:r>
            <a:r>
              <a:rPr lang="en-US" sz="2600" b="1" i="1" dirty="0">
                <a:solidFill>
                  <a:srgbClr val="CC0000"/>
                </a:solidFill>
              </a:rPr>
              <a:t>there a way to use a linear modeling approach with the many health outcomes that are proportions or rates? </a:t>
            </a:r>
          </a:p>
          <a:p>
            <a:pPr>
              <a:spcBef>
                <a:spcPct val="0"/>
              </a:spcBef>
            </a:pPr>
            <a:endParaRPr lang="en-US" sz="1600" dirty="0"/>
          </a:p>
          <a:p>
            <a:pPr>
              <a:spcBef>
                <a:spcPct val="0"/>
              </a:spcBef>
            </a:pPr>
            <a:r>
              <a:rPr lang="en-US" sz="2600" dirty="0" smtClean="0"/>
              <a:t>YES—we can define a </a:t>
            </a:r>
            <a:r>
              <a:rPr lang="en-US" sz="2600" b="1" dirty="0" smtClean="0">
                <a:solidFill>
                  <a:srgbClr val="660033"/>
                </a:solidFill>
              </a:rPr>
              <a:t>“link function”</a:t>
            </a:r>
            <a:r>
              <a:rPr lang="en-US" sz="2600" dirty="0" smtClean="0"/>
              <a:t> to </a:t>
            </a:r>
            <a:r>
              <a:rPr lang="en-US" sz="2600" b="1" dirty="0" smtClean="0">
                <a:solidFill>
                  <a:srgbClr val="660033"/>
                </a:solidFill>
              </a:rPr>
              <a:t>transform</a:t>
            </a:r>
            <a:r>
              <a:rPr lang="en-US" sz="2600" dirty="0" smtClean="0"/>
              <a:t> an outcome variable from any of these distributions so that it is linearly related to a set of independent variables; the error terms can also be defined to correspond to the form of the outcome variable. </a:t>
            </a:r>
          </a:p>
          <a:p>
            <a:pPr>
              <a:spcBef>
                <a:spcPct val="0"/>
              </a:spcBef>
            </a:pPr>
            <a:endParaRPr lang="en-US" sz="2400" dirty="0" smtClean="0"/>
          </a:p>
          <a:p>
            <a:pPr lvl="0">
              <a:spcBef>
                <a:spcPct val="0"/>
              </a:spcBef>
              <a:buClr>
                <a:srgbClr val="CC9900"/>
              </a:buClr>
            </a:pPr>
            <a:r>
              <a:rPr lang="en-US" sz="2600" dirty="0" smtClean="0">
                <a:solidFill>
                  <a:srgbClr val="000000"/>
                </a:solidFill>
              </a:rPr>
              <a:t>This is possible given that the normal, binomial, Poisson, exponential, chi-square, F, and multinomial distributions are all in the </a:t>
            </a:r>
            <a:r>
              <a:rPr lang="en-US" sz="2600" b="1" u="sng" dirty="0" smtClean="0">
                <a:solidFill>
                  <a:srgbClr val="660033"/>
                </a:solidFill>
              </a:rPr>
              <a:t>exponential family</a:t>
            </a:r>
            <a:r>
              <a:rPr lang="en-US" sz="2600" b="1" dirty="0" smtClean="0">
                <a:solidFill>
                  <a:srgbClr val="660033"/>
                </a:solidFill>
              </a:rPr>
              <a:t>.</a:t>
            </a:r>
            <a:endParaRPr lang="en-US" sz="2600" dirty="0" smtClean="0">
              <a:solidFill>
                <a:srgbClr val="000000"/>
              </a:solidFill>
            </a:endParaRPr>
          </a:p>
          <a:p>
            <a:pPr>
              <a:spcBef>
                <a:spcPct val="0"/>
              </a:spcBef>
            </a:pPr>
            <a:endParaRPr lang="en-US" sz="2400" dirty="0" smtClean="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AF37765F-C824-4A23-9C15-4CFD4F0B7EC2}" type="slidenum">
              <a:rPr lang="en-US" altLang="en-US"/>
              <a:pPr/>
              <a:t>56</a:t>
            </a:fld>
            <a:endParaRPr lang="en-US" altLang="en-US" dirty="0"/>
          </a:p>
        </p:txBody>
      </p:sp>
      <p:sp>
        <p:nvSpPr>
          <p:cNvPr id="384002" name="Rectangle 2"/>
          <p:cNvSpPr>
            <a:spLocks noGrp="1" noChangeArrowheads="1"/>
          </p:cNvSpPr>
          <p:nvPr>
            <p:ph type="title"/>
          </p:nvPr>
        </p:nvSpPr>
        <p:spPr/>
        <p:txBody>
          <a:bodyPr/>
          <a:lstStyle/>
          <a:p>
            <a:r>
              <a:rPr lang="en-US" dirty="0"/>
              <a:t>Linear Models: General Considerations</a:t>
            </a:r>
          </a:p>
        </p:txBody>
      </p:sp>
      <p:sp>
        <p:nvSpPr>
          <p:cNvPr id="384003" name="Rectangle 3"/>
          <p:cNvSpPr>
            <a:spLocks noGrp="1" noChangeArrowheads="1"/>
          </p:cNvSpPr>
          <p:nvPr>
            <p:ph type="body" idx="1"/>
          </p:nvPr>
        </p:nvSpPr>
        <p:spPr>
          <a:xfrm>
            <a:off x="457200" y="1371600"/>
            <a:ext cx="8305800" cy="4800600"/>
          </a:xfrm>
        </p:spPr>
        <p:txBody>
          <a:bodyPr/>
          <a:lstStyle/>
          <a:p>
            <a:pPr algn="ctr"/>
            <a:r>
              <a:rPr lang="en-US" b="1" dirty="0"/>
              <a:t>General Linear Models</a:t>
            </a:r>
          </a:p>
          <a:p>
            <a:endParaRPr lang="en-US" sz="1000" dirty="0"/>
          </a:p>
          <a:p>
            <a:pPr algn="ctr">
              <a:spcBef>
                <a:spcPct val="0"/>
              </a:spcBef>
            </a:pPr>
            <a:r>
              <a:rPr lang="en-US" b="1" dirty="0">
                <a:solidFill>
                  <a:srgbClr val="CC3300"/>
                </a:solidFill>
              </a:rPr>
              <a:t>Some common link functions:</a:t>
            </a:r>
          </a:p>
          <a:p>
            <a:pPr marL="1838325" lvl="4" indent="396875">
              <a:spcBef>
                <a:spcPct val="0"/>
              </a:spcBef>
              <a:buClr>
                <a:srgbClr val="CC3300"/>
              </a:buClr>
              <a:buSzTx/>
              <a:buFontTx/>
              <a:buChar char="•"/>
            </a:pPr>
            <a:r>
              <a:rPr lang="en-US" sz="2400" dirty="0"/>
              <a:t>identity (untransformed)</a:t>
            </a:r>
          </a:p>
          <a:p>
            <a:pPr marL="1838325" lvl="4" indent="396875">
              <a:spcBef>
                <a:spcPct val="0"/>
              </a:spcBef>
              <a:buClr>
                <a:srgbClr val="CC3300"/>
              </a:buClr>
              <a:buSzTx/>
              <a:buFontTx/>
              <a:buChar char="•"/>
            </a:pPr>
            <a:r>
              <a:rPr lang="en-US" sz="2400" dirty="0"/>
              <a:t>natural </a:t>
            </a:r>
            <a:r>
              <a:rPr lang="en-US" sz="2400" dirty="0" smtClean="0"/>
              <a:t>log (natural log of proportions / rates)</a:t>
            </a:r>
            <a:endParaRPr lang="en-US" sz="2400" dirty="0"/>
          </a:p>
          <a:p>
            <a:pPr marL="1838325" lvl="4" indent="396875">
              <a:spcBef>
                <a:spcPct val="0"/>
              </a:spcBef>
              <a:buClr>
                <a:srgbClr val="CC3300"/>
              </a:buClr>
              <a:buSzTx/>
              <a:buFontTx/>
              <a:buChar char="•"/>
            </a:pPr>
            <a:r>
              <a:rPr lang="en-US" sz="2400" dirty="0" smtClean="0"/>
              <a:t>logit (natural log of odds)</a:t>
            </a:r>
            <a:endParaRPr lang="en-US" sz="2400" dirty="0"/>
          </a:p>
          <a:p>
            <a:pPr marL="1838325" lvl="4" indent="396875">
              <a:spcBef>
                <a:spcPct val="0"/>
              </a:spcBef>
              <a:buClr>
                <a:srgbClr val="CC3300"/>
              </a:buClr>
              <a:buSzTx/>
              <a:buFontTx/>
              <a:buChar char="•"/>
            </a:pPr>
            <a:r>
              <a:rPr lang="en-US" sz="2400" dirty="0"/>
              <a:t>cumulative logit</a:t>
            </a:r>
          </a:p>
          <a:p>
            <a:pPr marL="1838325" lvl="4" indent="396875">
              <a:spcBef>
                <a:spcPct val="0"/>
              </a:spcBef>
              <a:buClr>
                <a:srgbClr val="CC3300"/>
              </a:buClr>
              <a:buSzTx/>
              <a:buFontTx/>
              <a:buChar char="•"/>
            </a:pPr>
            <a:r>
              <a:rPr lang="en-US" sz="2400" dirty="0"/>
              <a:t>generalized logit</a:t>
            </a:r>
          </a:p>
          <a:p>
            <a:pPr>
              <a:spcBef>
                <a:spcPct val="0"/>
              </a:spcBef>
              <a:buClr>
                <a:srgbClr val="CC3300"/>
              </a:buClr>
              <a:buFontTx/>
              <a:buNone/>
            </a:pPr>
            <a:endParaRPr lang="en-US" sz="1400" dirty="0"/>
          </a:p>
          <a:p>
            <a:pPr>
              <a:spcBef>
                <a:spcPct val="0"/>
              </a:spcBef>
              <a:buClr>
                <a:srgbClr val="CC3300"/>
              </a:buClr>
              <a:buFontTx/>
              <a:buNone/>
            </a:pPr>
            <a:r>
              <a:rPr lang="en-US" dirty="0"/>
              <a:t>The interpretation of the parameter estimates—the beta coefficients—changes depending on whether and how the outcome variable has been transformed (which link function has been used).</a:t>
            </a:r>
          </a:p>
        </p:txBody>
      </p:sp>
    </p:spTree>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fld id="{34BDE512-F09B-4868-9400-01F9E8A0BF44}" type="slidenum">
              <a:rPr lang="en-US" altLang="en-US"/>
              <a:pPr/>
              <a:t>57</a:t>
            </a:fld>
            <a:endParaRPr lang="en-US" altLang="en-US" dirty="0"/>
          </a:p>
        </p:txBody>
      </p:sp>
      <p:sp>
        <p:nvSpPr>
          <p:cNvPr id="387074" name="Rectangle 2"/>
          <p:cNvSpPr>
            <a:spLocks noGrp="1" noChangeArrowheads="1"/>
          </p:cNvSpPr>
          <p:nvPr>
            <p:ph type="title"/>
          </p:nvPr>
        </p:nvSpPr>
        <p:spPr/>
        <p:txBody>
          <a:bodyPr/>
          <a:lstStyle/>
          <a:p>
            <a:r>
              <a:rPr lang="en-US" dirty="0"/>
              <a:t>Linear Models: General Considerations</a:t>
            </a:r>
          </a:p>
        </p:txBody>
      </p:sp>
      <p:sp>
        <p:nvSpPr>
          <p:cNvPr id="387075" name="Rectangle 3"/>
          <p:cNvSpPr>
            <a:spLocks noGrp="1" noChangeArrowheads="1"/>
          </p:cNvSpPr>
          <p:nvPr>
            <p:ph type="body" idx="1"/>
          </p:nvPr>
        </p:nvSpPr>
        <p:spPr>
          <a:xfrm>
            <a:off x="228600" y="1295400"/>
            <a:ext cx="8763000" cy="4876800"/>
          </a:xfrm>
        </p:spPr>
        <p:txBody>
          <a:bodyPr/>
          <a:lstStyle/>
          <a:p>
            <a:pPr algn="ctr"/>
            <a:r>
              <a:rPr lang="en-US" sz="2400" dirty="0"/>
              <a:t>'Normal' Regression—Link=Identity, Dist=Normal</a:t>
            </a:r>
          </a:p>
          <a:p>
            <a:pPr algn="ctr"/>
            <a:endParaRPr lang="en-US" sz="2400" dirty="0"/>
          </a:p>
          <a:p>
            <a:pPr algn="ctr"/>
            <a:endParaRPr lang="en-US" dirty="0"/>
          </a:p>
          <a:p>
            <a:pPr algn="ctr"/>
            <a:r>
              <a:rPr lang="en-US" sz="2400" dirty="0"/>
              <a:t>Logistic Regression—Link=Logit, Dist=Binomial</a:t>
            </a:r>
          </a:p>
          <a:p>
            <a:pPr algn="ctr"/>
            <a:endParaRPr lang="en-US" sz="2400" dirty="0"/>
          </a:p>
          <a:p>
            <a:pPr algn="ctr"/>
            <a:endParaRPr lang="en-US" dirty="0"/>
          </a:p>
          <a:p>
            <a:pPr algn="ctr"/>
            <a:endParaRPr lang="en-US" dirty="0"/>
          </a:p>
          <a:p>
            <a:pPr algn="ctr">
              <a:spcBef>
                <a:spcPct val="0"/>
              </a:spcBef>
            </a:pPr>
            <a:r>
              <a:rPr lang="en-US" sz="2400" dirty="0" smtClean="0"/>
              <a:t>Log Binomial </a:t>
            </a:r>
            <a:r>
              <a:rPr lang="en-US" sz="2400" dirty="0"/>
              <a:t>or Poisson Regression—</a:t>
            </a:r>
          </a:p>
          <a:p>
            <a:pPr algn="ctr">
              <a:spcBef>
                <a:spcPct val="0"/>
              </a:spcBef>
            </a:pPr>
            <a:r>
              <a:rPr lang="en-US" sz="2400" dirty="0"/>
              <a:t>Link=Log, Dist=Binomial or Dist=Poisson</a:t>
            </a:r>
          </a:p>
        </p:txBody>
      </p:sp>
      <p:pic>
        <p:nvPicPr>
          <p:cNvPr id="387076" name="Picture 4"/>
          <p:cNvPicPr>
            <a:picLocks noChangeAspect="1" noChangeArrowheads="1"/>
          </p:cNvPicPr>
          <p:nvPr/>
        </p:nvPicPr>
        <p:blipFill>
          <a:blip r:embed="rId2"/>
          <a:srcRect r="47289" b="29463"/>
          <a:stretch>
            <a:fillRect/>
          </a:stretch>
        </p:blipFill>
        <p:spPr bwMode="auto">
          <a:xfrm>
            <a:off x="677863" y="5467350"/>
            <a:ext cx="7780337" cy="704850"/>
          </a:xfrm>
          <a:prstGeom prst="rect">
            <a:avLst/>
          </a:prstGeom>
          <a:solidFill>
            <a:srgbClr val="F4FAF4"/>
          </a:solidFill>
          <a:ln w="25400" algn="ctr">
            <a:solidFill>
              <a:srgbClr val="008000"/>
            </a:solidFill>
            <a:miter lim="800000"/>
            <a:headEnd/>
            <a:tailEnd/>
          </a:ln>
          <a:effectLst/>
        </p:spPr>
      </p:pic>
      <p:pic>
        <p:nvPicPr>
          <p:cNvPr id="387077" name="Picture 5"/>
          <p:cNvPicPr>
            <a:picLocks noChangeAspect="1" noChangeArrowheads="1"/>
          </p:cNvPicPr>
          <p:nvPr/>
        </p:nvPicPr>
        <p:blipFill>
          <a:blip r:embed="rId3"/>
          <a:srcRect r="56807" b="36263"/>
          <a:stretch>
            <a:fillRect/>
          </a:stretch>
        </p:blipFill>
        <p:spPr bwMode="auto">
          <a:xfrm>
            <a:off x="1524000" y="1828800"/>
            <a:ext cx="6483350" cy="649288"/>
          </a:xfrm>
          <a:prstGeom prst="rect">
            <a:avLst/>
          </a:prstGeom>
          <a:solidFill>
            <a:srgbClr val="FFF9F3"/>
          </a:solidFill>
          <a:ln w="25400" algn="ctr">
            <a:solidFill>
              <a:srgbClr val="FFCC00"/>
            </a:solidFill>
            <a:miter lim="800000"/>
            <a:headEnd/>
            <a:tailEnd/>
          </a:ln>
          <a:effectLst/>
        </p:spPr>
      </p:pic>
      <p:pic>
        <p:nvPicPr>
          <p:cNvPr id="387078" name="Picture 6"/>
          <p:cNvPicPr>
            <a:picLocks noChangeAspect="1" noChangeArrowheads="1"/>
          </p:cNvPicPr>
          <p:nvPr/>
        </p:nvPicPr>
        <p:blipFill>
          <a:blip r:embed="rId4"/>
          <a:srcRect r="51875" b="23967"/>
          <a:stretch>
            <a:fillRect/>
          </a:stretch>
        </p:blipFill>
        <p:spPr bwMode="auto">
          <a:xfrm>
            <a:off x="1066800" y="3200400"/>
            <a:ext cx="7169150" cy="1154113"/>
          </a:xfrm>
          <a:prstGeom prst="rect">
            <a:avLst/>
          </a:prstGeom>
          <a:solidFill>
            <a:srgbClr val="FCFCFE"/>
          </a:solidFill>
          <a:ln w="25400" algn="ctr">
            <a:solidFill>
              <a:srgbClr val="0000FF"/>
            </a:solidFill>
            <a:miter lim="800000"/>
            <a:headEnd/>
            <a:tailEnd/>
          </a:ln>
          <a:effectLst/>
        </p:spPr>
      </p:pic>
      <p:sp>
        <p:nvSpPr>
          <p:cNvPr id="387079" name="Oval 7"/>
          <p:cNvSpPr>
            <a:spLocks noChangeArrowheads="1"/>
          </p:cNvSpPr>
          <p:nvPr/>
        </p:nvSpPr>
        <p:spPr bwMode="auto">
          <a:xfrm>
            <a:off x="1447800" y="1828800"/>
            <a:ext cx="609600" cy="649288"/>
          </a:xfrm>
          <a:prstGeom prst="ellipse">
            <a:avLst/>
          </a:prstGeom>
          <a:noFill/>
          <a:ln w="31750">
            <a:solidFill>
              <a:srgbClr val="800000"/>
            </a:solidFill>
            <a:round/>
            <a:headEnd/>
            <a:tailEnd/>
          </a:ln>
          <a:effectLst/>
        </p:spPr>
        <p:txBody>
          <a:bodyPr wrap="none" anchor="ctr"/>
          <a:lstStyle/>
          <a:p>
            <a:endParaRPr lang="en-US" dirty="0"/>
          </a:p>
        </p:txBody>
      </p:sp>
      <p:sp>
        <p:nvSpPr>
          <p:cNvPr id="387080" name="Oval 8"/>
          <p:cNvSpPr>
            <a:spLocks noChangeArrowheads="1"/>
          </p:cNvSpPr>
          <p:nvPr/>
        </p:nvSpPr>
        <p:spPr bwMode="auto">
          <a:xfrm>
            <a:off x="762000" y="3200400"/>
            <a:ext cx="1828800" cy="1182688"/>
          </a:xfrm>
          <a:prstGeom prst="ellipse">
            <a:avLst/>
          </a:prstGeom>
          <a:noFill/>
          <a:ln w="31750">
            <a:solidFill>
              <a:srgbClr val="800000"/>
            </a:solidFill>
            <a:round/>
            <a:headEnd/>
            <a:tailEnd/>
          </a:ln>
          <a:effectLst/>
        </p:spPr>
        <p:txBody>
          <a:bodyPr wrap="none" anchor="ctr"/>
          <a:lstStyle/>
          <a:p>
            <a:endParaRPr lang="en-US" dirty="0"/>
          </a:p>
        </p:txBody>
      </p:sp>
      <p:sp>
        <p:nvSpPr>
          <p:cNvPr id="387081" name="Oval 9"/>
          <p:cNvSpPr>
            <a:spLocks noChangeArrowheads="1"/>
          </p:cNvSpPr>
          <p:nvPr/>
        </p:nvSpPr>
        <p:spPr bwMode="auto">
          <a:xfrm>
            <a:off x="457200" y="5218113"/>
            <a:ext cx="2286000" cy="1182687"/>
          </a:xfrm>
          <a:prstGeom prst="ellipse">
            <a:avLst/>
          </a:prstGeom>
          <a:noFill/>
          <a:ln w="31750">
            <a:solidFill>
              <a:srgbClr val="800000"/>
            </a:solidFill>
            <a:round/>
            <a:headEnd/>
            <a:tailEnd/>
          </a:ln>
          <a:effectLst/>
        </p:spPr>
        <p:txBody>
          <a:bodyPr wrap="none" anchor="ctr"/>
          <a:lstStyle/>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D10B8101-2775-4F08-9646-7F2630265496}" type="slidenum">
              <a:rPr lang="en-US" altLang="en-US"/>
              <a:pPr/>
              <a:t>58</a:t>
            </a:fld>
            <a:endParaRPr lang="en-US" altLang="en-US" dirty="0"/>
          </a:p>
        </p:txBody>
      </p:sp>
      <p:sp>
        <p:nvSpPr>
          <p:cNvPr id="388098" name="Rectangle 2"/>
          <p:cNvSpPr>
            <a:spLocks noGrp="1" noChangeArrowheads="1"/>
          </p:cNvSpPr>
          <p:nvPr>
            <p:ph type="body" idx="1"/>
          </p:nvPr>
        </p:nvSpPr>
        <p:spPr>
          <a:xfrm>
            <a:off x="381000" y="1447800"/>
            <a:ext cx="8534400" cy="4724400"/>
          </a:xfrm>
        </p:spPr>
        <p:txBody>
          <a:bodyPr/>
          <a:lstStyle/>
          <a:p>
            <a:pPr marL="347663" indent="-347663" algn="ctr">
              <a:tabLst>
                <a:tab pos="292100" algn="l"/>
              </a:tabLst>
            </a:pPr>
            <a:r>
              <a:rPr lang="en-US" b="1" dirty="0"/>
              <a:t>Regression Modeling Results</a:t>
            </a:r>
          </a:p>
          <a:p>
            <a:pPr marL="347663" indent="-347663">
              <a:tabLst>
                <a:tab pos="292100" algn="l"/>
              </a:tabLst>
            </a:pPr>
            <a:endParaRPr lang="en-US" sz="1400" dirty="0"/>
          </a:p>
          <a:p>
            <a:pPr marL="347663" indent="-347663" algn="ctr">
              <a:spcBef>
                <a:spcPct val="0"/>
              </a:spcBef>
              <a:buClr>
                <a:schemeClr val="accent2"/>
              </a:buClr>
              <a:buSzPct val="85000"/>
              <a:tabLst>
                <a:tab pos="292100" algn="l"/>
              </a:tabLst>
            </a:pPr>
            <a:r>
              <a:rPr lang="en-US" u="sng" dirty="0">
                <a:solidFill>
                  <a:srgbClr val="C00000"/>
                </a:solidFill>
              </a:rPr>
              <a:t>Measures of Occurrence</a:t>
            </a:r>
            <a:r>
              <a:rPr lang="en-US" dirty="0">
                <a:solidFill>
                  <a:srgbClr val="C00000"/>
                </a:solidFill>
              </a:rPr>
              <a:t> </a:t>
            </a:r>
          </a:p>
          <a:p>
            <a:pPr marL="347663" indent="-347663" algn="ctr">
              <a:spcBef>
                <a:spcPct val="0"/>
              </a:spcBef>
              <a:buClr>
                <a:schemeClr val="accent2"/>
              </a:buClr>
              <a:buSzPct val="85000"/>
              <a:tabLst>
                <a:tab pos="292100" algn="l"/>
              </a:tabLst>
            </a:pPr>
            <a:r>
              <a:rPr lang="en-US" dirty="0"/>
              <a:t>Predicted Values, Crude or Adjusted</a:t>
            </a:r>
          </a:p>
          <a:p>
            <a:pPr marL="347663" indent="-347663" algn="ctr">
              <a:spcBef>
                <a:spcPct val="0"/>
              </a:spcBef>
              <a:buClr>
                <a:schemeClr val="accent2"/>
              </a:buClr>
              <a:buSzPct val="85000"/>
              <a:tabLst>
                <a:tab pos="292100" algn="l"/>
              </a:tabLst>
            </a:pPr>
            <a:endParaRPr lang="en-US" dirty="0"/>
          </a:p>
          <a:p>
            <a:pPr marL="863600" lvl="2" indent="-400050">
              <a:spcBef>
                <a:spcPct val="0"/>
              </a:spcBef>
              <a:buClrTx/>
              <a:buFont typeface="Wingdings" pitchFamily="2" charset="2"/>
              <a:buChar char="n"/>
            </a:pPr>
            <a:r>
              <a:rPr lang="en-US" dirty="0" smtClean="0"/>
              <a:t>A ‘normal</a:t>
            </a:r>
            <a:r>
              <a:rPr lang="en-US" dirty="0"/>
              <a:t>’ model yields means</a:t>
            </a:r>
          </a:p>
          <a:p>
            <a:pPr marL="863600" lvl="2" indent="-400050">
              <a:spcBef>
                <a:spcPct val="0"/>
              </a:spcBef>
              <a:buClrTx/>
              <a:buFont typeface="Wingdings" pitchFamily="2" charset="2"/>
              <a:buChar char="n"/>
            </a:pPr>
            <a:r>
              <a:rPr lang="en-US" dirty="0" smtClean="0"/>
              <a:t>A Logistic </a:t>
            </a:r>
            <a:r>
              <a:rPr lang="en-US" dirty="0"/>
              <a:t>model yields ln(odds)</a:t>
            </a:r>
          </a:p>
          <a:p>
            <a:pPr marL="863600" lvl="2" indent="-400050">
              <a:spcBef>
                <a:spcPct val="0"/>
              </a:spcBef>
              <a:buClrTx/>
              <a:buFont typeface="Wingdings" pitchFamily="2" charset="2"/>
              <a:buChar char="n"/>
            </a:pPr>
            <a:r>
              <a:rPr lang="en-US" dirty="0" smtClean="0"/>
              <a:t>A binomial </a:t>
            </a:r>
            <a:r>
              <a:rPr lang="en-US" dirty="0"/>
              <a:t>/ Poisson </a:t>
            </a:r>
            <a:r>
              <a:rPr lang="en-US" dirty="0" smtClean="0"/>
              <a:t>model yields ln(proportions </a:t>
            </a:r>
            <a:r>
              <a:rPr lang="en-US" dirty="0"/>
              <a:t>/ rates)</a:t>
            </a:r>
          </a:p>
          <a:p>
            <a:pPr marL="461963" lvl="1" indent="0">
              <a:spcBef>
                <a:spcPct val="0"/>
              </a:spcBef>
              <a:buClr>
                <a:schemeClr val="accent2"/>
              </a:buClr>
              <a:buSzTx/>
              <a:tabLst>
                <a:tab pos="292100" algn="l"/>
              </a:tabLst>
            </a:pPr>
            <a:endParaRPr lang="en-US" sz="2400" b="1" dirty="0">
              <a:solidFill>
                <a:schemeClr val="accent2"/>
              </a:solidFill>
            </a:endParaRPr>
          </a:p>
          <a:p>
            <a:pPr marL="461963" lvl="1" indent="0">
              <a:spcBef>
                <a:spcPct val="0"/>
              </a:spcBef>
              <a:tabLst>
                <a:tab pos="292100" algn="l"/>
              </a:tabLst>
            </a:pPr>
            <a:r>
              <a:rPr lang="en-US" dirty="0"/>
              <a:t>Predicted values are </a:t>
            </a:r>
            <a:r>
              <a:rPr lang="en-US" dirty="0" smtClean="0"/>
              <a:t>the </a:t>
            </a:r>
            <a:r>
              <a:rPr lang="en-US" b="1" i="1" dirty="0" smtClean="0">
                <a:solidFill>
                  <a:srgbClr val="9900CC"/>
                </a:solidFill>
              </a:rPr>
              <a:t>points </a:t>
            </a:r>
            <a:r>
              <a:rPr lang="en-US" b="1" i="1" dirty="0">
                <a:solidFill>
                  <a:srgbClr val="9900CC"/>
                </a:solidFill>
              </a:rPr>
              <a:t>on the regression line</a:t>
            </a:r>
            <a:r>
              <a:rPr lang="en-US" dirty="0"/>
              <a:t> given particular values of the set of independent variables</a:t>
            </a:r>
          </a:p>
        </p:txBody>
      </p:sp>
      <p:sp>
        <p:nvSpPr>
          <p:cNvPr id="388099" name="Rectangle 3"/>
          <p:cNvSpPr>
            <a:spLocks noGrp="1" noChangeArrowheads="1"/>
          </p:cNvSpPr>
          <p:nvPr>
            <p:ph type="title"/>
          </p:nvPr>
        </p:nvSpPr>
        <p:spPr/>
        <p:txBody>
          <a:bodyPr/>
          <a:lstStyle/>
          <a:p>
            <a:r>
              <a:rPr lang="en-US" dirty="0"/>
              <a:t>Linear Models: General Considerations</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4D88BE0-F2DF-44F3-AF45-FB419C0E8EA0}" type="slidenum">
              <a:rPr lang="en-US" altLang="en-US"/>
              <a:pPr/>
              <a:t>5</a:t>
            </a:fld>
            <a:endParaRPr lang="en-US" altLang="en-US" dirty="0"/>
          </a:p>
        </p:txBody>
      </p:sp>
      <p:sp>
        <p:nvSpPr>
          <p:cNvPr id="364546" name="Rectangle 2"/>
          <p:cNvSpPr>
            <a:spLocks noGrp="1" noChangeArrowheads="1"/>
          </p:cNvSpPr>
          <p:nvPr>
            <p:ph type="title"/>
          </p:nvPr>
        </p:nvSpPr>
        <p:spPr/>
        <p:txBody>
          <a:bodyPr/>
          <a:lstStyle/>
          <a:p>
            <a:r>
              <a:rPr lang="en-US" dirty="0" smtClean="0"/>
              <a:t>The Epidemiologic Framework</a:t>
            </a:r>
            <a:endParaRPr lang="en-US" dirty="0"/>
          </a:p>
        </p:txBody>
      </p:sp>
      <p:sp>
        <p:nvSpPr>
          <p:cNvPr id="364547" name="Rectangle 3"/>
          <p:cNvSpPr>
            <a:spLocks noGrp="1" noChangeArrowheads="1"/>
          </p:cNvSpPr>
          <p:nvPr>
            <p:ph type="body" idx="1"/>
          </p:nvPr>
        </p:nvSpPr>
        <p:spPr>
          <a:xfrm>
            <a:off x="457200" y="1524000"/>
            <a:ext cx="8305800" cy="4648200"/>
          </a:xfrm>
        </p:spPr>
        <p:txBody>
          <a:bodyPr/>
          <a:lstStyle/>
          <a:p>
            <a:pPr lvl="0" algn="ctr">
              <a:buClr>
                <a:srgbClr val="CC9900"/>
              </a:buClr>
            </a:pPr>
            <a:r>
              <a:rPr lang="en-US" b="1" dirty="0" smtClean="0">
                <a:solidFill>
                  <a:srgbClr val="FF9933"/>
                </a:solidFill>
              </a:rPr>
              <a:t>Common Study Designs</a:t>
            </a:r>
          </a:p>
          <a:p>
            <a:pPr lvl="0" algn="ctr">
              <a:buClr>
                <a:srgbClr val="CC9900"/>
              </a:buClr>
            </a:pPr>
            <a:endParaRPr lang="en-US" b="1" dirty="0" smtClean="0">
              <a:solidFill>
                <a:srgbClr val="FF9933"/>
              </a:solidFill>
            </a:endParaRPr>
          </a:p>
          <a:p>
            <a:pPr lvl="0" algn="ctr">
              <a:buClr>
                <a:srgbClr val="CC9900"/>
              </a:buClr>
            </a:pPr>
            <a:endParaRPr lang="en-US" b="1" dirty="0" smtClean="0">
              <a:solidFill>
                <a:srgbClr val="FF9933"/>
              </a:solidFill>
            </a:endParaRPr>
          </a:p>
          <a:p>
            <a:pPr lvl="0" algn="ctr">
              <a:buClr>
                <a:srgbClr val="CC9900"/>
              </a:buClr>
            </a:pPr>
            <a:endParaRPr lang="en-US" b="1" dirty="0" smtClean="0">
              <a:solidFill>
                <a:srgbClr val="FF9933"/>
              </a:solidFill>
            </a:endParaRPr>
          </a:p>
          <a:p>
            <a:pPr lvl="0" algn="ctr">
              <a:buClr>
                <a:srgbClr val="CC9900"/>
              </a:buClr>
            </a:pPr>
            <a:endParaRPr lang="en-US" b="1" dirty="0" smtClean="0">
              <a:solidFill>
                <a:srgbClr val="FF9933"/>
              </a:solidFill>
            </a:endParaRPr>
          </a:p>
          <a:p>
            <a:pPr lvl="0" algn="ctr">
              <a:buClr>
                <a:srgbClr val="CC9900"/>
              </a:buClr>
            </a:pPr>
            <a:endParaRPr lang="en-US" b="1" dirty="0" smtClean="0">
              <a:solidFill>
                <a:srgbClr val="FF9933"/>
              </a:solidFill>
            </a:endParaRPr>
          </a:p>
          <a:p>
            <a:pPr lvl="0" algn="ctr">
              <a:buClr>
                <a:srgbClr val="CC9900"/>
              </a:buClr>
            </a:pPr>
            <a:endParaRPr lang="en-US" b="1" dirty="0" smtClean="0">
              <a:solidFill>
                <a:srgbClr val="FF9933"/>
              </a:solidFill>
            </a:endParaRPr>
          </a:p>
          <a:p>
            <a:pPr lvl="0" algn="ctr">
              <a:buClr>
                <a:srgbClr val="CC9900"/>
              </a:buClr>
            </a:pPr>
            <a:endParaRPr lang="en-US" b="1" dirty="0" smtClean="0">
              <a:solidFill>
                <a:srgbClr val="FF9933"/>
              </a:solidFill>
            </a:endParaRPr>
          </a:p>
          <a:p>
            <a:pPr algn="ctr">
              <a:buClr>
                <a:srgbClr val="CC9900"/>
              </a:buClr>
            </a:pPr>
            <a:r>
              <a:rPr lang="en-US" b="1" dirty="0" smtClean="0">
                <a:solidFill>
                  <a:srgbClr val="FF0000"/>
                </a:solidFill>
              </a:rPr>
              <a:t>What statistics can be reported?</a:t>
            </a:r>
          </a:p>
          <a:p>
            <a:pPr lvl="0" algn="ctr">
              <a:buClr>
                <a:srgbClr val="CC9900"/>
              </a:buClr>
            </a:pPr>
            <a:endParaRPr lang="en-US" b="1" dirty="0" smtClean="0">
              <a:solidFill>
                <a:srgbClr val="FF9933"/>
              </a:solidFill>
            </a:endParaRPr>
          </a:p>
          <a:p>
            <a:endParaRPr lang="en-US" dirty="0"/>
          </a:p>
        </p:txBody>
      </p:sp>
      <p:graphicFrame>
        <p:nvGraphicFramePr>
          <p:cNvPr id="471045" name="Object 5"/>
          <p:cNvGraphicFramePr>
            <a:graphicFrameLocks noChangeAspect="1"/>
          </p:cNvGraphicFramePr>
          <p:nvPr/>
        </p:nvGraphicFramePr>
        <p:xfrm>
          <a:off x="4367213" y="2514600"/>
          <a:ext cx="4395787" cy="2743200"/>
        </p:xfrm>
        <a:graphic>
          <a:graphicData uri="http://schemas.openxmlformats.org/presentationml/2006/ole">
            <mc:AlternateContent xmlns:mc="http://schemas.openxmlformats.org/markup-compatibility/2006">
              <mc:Choice xmlns:v="urn:schemas-microsoft-com:vml" Requires="v">
                <p:oleObj spid="_x0000_s471052" name="Document" r:id="rId4" imgW="4785150" imgH="3206451" progId="Word.Document.12">
                  <p:embed/>
                </p:oleObj>
              </mc:Choice>
              <mc:Fallback>
                <p:oleObj name="Document" r:id="rId4" imgW="4785150" imgH="3206451" progId="Word.Document.12">
                  <p:embed/>
                  <p:pic>
                    <p:nvPicPr>
                      <p:cNvPr id="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67213" y="2514600"/>
                        <a:ext cx="4395787"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71046" name="Object 6"/>
          <p:cNvGraphicFramePr>
            <a:graphicFrameLocks noChangeAspect="1"/>
          </p:cNvGraphicFramePr>
          <p:nvPr/>
        </p:nvGraphicFramePr>
        <p:xfrm>
          <a:off x="349006" y="2514600"/>
          <a:ext cx="4527794" cy="2834680"/>
        </p:xfrm>
        <a:graphic>
          <a:graphicData uri="http://schemas.openxmlformats.org/presentationml/2006/ole">
            <mc:AlternateContent xmlns:mc="http://schemas.openxmlformats.org/markup-compatibility/2006">
              <mc:Choice xmlns:v="urn:schemas-microsoft-com:vml" Requires="v">
                <p:oleObj spid="_x0000_s471053" name="Document" r:id="rId7" imgW="5168928" imgH="3234884" progId="Word.Document.12">
                  <p:embed/>
                </p:oleObj>
              </mc:Choice>
              <mc:Fallback>
                <p:oleObj name="Document" r:id="rId7" imgW="5168928" imgH="3234884" progId="Word.Document.12">
                  <p:embed/>
                  <p:pic>
                    <p:nvPicPr>
                      <p:cNvPr id="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9006" y="2514600"/>
                        <a:ext cx="4527794" cy="2834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43DD6293-4266-4AB9-AFF6-40F142E2D326}" type="slidenum">
              <a:rPr lang="en-US" altLang="en-US"/>
              <a:pPr/>
              <a:t>59</a:t>
            </a:fld>
            <a:endParaRPr lang="en-US" altLang="en-US" dirty="0"/>
          </a:p>
        </p:txBody>
      </p:sp>
      <p:sp>
        <p:nvSpPr>
          <p:cNvPr id="389122" name="Rectangle 2"/>
          <p:cNvSpPr>
            <a:spLocks noGrp="1" noChangeArrowheads="1"/>
          </p:cNvSpPr>
          <p:nvPr>
            <p:ph type="body" idx="1"/>
          </p:nvPr>
        </p:nvSpPr>
        <p:spPr>
          <a:xfrm>
            <a:off x="381000" y="1447800"/>
            <a:ext cx="8534400" cy="4724400"/>
          </a:xfrm>
        </p:spPr>
        <p:txBody>
          <a:bodyPr/>
          <a:lstStyle/>
          <a:p>
            <a:pPr algn="ctr"/>
            <a:r>
              <a:rPr lang="en-US" b="1" dirty="0"/>
              <a:t>Regression Modeling Results</a:t>
            </a:r>
          </a:p>
          <a:p>
            <a:pPr algn="ctr"/>
            <a:endParaRPr lang="en-US" sz="1200" dirty="0"/>
          </a:p>
          <a:p>
            <a:pPr algn="ctr">
              <a:spcBef>
                <a:spcPct val="0"/>
              </a:spcBef>
              <a:buClr>
                <a:schemeClr val="accent2"/>
              </a:buClr>
            </a:pPr>
            <a:r>
              <a:rPr lang="en-US" u="sng" dirty="0">
                <a:solidFill>
                  <a:srgbClr val="C00000"/>
                </a:solidFill>
              </a:rPr>
              <a:t>Measures of Association </a:t>
            </a:r>
          </a:p>
          <a:p>
            <a:pPr algn="ctr">
              <a:spcBef>
                <a:spcPct val="0"/>
              </a:spcBef>
              <a:buClr>
                <a:schemeClr val="accent2"/>
              </a:buClr>
            </a:pPr>
            <a:r>
              <a:rPr lang="en-US" dirty="0"/>
              <a:t>Beta </a:t>
            </a:r>
            <a:r>
              <a:rPr lang="en-US" dirty="0" smtClean="0"/>
              <a:t>Coefficients, Crude </a:t>
            </a:r>
            <a:r>
              <a:rPr lang="en-US" dirty="0"/>
              <a:t>or </a:t>
            </a:r>
            <a:r>
              <a:rPr lang="en-US" dirty="0" smtClean="0"/>
              <a:t>Adjusted</a:t>
            </a:r>
          </a:p>
          <a:p>
            <a:pPr algn="ctr">
              <a:spcBef>
                <a:spcPct val="0"/>
              </a:spcBef>
              <a:buClr>
                <a:schemeClr val="accent2"/>
              </a:buClr>
            </a:pPr>
            <a:r>
              <a:rPr lang="en-US" sz="2400" dirty="0" smtClean="0"/>
              <a:t>(Difference Measures)</a:t>
            </a:r>
          </a:p>
          <a:p>
            <a:pPr algn="ctr">
              <a:spcBef>
                <a:spcPct val="0"/>
              </a:spcBef>
              <a:buClr>
                <a:schemeClr val="accent2"/>
              </a:buClr>
            </a:pPr>
            <a:endParaRPr lang="en-US" dirty="0"/>
          </a:p>
          <a:p>
            <a:pPr marL="292100" lvl="1" indent="-3175">
              <a:spcBef>
                <a:spcPct val="0"/>
              </a:spcBef>
            </a:pPr>
            <a:endParaRPr lang="en-US" dirty="0"/>
          </a:p>
          <a:p>
            <a:pPr marL="292100" lvl="1" indent="-3175">
              <a:spcBef>
                <a:spcPct val="0"/>
              </a:spcBef>
            </a:pPr>
            <a:endParaRPr lang="en-US" b="1" dirty="0">
              <a:solidFill>
                <a:schemeClr val="accent2"/>
              </a:solidFill>
            </a:endParaRPr>
          </a:p>
          <a:p>
            <a:pPr>
              <a:spcBef>
                <a:spcPct val="0"/>
              </a:spcBef>
            </a:pPr>
            <a:r>
              <a:rPr lang="en-US" sz="2400" dirty="0"/>
              <a:t>Measures of association are </a:t>
            </a:r>
            <a:r>
              <a:rPr lang="en-US" sz="2400" b="1" i="1" dirty="0">
                <a:solidFill>
                  <a:srgbClr val="7030A0"/>
                </a:solidFill>
              </a:rPr>
              <a:t>comparisons of points </a:t>
            </a:r>
            <a:r>
              <a:rPr lang="en-US" sz="2400" dirty="0"/>
              <a:t>on the regression line at different values of the independent variables</a:t>
            </a:r>
          </a:p>
          <a:p>
            <a:pPr marL="292100" lvl="1" indent="-3175">
              <a:spcBef>
                <a:spcPct val="0"/>
              </a:spcBef>
            </a:pPr>
            <a:endParaRPr lang="en-US" sz="2400" dirty="0"/>
          </a:p>
          <a:p>
            <a:pPr>
              <a:spcBef>
                <a:spcPct val="0"/>
              </a:spcBef>
            </a:pPr>
            <a:r>
              <a:rPr lang="en-US" dirty="0"/>
              <a:t>The purpose of the modeling dictates the results we report.</a:t>
            </a:r>
          </a:p>
        </p:txBody>
      </p:sp>
      <p:sp>
        <p:nvSpPr>
          <p:cNvPr id="389123" name="Rectangle 3"/>
          <p:cNvSpPr>
            <a:spLocks noGrp="1" noChangeArrowheads="1"/>
          </p:cNvSpPr>
          <p:nvPr>
            <p:ph type="title"/>
          </p:nvPr>
        </p:nvSpPr>
        <p:spPr/>
        <p:txBody>
          <a:bodyPr/>
          <a:lstStyle/>
          <a:p>
            <a:r>
              <a:rPr lang="en-US" dirty="0"/>
              <a:t>Linear Models: General Considerations</a:t>
            </a:r>
          </a:p>
        </p:txBody>
      </p:sp>
      <p:pic>
        <p:nvPicPr>
          <p:cNvPr id="389124" name="Picture 4"/>
          <p:cNvPicPr>
            <a:picLocks noChangeAspect="1" noChangeArrowheads="1"/>
          </p:cNvPicPr>
          <p:nvPr/>
        </p:nvPicPr>
        <p:blipFill>
          <a:blip r:embed="rId2"/>
          <a:srcRect/>
          <a:stretch>
            <a:fillRect/>
          </a:stretch>
        </p:blipFill>
        <p:spPr bwMode="auto">
          <a:xfrm>
            <a:off x="4500563" y="3635375"/>
            <a:ext cx="4414837" cy="631825"/>
          </a:xfrm>
          <a:prstGeom prst="rect">
            <a:avLst/>
          </a:prstGeom>
          <a:solidFill>
            <a:srgbClr val="F9F6FC"/>
          </a:solidFill>
          <a:ln w="31750">
            <a:solidFill>
              <a:schemeClr val="tx1"/>
            </a:solidFill>
            <a:miter lim="800000"/>
            <a:headEnd/>
            <a:tailEnd/>
          </a:ln>
          <a:effectLst/>
        </p:spPr>
      </p:pic>
      <p:pic>
        <p:nvPicPr>
          <p:cNvPr id="389125" name="Picture 5"/>
          <p:cNvPicPr>
            <a:picLocks noChangeAspect="1" noChangeArrowheads="1"/>
          </p:cNvPicPr>
          <p:nvPr/>
        </p:nvPicPr>
        <p:blipFill>
          <a:blip r:embed="rId3"/>
          <a:srcRect/>
          <a:stretch>
            <a:fillRect/>
          </a:stretch>
        </p:blipFill>
        <p:spPr bwMode="auto">
          <a:xfrm>
            <a:off x="457200" y="3733800"/>
            <a:ext cx="3609975" cy="457200"/>
          </a:xfrm>
          <a:prstGeom prst="rect">
            <a:avLst/>
          </a:prstGeom>
          <a:solidFill>
            <a:srgbClr val="F9F6FC"/>
          </a:solidFill>
          <a:ln w="31750">
            <a:solidFill>
              <a:schemeClr val="tx1"/>
            </a:solidFill>
            <a:miter lim="800000"/>
            <a:headEnd/>
            <a:tailEnd/>
          </a:ln>
          <a:effectLst/>
        </p:spPr>
      </p:pic>
    </p:spTree>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2"/>
          <p:cNvSpPr>
            <a:spLocks noGrp="1" noChangeArrowheads="1"/>
          </p:cNvSpPr>
          <p:nvPr>
            <p:ph type="ctrTitle"/>
          </p:nvPr>
        </p:nvSpPr>
        <p:spPr/>
        <p:txBody>
          <a:bodyPr/>
          <a:lstStyle/>
          <a:p>
            <a:r>
              <a:rPr lang="en-US" dirty="0"/>
              <a:t>Common Linear Regression Models</a:t>
            </a:r>
          </a:p>
        </p:txBody>
      </p:sp>
      <p:sp>
        <p:nvSpPr>
          <p:cNvPr id="391171" name="Rectangle 3"/>
          <p:cNvSpPr>
            <a:spLocks noGrp="1" noChangeArrowheads="1"/>
          </p:cNvSpPr>
          <p:nvPr>
            <p:ph type="subTitle" idx="1"/>
          </p:nvPr>
        </p:nvSpPr>
        <p:spPr/>
        <p:txBody>
          <a:bodyPr/>
          <a:lstStyle/>
          <a:p>
            <a:r>
              <a:rPr lang="en-US" sz="2800" dirty="0"/>
              <a:t>“Normal</a:t>
            </a:r>
            <a:r>
              <a:rPr lang="en-US" sz="2800" dirty="0" smtClean="0"/>
              <a:t>” and Logistic </a:t>
            </a:r>
            <a:r>
              <a:rPr lang="en-US" sz="2800" dirty="0"/>
              <a:t>Regression</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fld id="{BCA6498D-6469-4B5A-A372-F80E23ECFB42}" type="slidenum">
              <a:rPr lang="en-US" altLang="en-US"/>
              <a:pPr/>
              <a:t>61</a:t>
            </a:fld>
            <a:endParaRPr lang="en-US" altLang="en-US" dirty="0"/>
          </a:p>
        </p:txBody>
      </p:sp>
      <p:sp>
        <p:nvSpPr>
          <p:cNvPr id="392194" name="Rectangle 2"/>
          <p:cNvSpPr>
            <a:spLocks noGrp="1" noChangeArrowheads="1"/>
          </p:cNvSpPr>
          <p:nvPr>
            <p:ph type="title"/>
          </p:nvPr>
        </p:nvSpPr>
        <p:spPr/>
        <p:txBody>
          <a:bodyPr/>
          <a:lstStyle/>
          <a:p>
            <a:r>
              <a:rPr lang="en-US" dirty="0"/>
              <a:t>‘</a:t>
            </a:r>
            <a:r>
              <a:rPr lang="en-US" dirty="0" smtClean="0"/>
              <a:t>Normal’ Regression</a:t>
            </a:r>
            <a:endParaRPr lang="en-US" dirty="0"/>
          </a:p>
        </p:txBody>
      </p:sp>
      <p:sp>
        <p:nvSpPr>
          <p:cNvPr id="392195" name="Rectangle 3"/>
          <p:cNvSpPr>
            <a:spLocks noGrp="1" noChangeArrowheads="1"/>
          </p:cNvSpPr>
          <p:nvPr>
            <p:ph type="body" idx="1"/>
          </p:nvPr>
        </p:nvSpPr>
        <p:spPr>
          <a:xfrm>
            <a:off x="381000" y="1447800"/>
            <a:ext cx="8382000" cy="4953000"/>
          </a:xfrm>
        </p:spPr>
        <p:txBody>
          <a:bodyPr/>
          <a:lstStyle/>
          <a:p>
            <a:pPr marL="231775" indent="-231775"/>
            <a:r>
              <a:rPr lang="en-US" dirty="0">
                <a:solidFill>
                  <a:srgbClr val="CC0000"/>
                </a:solidFill>
              </a:rPr>
              <a:t>Predicted Values (Means):</a:t>
            </a:r>
          </a:p>
          <a:p>
            <a:pPr marL="231775" indent="-231775" algn="r"/>
            <a:r>
              <a:rPr lang="en-US" dirty="0">
                <a:solidFill>
                  <a:srgbClr val="CC0000"/>
                </a:solidFill>
              </a:rPr>
              <a:t>	       </a:t>
            </a:r>
            <a:r>
              <a:rPr lang="en-US" sz="2400" dirty="0">
                <a:solidFill>
                  <a:srgbClr val="542A00"/>
                </a:solidFill>
              </a:rPr>
              <a:t>Predicted values use the</a:t>
            </a:r>
          </a:p>
          <a:p>
            <a:pPr marL="231775" indent="-231775" algn="r">
              <a:spcBef>
                <a:spcPct val="0"/>
              </a:spcBef>
            </a:pPr>
            <a:r>
              <a:rPr lang="en-US" sz="2400" dirty="0">
                <a:solidFill>
                  <a:srgbClr val="542A00"/>
                </a:solidFill>
              </a:rPr>
              <a:t>entire regression equation,</a:t>
            </a:r>
          </a:p>
          <a:p>
            <a:pPr marL="231775" indent="-231775" algn="r">
              <a:spcBef>
                <a:spcPct val="0"/>
              </a:spcBef>
            </a:pPr>
            <a:r>
              <a:rPr lang="en-US" sz="2400" dirty="0">
                <a:solidFill>
                  <a:srgbClr val="542A00"/>
                </a:solidFill>
              </a:rPr>
              <a:t>including the intercept.</a:t>
            </a:r>
          </a:p>
          <a:p>
            <a:pPr marL="231775" indent="-231775" algn="r">
              <a:spcBef>
                <a:spcPct val="0"/>
              </a:spcBef>
            </a:pPr>
            <a:endParaRPr lang="en-US" sz="2400" dirty="0">
              <a:solidFill>
                <a:srgbClr val="542A00"/>
              </a:solidFill>
            </a:endParaRPr>
          </a:p>
          <a:p>
            <a:pPr marL="231775" indent="-231775" algn="r">
              <a:spcBef>
                <a:spcPct val="0"/>
              </a:spcBef>
            </a:pPr>
            <a:endParaRPr lang="en-US" sz="1600" dirty="0">
              <a:solidFill>
                <a:srgbClr val="542A00"/>
              </a:solidFill>
            </a:endParaRPr>
          </a:p>
          <a:p>
            <a:pPr marL="231775" indent="-231775"/>
            <a:r>
              <a:rPr lang="en-US" dirty="0" smtClean="0">
                <a:solidFill>
                  <a:srgbClr val="CC0000"/>
                </a:solidFill>
              </a:rPr>
              <a:t>Measures </a:t>
            </a:r>
            <a:r>
              <a:rPr lang="en-US" dirty="0">
                <a:solidFill>
                  <a:srgbClr val="CC0000"/>
                </a:solidFill>
              </a:rPr>
              <a:t>of Association (Differences Between Means):</a:t>
            </a:r>
          </a:p>
          <a:p>
            <a:pPr marL="231775" indent="-231775">
              <a:spcBef>
                <a:spcPct val="0"/>
              </a:spcBef>
            </a:pPr>
            <a:endParaRPr lang="en-US" sz="1400" dirty="0">
              <a:solidFill>
                <a:srgbClr val="542A00"/>
              </a:solidFill>
            </a:endParaRPr>
          </a:p>
          <a:p>
            <a:pPr marL="231775" indent="-231775">
              <a:spcBef>
                <a:spcPct val="0"/>
              </a:spcBef>
            </a:pPr>
            <a:r>
              <a:rPr lang="en-US" sz="2400" dirty="0">
                <a:solidFill>
                  <a:srgbClr val="542A00"/>
                </a:solidFill>
              </a:rPr>
              <a:t>When comparing two </a:t>
            </a:r>
          </a:p>
          <a:p>
            <a:pPr marL="231775" indent="-231775">
              <a:spcBef>
                <a:spcPct val="0"/>
              </a:spcBef>
            </a:pPr>
            <a:r>
              <a:rPr lang="en-US" sz="2400" dirty="0">
                <a:solidFill>
                  <a:srgbClr val="542A00"/>
                </a:solidFill>
              </a:rPr>
              <a:t>predicted values</a:t>
            </a:r>
          </a:p>
          <a:p>
            <a:pPr marL="231775" indent="-231775">
              <a:spcBef>
                <a:spcPct val="0"/>
              </a:spcBef>
            </a:pPr>
            <a:r>
              <a:rPr lang="en-US" sz="2400" dirty="0">
                <a:solidFill>
                  <a:srgbClr val="542A00"/>
                </a:solidFill>
              </a:rPr>
              <a:t>—a measure of association—</a:t>
            </a:r>
          </a:p>
          <a:p>
            <a:pPr marL="231775" indent="-231775">
              <a:spcBef>
                <a:spcPct val="0"/>
              </a:spcBef>
            </a:pPr>
            <a:r>
              <a:rPr lang="en-US" sz="2400" dirty="0">
                <a:solidFill>
                  <a:srgbClr val="542A00"/>
                </a:solidFill>
              </a:rPr>
              <a:t>the intercept terms cancel out.</a:t>
            </a:r>
          </a:p>
        </p:txBody>
      </p:sp>
      <p:pic>
        <p:nvPicPr>
          <p:cNvPr id="392196" name="Picture 4"/>
          <p:cNvPicPr>
            <a:picLocks noChangeAspect="1" noChangeArrowheads="1"/>
          </p:cNvPicPr>
          <p:nvPr/>
        </p:nvPicPr>
        <p:blipFill>
          <a:blip r:embed="rId2"/>
          <a:srcRect r="68350" b="35229"/>
          <a:stretch>
            <a:fillRect/>
          </a:stretch>
        </p:blipFill>
        <p:spPr bwMode="auto">
          <a:xfrm>
            <a:off x="457200" y="2030413"/>
            <a:ext cx="3798888" cy="560387"/>
          </a:xfrm>
          <a:prstGeom prst="rect">
            <a:avLst/>
          </a:prstGeom>
          <a:noFill/>
          <a:ln w="9525">
            <a:noFill/>
            <a:miter lim="800000"/>
            <a:headEnd/>
            <a:tailEnd/>
          </a:ln>
          <a:effectLst/>
        </p:spPr>
      </p:pic>
      <p:pic>
        <p:nvPicPr>
          <p:cNvPr id="392197" name="Picture 5"/>
          <p:cNvPicPr>
            <a:picLocks noChangeAspect="1" noChangeArrowheads="1"/>
          </p:cNvPicPr>
          <p:nvPr/>
        </p:nvPicPr>
        <p:blipFill>
          <a:blip r:embed="rId3"/>
          <a:srcRect r="68927" b="35229"/>
          <a:stretch>
            <a:fillRect/>
          </a:stretch>
        </p:blipFill>
        <p:spPr bwMode="auto">
          <a:xfrm>
            <a:off x="457200" y="2743200"/>
            <a:ext cx="3725863" cy="560388"/>
          </a:xfrm>
          <a:prstGeom prst="rect">
            <a:avLst/>
          </a:prstGeom>
          <a:noFill/>
          <a:ln w="9525">
            <a:noFill/>
            <a:miter lim="800000"/>
            <a:headEnd/>
            <a:tailEnd/>
          </a:ln>
          <a:effectLst/>
        </p:spPr>
      </p:pic>
      <p:pic>
        <p:nvPicPr>
          <p:cNvPr id="392198" name="Picture 6"/>
          <p:cNvPicPr>
            <a:picLocks noChangeAspect="1" noChangeArrowheads="1"/>
          </p:cNvPicPr>
          <p:nvPr/>
        </p:nvPicPr>
        <p:blipFill>
          <a:blip r:embed="rId4"/>
          <a:srcRect r="56438" b="12938"/>
          <a:stretch>
            <a:fillRect/>
          </a:stretch>
        </p:blipFill>
        <p:spPr bwMode="auto">
          <a:xfrm>
            <a:off x="3505200" y="4329113"/>
            <a:ext cx="5172075" cy="1538287"/>
          </a:xfrm>
          <a:prstGeom prst="rect">
            <a:avLst/>
          </a:prstGeom>
          <a:noFill/>
          <a:ln w="9525">
            <a:noFill/>
            <a:miter lim="800000"/>
            <a:headEnd/>
            <a:tailEnd/>
          </a:ln>
          <a:effectLst/>
        </p:spPr>
      </p:pic>
      <p:sp>
        <p:nvSpPr>
          <p:cNvPr id="392199" name="Oval 7"/>
          <p:cNvSpPr>
            <a:spLocks noChangeArrowheads="1"/>
          </p:cNvSpPr>
          <p:nvPr/>
        </p:nvSpPr>
        <p:spPr bwMode="auto">
          <a:xfrm>
            <a:off x="1752600" y="2030413"/>
            <a:ext cx="457200" cy="560387"/>
          </a:xfrm>
          <a:prstGeom prst="ellipse">
            <a:avLst/>
          </a:prstGeom>
          <a:noFill/>
          <a:ln w="25400">
            <a:solidFill>
              <a:srgbClr val="800080"/>
            </a:solidFill>
            <a:round/>
            <a:headEnd/>
            <a:tailEnd/>
          </a:ln>
          <a:effectLst/>
        </p:spPr>
        <p:txBody>
          <a:bodyPr wrap="none" anchor="ctr"/>
          <a:lstStyle/>
          <a:p>
            <a:endParaRPr lang="en-US" dirty="0"/>
          </a:p>
        </p:txBody>
      </p:sp>
      <p:sp>
        <p:nvSpPr>
          <p:cNvPr id="392200" name="Oval 8"/>
          <p:cNvSpPr>
            <a:spLocks noChangeArrowheads="1"/>
          </p:cNvSpPr>
          <p:nvPr/>
        </p:nvSpPr>
        <p:spPr bwMode="auto">
          <a:xfrm>
            <a:off x="1752600" y="2792413"/>
            <a:ext cx="457200" cy="560387"/>
          </a:xfrm>
          <a:prstGeom prst="ellipse">
            <a:avLst/>
          </a:prstGeom>
          <a:noFill/>
          <a:ln w="25400">
            <a:solidFill>
              <a:srgbClr val="800080"/>
            </a:solidFill>
            <a:round/>
            <a:headEnd/>
            <a:tailEnd/>
          </a:ln>
          <a:effectLst/>
        </p:spPr>
        <p:txBody>
          <a:bodyPr wrap="none" anchor="ctr"/>
          <a:lstStyle/>
          <a:p>
            <a:endParaRPr lang="en-US" dirty="0"/>
          </a:p>
        </p:txBody>
      </p:sp>
      <p:sp>
        <p:nvSpPr>
          <p:cNvPr id="392201" name="Oval 9"/>
          <p:cNvSpPr>
            <a:spLocks noChangeArrowheads="1"/>
          </p:cNvSpPr>
          <p:nvPr/>
        </p:nvSpPr>
        <p:spPr bwMode="auto">
          <a:xfrm>
            <a:off x="7239000" y="4419600"/>
            <a:ext cx="274638" cy="407988"/>
          </a:xfrm>
          <a:prstGeom prst="ellipse">
            <a:avLst/>
          </a:prstGeom>
          <a:noFill/>
          <a:ln w="25400">
            <a:solidFill>
              <a:srgbClr val="800080"/>
            </a:solidFill>
            <a:round/>
            <a:headEnd/>
            <a:tailEnd/>
          </a:ln>
          <a:effectLst/>
        </p:spPr>
        <p:txBody>
          <a:bodyPr wrap="none" anchor="ctr"/>
          <a:lstStyle/>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fld id="{664152FE-D463-47BA-AEE5-1822F434BBDC}" type="slidenum">
              <a:rPr lang="en-US" altLang="en-US"/>
              <a:pPr/>
              <a:t>62</a:t>
            </a:fld>
            <a:endParaRPr lang="en-US" altLang="en-US" dirty="0"/>
          </a:p>
        </p:txBody>
      </p:sp>
      <p:sp>
        <p:nvSpPr>
          <p:cNvPr id="393218" name="Rectangle 2"/>
          <p:cNvSpPr>
            <a:spLocks noGrp="1" noChangeArrowheads="1"/>
          </p:cNvSpPr>
          <p:nvPr>
            <p:ph type="title"/>
          </p:nvPr>
        </p:nvSpPr>
        <p:spPr/>
        <p:txBody>
          <a:bodyPr/>
          <a:lstStyle/>
          <a:p>
            <a:r>
              <a:rPr lang="en-US" dirty="0"/>
              <a:t>Logistic Regression</a:t>
            </a:r>
          </a:p>
        </p:txBody>
      </p:sp>
      <p:sp>
        <p:nvSpPr>
          <p:cNvPr id="393219" name="Rectangle 3"/>
          <p:cNvSpPr>
            <a:spLocks noGrp="1" noChangeArrowheads="1"/>
          </p:cNvSpPr>
          <p:nvPr>
            <p:ph type="body" idx="1"/>
          </p:nvPr>
        </p:nvSpPr>
        <p:spPr>
          <a:xfrm>
            <a:off x="457200" y="1371600"/>
            <a:ext cx="8305800" cy="4800600"/>
          </a:xfrm>
        </p:spPr>
        <p:txBody>
          <a:bodyPr/>
          <a:lstStyle/>
          <a:p>
            <a:pPr algn="ctr">
              <a:spcBef>
                <a:spcPct val="0"/>
              </a:spcBef>
            </a:pPr>
            <a:r>
              <a:rPr lang="en-US" b="1" dirty="0">
                <a:solidFill>
                  <a:srgbClr val="003300"/>
                </a:solidFill>
              </a:rPr>
              <a:t>Predicted Values</a:t>
            </a:r>
          </a:p>
          <a:p>
            <a:pPr algn="ctr">
              <a:spcBef>
                <a:spcPct val="0"/>
              </a:spcBef>
            </a:pPr>
            <a:endParaRPr lang="en-US" dirty="0" smtClean="0"/>
          </a:p>
          <a:p>
            <a:pPr algn="ctr">
              <a:spcBef>
                <a:spcPct val="0"/>
              </a:spcBef>
            </a:pPr>
            <a:r>
              <a:rPr lang="en-US" dirty="0" smtClean="0"/>
              <a:t>When </a:t>
            </a:r>
            <a:r>
              <a:rPr lang="en-US" dirty="0"/>
              <a:t>the outcome is a proportion with a logistic transformation, the predicted values are </a:t>
            </a:r>
            <a:r>
              <a:rPr lang="en-US" dirty="0">
                <a:solidFill>
                  <a:srgbClr val="C00000"/>
                </a:solidFill>
              </a:rPr>
              <a:t>log odds</a:t>
            </a:r>
          </a:p>
          <a:p>
            <a:pPr algn="ctr">
              <a:spcBef>
                <a:spcPct val="0"/>
              </a:spcBef>
            </a:pPr>
            <a:endParaRPr lang="en-US" sz="1000" dirty="0"/>
          </a:p>
          <a:p>
            <a:pPr algn="ctr">
              <a:spcBef>
                <a:spcPct val="0"/>
              </a:spcBef>
            </a:pPr>
            <a:endParaRPr lang="en-US" b="1" dirty="0"/>
          </a:p>
          <a:p>
            <a:pPr algn="ctr">
              <a:spcBef>
                <a:spcPct val="0"/>
              </a:spcBef>
            </a:pPr>
            <a:endParaRPr lang="en-US" dirty="0"/>
          </a:p>
          <a:p>
            <a:pPr algn="ctr">
              <a:spcBef>
                <a:spcPct val="0"/>
              </a:spcBef>
            </a:pPr>
            <a:endParaRPr lang="en-US" dirty="0"/>
          </a:p>
          <a:p>
            <a:pPr algn="ctr">
              <a:spcBef>
                <a:spcPct val="0"/>
              </a:spcBef>
            </a:pPr>
            <a:endParaRPr lang="en-US" dirty="0"/>
          </a:p>
          <a:p>
            <a:pPr>
              <a:spcBef>
                <a:spcPct val="0"/>
              </a:spcBef>
            </a:pPr>
            <a:endParaRPr lang="en-US" b="1" dirty="0"/>
          </a:p>
          <a:p>
            <a:pPr>
              <a:spcBef>
                <a:spcPct val="0"/>
              </a:spcBef>
            </a:pPr>
            <a:endParaRPr lang="en-US" b="1" dirty="0"/>
          </a:p>
          <a:p>
            <a:pPr algn="ctr">
              <a:spcBef>
                <a:spcPct val="0"/>
              </a:spcBef>
            </a:pPr>
            <a:endParaRPr lang="en-US" b="1" dirty="0"/>
          </a:p>
        </p:txBody>
      </p:sp>
      <p:pic>
        <p:nvPicPr>
          <p:cNvPr id="393222" name="Picture 6"/>
          <p:cNvPicPr>
            <a:picLocks noChangeAspect="1" noChangeArrowheads="1"/>
          </p:cNvPicPr>
          <p:nvPr/>
        </p:nvPicPr>
        <p:blipFill>
          <a:blip r:embed="rId3"/>
          <a:srcRect r="57729" b="25044"/>
          <a:stretch>
            <a:fillRect/>
          </a:stretch>
        </p:blipFill>
        <p:spPr bwMode="auto">
          <a:xfrm>
            <a:off x="1125538" y="3429000"/>
            <a:ext cx="5046662" cy="985838"/>
          </a:xfrm>
          <a:prstGeom prst="rect">
            <a:avLst/>
          </a:prstGeom>
          <a:noFill/>
          <a:ln w="25400" algn="ctr">
            <a:solidFill>
              <a:srgbClr val="FFFF00"/>
            </a:solidFill>
            <a:miter lim="800000"/>
            <a:headEnd/>
            <a:tailEnd/>
          </a:ln>
          <a:effectLst/>
        </p:spPr>
      </p:pic>
      <p:graphicFrame>
        <p:nvGraphicFramePr>
          <p:cNvPr id="9" name="Object 8"/>
          <p:cNvGraphicFramePr>
            <a:graphicFrameLocks noChangeAspect="1"/>
          </p:cNvGraphicFramePr>
          <p:nvPr/>
        </p:nvGraphicFramePr>
        <p:xfrm>
          <a:off x="1065876" y="4865070"/>
          <a:ext cx="5080424" cy="1078530"/>
        </p:xfrm>
        <a:graphic>
          <a:graphicData uri="http://schemas.openxmlformats.org/presentationml/2006/ole">
            <mc:AlternateContent xmlns:mc="http://schemas.openxmlformats.org/markup-compatibility/2006">
              <mc:Choice xmlns:v="urn:schemas-microsoft-com:vml" Requires="v">
                <p:oleObj spid="_x0000_s666629" name="Equation" r:id="rId4" imgW="2273040" imgH="482400" progId="Equation.3">
                  <p:embed/>
                </p:oleObj>
              </mc:Choice>
              <mc:Fallback>
                <p:oleObj name="Equation" r:id="rId4" imgW="2273040" imgH="482400" progId="Equation.3">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5876" y="4865070"/>
                        <a:ext cx="5080424" cy="1078530"/>
                      </a:xfrm>
                      <a:prstGeom prst="rect">
                        <a:avLst/>
                      </a:prstGeom>
                      <a:noFill/>
                      <a:ln w="25400">
                        <a:solidFill>
                          <a:srgbClr val="FFFF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D3920493-6769-49EE-9C33-015CFA12F180}" type="slidenum">
              <a:rPr lang="en-US" altLang="en-US"/>
              <a:pPr/>
              <a:t>63</a:t>
            </a:fld>
            <a:endParaRPr lang="en-US" altLang="en-US" dirty="0"/>
          </a:p>
        </p:txBody>
      </p:sp>
      <p:sp>
        <p:nvSpPr>
          <p:cNvPr id="394242" name="Rectangle 2"/>
          <p:cNvSpPr>
            <a:spLocks noGrp="1" noChangeArrowheads="1"/>
          </p:cNvSpPr>
          <p:nvPr>
            <p:ph type="title"/>
          </p:nvPr>
        </p:nvSpPr>
        <p:spPr/>
        <p:txBody>
          <a:bodyPr/>
          <a:lstStyle/>
          <a:p>
            <a:r>
              <a:rPr lang="en-US" dirty="0"/>
              <a:t>Logistic Regression</a:t>
            </a:r>
          </a:p>
        </p:txBody>
      </p:sp>
      <p:sp>
        <p:nvSpPr>
          <p:cNvPr id="394243" name="Rectangle 3"/>
          <p:cNvSpPr>
            <a:spLocks noGrp="1" noChangeArrowheads="1"/>
          </p:cNvSpPr>
          <p:nvPr>
            <p:ph type="body" idx="1"/>
          </p:nvPr>
        </p:nvSpPr>
        <p:spPr>
          <a:xfrm>
            <a:off x="457200" y="1371600"/>
            <a:ext cx="8305800" cy="4800600"/>
          </a:xfrm>
        </p:spPr>
        <p:txBody>
          <a:bodyPr/>
          <a:lstStyle/>
          <a:p>
            <a:pPr algn="ctr">
              <a:spcBef>
                <a:spcPts val="0"/>
              </a:spcBef>
            </a:pPr>
            <a:r>
              <a:rPr lang="en-US" b="1" dirty="0">
                <a:solidFill>
                  <a:srgbClr val="003300"/>
                </a:solidFill>
              </a:rPr>
              <a:t>Measures of </a:t>
            </a:r>
            <a:r>
              <a:rPr lang="en-US" b="1" dirty="0" smtClean="0">
                <a:solidFill>
                  <a:srgbClr val="003300"/>
                </a:solidFill>
              </a:rPr>
              <a:t>Association </a:t>
            </a:r>
          </a:p>
          <a:p>
            <a:pPr algn="ctr">
              <a:spcBef>
                <a:spcPts val="0"/>
              </a:spcBef>
            </a:pPr>
            <a:r>
              <a:rPr lang="en-US" b="1" dirty="0" smtClean="0">
                <a:solidFill>
                  <a:srgbClr val="003300"/>
                </a:solidFill>
              </a:rPr>
              <a:t>Differences </a:t>
            </a:r>
            <a:r>
              <a:rPr lang="en-US" b="1" dirty="0">
                <a:solidFill>
                  <a:srgbClr val="003300"/>
                </a:solidFill>
              </a:rPr>
              <a:t>Between Log </a:t>
            </a:r>
            <a:r>
              <a:rPr lang="en-US" b="1" dirty="0" smtClean="0">
                <a:solidFill>
                  <a:srgbClr val="003300"/>
                </a:solidFill>
              </a:rPr>
              <a:t>Odds, and </a:t>
            </a:r>
            <a:r>
              <a:rPr lang="en-US" b="1" dirty="0">
                <a:solidFill>
                  <a:srgbClr val="003300"/>
                </a:solidFill>
              </a:rPr>
              <a:t>the Odds </a:t>
            </a:r>
            <a:r>
              <a:rPr lang="en-US" b="1" dirty="0" smtClean="0">
                <a:solidFill>
                  <a:srgbClr val="003300"/>
                </a:solidFill>
              </a:rPr>
              <a:t>Ratio</a:t>
            </a:r>
          </a:p>
          <a:p>
            <a:pPr algn="ctr">
              <a:spcBef>
                <a:spcPts val="0"/>
              </a:spcBef>
            </a:pPr>
            <a:endParaRPr lang="en-US" b="1" dirty="0" smtClean="0">
              <a:solidFill>
                <a:srgbClr val="003300"/>
              </a:solidFill>
            </a:endParaRPr>
          </a:p>
          <a:p>
            <a:pPr>
              <a:spcBef>
                <a:spcPts val="0"/>
              </a:spcBef>
            </a:pPr>
            <a:r>
              <a:rPr lang="en-US" dirty="0" smtClean="0"/>
              <a:t>The beta coefficient is the change in the log odds for every unit change in X. </a:t>
            </a:r>
          </a:p>
          <a:p>
            <a:pPr>
              <a:spcBef>
                <a:spcPts val="0"/>
              </a:spcBef>
            </a:pPr>
            <a:endParaRPr lang="en-US" dirty="0">
              <a:solidFill>
                <a:srgbClr val="003300"/>
              </a:solidFill>
            </a:endParaRPr>
          </a:p>
          <a:p>
            <a:pPr algn="ctr"/>
            <a:endParaRPr lang="en-US" sz="1600" dirty="0"/>
          </a:p>
        </p:txBody>
      </p:sp>
      <p:pic>
        <p:nvPicPr>
          <p:cNvPr id="8" name="Picture 4"/>
          <p:cNvPicPr>
            <a:picLocks noChangeAspect="1" noChangeArrowheads="1"/>
          </p:cNvPicPr>
          <p:nvPr/>
        </p:nvPicPr>
        <p:blipFill>
          <a:blip r:embed="rId2"/>
          <a:srcRect r="33624" b="8943"/>
          <a:stretch>
            <a:fillRect/>
          </a:stretch>
        </p:blipFill>
        <p:spPr bwMode="auto">
          <a:xfrm>
            <a:off x="361950" y="3886200"/>
            <a:ext cx="4743450" cy="1674813"/>
          </a:xfrm>
          <a:prstGeom prst="rect">
            <a:avLst/>
          </a:prstGeom>
          <a:noFill/>
          <a:ln w="25400" algn="ctr">
            <a:solidFill>
              <a:srgbClr val="FF3300"/>
            </a:solidFill>
            <a:miter lim="800000"/>
            <a:headEnd/>
            <a:tailEnd/>
          </a:ln>
          <a:effectLst/>
        </p:spPr>
      </p:pic>
      <p:pic>
        <p:nvPicPr>
          <p:cNvPr id="9" name="Picture 5"/>
          <p:cNvPicPr>
            <a:picLocks noChangeAspect="1" noChangeArrowheads="1"/>
          </p:cNvPicPr>
          <p:nvPr/>
        </p:nvPicPr>
        <p:blipFill>
          <a:blip r:embed="rId3"/>
          <a:srcRect r="52202" b="6250"/>
          <a:stretch>
            <a:fillRect/>
          </a:stretch>
        </p:blipFill>
        <p:spPr bwMode="auto">
          <a:xfrm>
            <a:off x="5419725" y="3903662"/>
            <a:ext cx="3419475" cy="1811338"/>
          </a:xfrm>
          <a:prstGeom prst="rect">
            <a:avLst/>
          </a:prstGeom>
          <a:noFill/>
          <a:ln w="25400" algn="ctr">
            <a:solidFill>
              <a:srgbClr val="6600FF"/>
            </a:solidFill>
            <a:miter lim="800000"/>
            <a:headEnd/>
            <a:tailEnd/>
          </a:ln>
          <a:effectLst/>
        </p:spPr>
      </p:pic>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8938185-1417-44DB-B721-BEAFCC129982}" type="slidenum">
              <a:rPr lang="en-US" altLang="en-US"/>
              <a:pPr/>
              <a:t>64</a:t>
            </a:fld>
            <a:endParaRPr lang="en-US" altLang="en-US" dirty="0"/>
          </a:p>
        </p:txBody>
      </p:sp>
      <p:sp>
        <p:nvSpPr>
          <p:cNvPr id="326658" name="Rectangle 2"/>
          <p:cNvSpPr>
            <a:spLocks noGrp="1" noChangeArrowheads="1"/>
          </p:cNvSpPr>
          <p:nvPr>
            <p:ph type="title"/>
          </p:nvPr>
        </p:nvSpPr>
        <p:spPr/>
        <p:txBody>
          <a:bodyPr/>
          <a:lstStyle/>
          <a:p>
            <a:r>
              <a:rPr lang="en-US" smtClean="0"/>
              <a:t>'Normal' Regression with OLS in SAS</a:t>
            </a:r>
            <a:endParaRPr lang="en-US" dirty="0"/>
          </a:p>
        </p:txBody>
      </p:sp>
      <p:sp>
        <p:nvSpPr>
          <p:cNvPr id="326659" name="Rectangle 3"/>
          <p:cNvSpPr>
            <a:spLocks noGrp="1" noChangeArrowheads="1"/>
          </p:cNvSpPr>
          <p:nvPr>
            <p:ph type="body" idx="1"/>
          </p:nvPr>
        </p:nvSpPr>
        <p:spPr>
          <a:xfrm>
            <a:off x="457200" y="1447800"/>
            <a:ext cx="8305800" cy="4724400"/>
          </a:xfrm>
        </p:spPr>
        <p:txBody>
          <a:bodyPr/>
          <a:lstStyle/>
          <a:p>
            <a:pPr algn="ctr">
              <a:lnSpc>
                <a:spcPct val="90000"/>
              </a:lnSpc>
            </a:pPr>
            <a:r>
              <a:rPr lang="en-US" dirty="0"/>
              <a:t>Well Child Visits and Insurance Type</a:t>
            </a:r>
          </a:p>
          <a:p>
            <a:pPr algn="ctr">
              <a:lnSpc>
                <a:spcPct val="90000"/>
              </a:lnSpc>
            </a:pPr>
            <a:endParaRPr lang="en-US" dirty="0"/>
          </a:p>
          <a:p>
            <a:pPr algn="ctr">
              <a:lnSpc>
                <a:spcPct val="90000"/>
              </a:lnSpc>
            </a:pPr>
            <a:endParaRPr lang="en-US" sz="2400" dirty="0"/>
          </a:p>
          <a:p>
            <a:pPr algn="ctr">
              <a:lnSpc>
                <a:spcPct val="90000"/>
              </a:lnSpc>
            </a:pPr>
            <a:endParaRPr lang="en-US" sz="2400" dirty="0"/>
          </a:p>
          <a:p>
            <a:pPr algn="ctr">
              <a:lnSpc>
                <a:spcPct val="90000"/>
              </a:lnSpc>
            </a:pPr>
            <a:endParaRPr lang="en-US" sz="2400" dirty="0"/>
          </a:p>
          <a:p>
            <a:pPr algn="ctr">
              <a:lnSpc>
                <a:spcPct val="90000"/>
              </a:lnSpc>
            </a:pPr>
            <a:endParaRPr lang="en-US" sz="2400" dirty="0"/>
          </a:p>
          <a:p>
            <a:pPr algn="ctr">
              <a:lnSpc>
                <a:spcPct val="90000"/>
              </a:lnSpc>
            </a:pPr>
            <a:endParaRPr lang="en-US" sz="2400" dirty="0"/>
          </a:p>
          <a:p>
            <a:pPr algn="ctr">
              <a:lnSpc>
                <a:spcPct val="90000"/>
              </a:lnSpc>
            </a:pPr>
            <a:endParaRPr lang="en-US" sz="2400" dirty="0"/>
          </a:p>
          <a:p>
            <a:pPr algn="ctr">
              <a:lnSpc>
                <a:spcPct val="90000"/>
              </a:lnSpc>
            </a:pPr>
            <a:endParaRPr lang="en-US" sz="2400" dirty="0"/>
          </a:p>
          <a:p>
            <a:pPr algn="ctr">
              <a:lnSpc>
                <a:spcPct val="90000"/>
              </a:lnSpc>
            </a:pPr>
            <a:endParaRPr lang="en-US" sz="2000" dirty="0"/>
          </a:p>
        </p:txBody>
      </p:sp>
      <p:pic>
        <p:nvPicPr>
          <p:cNvPr id="7" name="Picture 2"/>
          <p:cNvPicPr>
            <a:picLocks noChangeAspect="1" noChangeArrowheads="1"/>
          </p:cNvPicPr>
          <p:nvPr/>
        </p:nvPicPr>
        <p:blipFill>
          <a:blip r:embed="rId2"/>
          <a:srcRect/>
          <a:stretch>
            <a:fillRect/>
          </a:stretch>
        </p:blipFill>
        <p:spPr bwMode="auto">
          <a:xfrm>
            <a:off x="1143000" y="2387600"/>
            <a:ext cx="7148513" cy="3327400"/>
          </a:xfrm>
          <a:prstGeom prst="rect">
            <a:avLst/>
          </a:prstGeom>
          <a:noFill/>
          <a:ln w="9525">
            <a:miter lim="800000"/>
            <a:headEnd/>
            <a:tailEnd/>
          </a:ln>
          <a:effectLst/>
        </p:spPr>
      </p:pic>
    </p:spTree>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45BF4CF-5AAE-401D-BD35-51B510242453}" type="slidenum">
              <a:rPr lang="en-US" altLang="en-US"/>
              <a:pPr/>
              <a:t>65</a:t>
            </a:fld>
            <a:endParaRPr lang="en-US" altLang="en-US" dirty="0"/>
          </a:p>
        </p:txBody>
      </p:sp>
      <p:sp>
        <p:nvSpPr>
          <p:cNvPr id="397314" name="Rectangle 2"/>
          <p:cNvSpPr>
            <a:spLocks noGrp="1" noChangeArrowheads="1"/>
          </p:cNvSpPr>
          <p:nvPr>
            <p:ph type="title"/>
          </p:nvPr>
        </p:nvSpPr>
        <p:spPr/>
        <p:txBody>
          <a:bodyPr/>
          <a:lstStyle/>
          <a:p>
            <a:r>
              <a:rPr lang="en-US" dirty="0"/>
              <a:t>'Normal' Regression with OLS in SAS</a:t>
            </a:r>
          </a:p>
        </p:txBody>
      </p:sp>
      <p:sp>
        <p:nvSpPr>
          <p:cNvPr id="397315" name="Rectangle 3"/>
          <p:cNvSpPr>
            <a:spLocks noGrp="1" noChangeArrowheads="1"/>
          </p:cNvSpPr>
          <p:nvPr>
            <p:ph type="body" idx="1"/>
          </p:nvPr>
        </p:nvSpPr>
        <p:spPr>
          <a:xfrm>
            <a:off x="457200" y="1371600"/>
            <a:ext cx="8305800" cy="4800600"/>
          </a:xfrm>
        </p:spPr>
        <p:txBody>
          <a:bodyPr/>
          <a:lstStyle/>
          <a:p>
            <a:pPr>
              <a:spcBef>
                <a:spcPct val="0"/>
              </a:spcBef>
            </a:pPr>
            <a:r>
              <a:rPr lang="en-US" sz="2000" b="1" dirty="0">
                <a:solidFill>
                  <a:srgbClr val="000080"/>
                </a:solidFill>
                <a:latin typeface="Courier New" pitchFamily="49" charset="0"/>
              </a:rPr>
              <a:t>proc</a:t>
            </a:r>
            <a:r>
              <a:rPr lang="en-US" sz="2000" b="1" dirty="0">
                <a:solidFill>
                  <a:srgbClr val="000000"/>
                </a:solidFill>
                <a:latin typeface="Courier New" pitchFamily="49" charset="0"/>
              </a:rPr>
              <a:t> </a:t>
            </a:r>
            <a:r>
              <a:rPr lang="en-US" sz="2000" b="1" dirty="0">
                <a:solidFill>
                  <a:srgbClr val="000080"/>
                </a:solidFill>
                <a:latin typeface="Courier New" pitchFamily="49" charset="0"/>
              </a:rPr>
              <a:t>reg</a:t>
            </a:r>
            <a:r>
              <a:rPr lang="en-US" sz="2000" b="1" dirty="0">
                <a:solidFill>
                  <a:srgbClr val="000000"/>
                </a:solidFill>
                <a:latin typeface="Courier New" pitchFamily="49" charset="0"/>
              </a:rPr>
              <a:t> </a:t>
            </a:r>
            <a:r>
              <a:rPr lang="en-US" sz="2000" b="1" dirty="0">
                <a:solidFill>
                  <a:srgbClr val="0000FF"/>
                </a:solidFill>
                <a:latin typeface="Courier New" pitchFamily="49" charset="0"/>
              </a:rPr>
              <a:t>data</a:t>
            </a:r>
            <a:r>
              <a:rPr lang="en-US" sz="2000" b="1" dirty="0">
                <a:solidFill>
                  <a:srgbClr val="000000"/>
                </a:solidFill>
                <a:latin typeface="Courier New" pitchFamily="49" charset="0"/>
              </a:rPr>
              <a:t>=one;</a:t>
            </a:r>
          </a:p>
          <a:p>
            <a:pPr>
              <a:spcBef>
                <a:spcPct val="0"/>
              </a:spcBef>
            </a:pPr>
            <a:r>
              <a:rPr lang="en-US" sz="2000" b="1" dirty="0">
                <a:solidFill>
                  <a:srgbClr val="000000"/>
                </a:solidFill>
                <a:latin typeface="Courier New" pitchFamily="49" charset="0"/>
              </a:rPr>
              <a:t>   </a:t>
            </a:r>
            <a:r>
              <a:rPr lang="en-US" sz="2000" b="1" dirty="0">
                <a:solidFill>
                  <a:srgbClr val="0000FF"/>
                </a:solidFill>
                <a:latin typeface="Courier New" pitchFamily="49" charset="0"/>
              </a:rPr>
              <a:t>model</a:t>
            </a:r>
            <a:r>
              <a:rPr lang="en-US" sz="2000" b="1" dirty="0">
                <a:solidFill>
                  <a:srgbClr val="000000"/>
                </a:solidFill>
                <a:latin typeface="Courier New" pitchFamily="49" charset="0"/>
              </a:rPr>
              <a:t> cvisits = medicaid;</a:t>
            </a:r>
          </a:p>
          <a:p>
            <a:pPr>
              <a:spcBef>
                <a:spcPct val="0"/>
              </a:spcBef>
            </a:pPr>
            <a:r>
              <a:rPr lang="en-US" sz="2000" b="1" dirty="0">
                <a:solidFill>
                  <a:srgbClr val="000000"/>
                </a:solidFill>
                <a:latin typeface="Courier New" pitchFamily="49" charset="0"/>
              </a:rPr>
              <a:t>   </a:t>
            </a:r>
            <a:r>
              <a:rPr lang="en-US" sz="2000" b="1" dirty="0" smtClean="0">
                <a:solidFill>
                  <a:srgbClr val="000080"/>
                </a:solidFill>
                <a:latin typeface="Courier New" pitchFamily="49" charset="0"/>
              </a:rPr>
              <a:t>run</a:t>
            </a:r>
            <a:r>
              <a:rPr lang="en-US" sz="2000" b="1" dirty="0" smtClean="0">
                <a:solidFill>
                  <a:srgbClr val="000000"/>
                </a:solidFill>
                <a:latin typeface="Courier New" pitchFamily="49" charset="0"/>
              </a:rPr>
              <a:t>;</a:t>
            </a:r>
          </a:p>
          <a:p>
            <a:endParaRPr lang="en-US" sz="1200" dirty="0" smtClean="0">
              <a:latin typeface="Courier New" pitchFamily="49" charset="0"/>
              <a:cs typeface="Courier New" pitchFamily="49" charset="0"/>
            </a:endParaRPr>
          </a:p>
          <a:p>
            <a:r>
              <a:rPr lang="en-US" sz="1200" dirty="0" smtClean="0">
                <a:latin typeface="Courier New" pitchFamily="49" charset="0"/>
                <a:cs typeface="Courier New" pitchFamily="49" charset="0"/>
              </a:rPr>
              <a:t>                                    Sum of           Mean</a:t>
            </a:r>
          </a:p>
          <a:p>
            <a:r>
              <a:rPr lang="en-US" sz="1200" dirty="0" smtClean="0">
                <a:latin typeface="Courier New" pitchFamily="49" charset="0"/>
                <a:cs typeface="Courier New" pitchFamily="49" charset="0"/>
              </a:rPr>
              <a:t>Source                   DF        Squares         Square    F Value    Pr &gt; F</a:t>
            </a:r>
          </a:p>
          <a:p>
            <a:endParaRPr lang="en-US" sz="1200" dirty="0" smtClean="0">
              <a:latin typeface="Courier New" pitchFamily="49" charset="0"/>
              <a:cs typeface="Courier New" pitchFamily="49" charset="0"/>
            </a:endParaRPr>
          </a:p>
          <a:p>
            <a:r>
              <a:rPr lang="it-IT" sz="1200" smtClean="0">
                <a:latin typeface="Courier New" pitchFamily="49" charset="0"/>
                <a:cs typeface="Courier New" pitchFamily="49" charset="0"/>
              </a:rPr>
              <a:t>Model                     1       60.67941       60.67941       5.72    0.0200</a:t>
            </a:r>
          </a:p>
          <a:p>
            <a:r>
              <a:rPr lang="en-US" sz="1200" dirty="0" smtClean="0">
                <a:latin typeface="Courier New" pitchFamily="49" charset="0"/>
                <a:cs typeface="Courier New" pitchFamily="49" charset="0"/>
              </a:rPr>
              <a:t>Error                    58      614.97059       10.60294</a:t>
            </a:r>
          </a:p>
          <a:p>
            <a:r>
              <a:rPr lang="en-US" sz="1200" dirty="0" smtClean="0">
                <a:latin typeface="Courier New" pitchFamily="49" charset="0"/>
                <a:cs typeface="Courier New" pitchFamily="49" charset="0"/>
              </a:rPr>
              <a:t>Corrected Total          59      675.65000</a:t>
            </a:r>
          </a:p>
          <a:p>
            <a:endParaRPr lang="en-US" sz="1200" dirty="0" smtClean="0">
              <a:latin typeface="Courier New" pitchFamily="49" charset="0"/>
              <a:cs typeface="Courier New" pitchFamily="49" charset="0"/>
            </a:endParaRPr>
          </a:p>
          <a:p>
            <a:r>
              <a:rPr lang="en-US" sz="1200" dirty="0" smtClean="0">
                <a:latin typeface="Courier New" pitchFamily="49" charset="0"/>
                <a:cs typeface="Courier New" pitchFamily="49" charset="0"/>
              </a:rPr>
              <a:t>Root MSE              3.25622    R-Square     0.0898</a:t>
            </a:r>
          </a:p>
          <a:p>
            <a:r>
              <a:rPr lang="en-US" sz="1200" dirty="0" smtClean="0">
                <a:latin typeface="Courier New" pitchFamily="49" charset="0"/>
                <a:cs typeface="Courier New" pitchFamily="49" charset="0"/>
              </a:rPr>
              <a:t>Dependent Mean        5.85000    Adj R-Sq     0.0741</a:t>
            </a:r>
          </a:p>
          <a:p>
            <a:r>
              <a:rPr lang="en-US" sz="1200" dirty="0" smtClean="0">
                <a:latin typeface="Courier New" pitchFamily="49" charset="0"/>
                <a:cs typeface="Courier New" pitchFamily="49" charset="0"/>
              </a:rPr>
              <a:t>Coeff Var            55.66181</a:t>
            </a:r>
          </a:p>
          <a:p>
            <a:endParaRPr lang="en-US" sz="1200" dirty="0" smtClean="0">
              <a:latin typeface="Courier New" pitchFamily="49" charset="0"/>
              <a:cs typeface="Courier New" pitchFamily="49" charset="0"/>
            </a:endParaRPr>
          </a:p>
          <a:p>
            <a:r>
              <a:rPr lang="en-US" sz="1200" dirty="0" smtClean="0">
                <a:latin typeface="Courier New" pitchFamily="49" charset="0"/>
                <a:cs typeface="Courier New" pitchFamily="49" charset="0"/>
              </a:rPr>
              <a:t>                                        Parameter       Standard</a:t>
            </a:r>
          </a:p>
          <a:p>
            <a:r>
              <a:rPr lang="en-US" sz="1200" dirty="0" smtClean="0">
                <a:latin typeface="Courier New" pitchFamily="49" charset="0"/>
                <a:cs typeface="Courier New" pitchFamily="49" charset="0"/>
              </a:rPr>
              <a:t>Variable     Label                DF     Estimate          Error    t Value    Pr &gt; |t|</a:t>
            </a:r>
          </a:p>
          <a:p>
            <a:endParaRPr lang="en-US" sz="1200" dirty="0" smtClean="0">
              <a:latin typeface="Courier New" pitchFamily="49" charset="0"/>
              <a:cs typeface="Courier New" pitchFamily="49" charset="0"/>
            </a:endParaRPr>
          </a:p>
          <a:p>
            <a:r>
              <a:rPr lang="en-US" sz="1200" dirty="0" smtClean="0">
                <a:latin typeface="Courier New" pitchFamily="49" charset="0"/>
                <a:cs typeface="Courier New" pitchFamily="49" charset="0"/>
              </a:rPr>
              <a:t>Intercept    Intercept             1      7.00000        0.63860      10.96      &lt;.0001</a:t>
            </a:r>
          </a:p>
          <a:p>
            <a:r>
              <a:rPr lang="en-US" sz="1200" dirty="0" smtClean="0">
                <a:latin typeface="Courier New" pitchFamily="49" charset="0"/>
                <a:cs typeface="Courier New" pitchFamily="49" charset="0"/>
              </a:rPr>
              <a:t>medicaid     private v. medicaid   1     -2.02941        0.84833      -2.39      0.0200</a:t>
            </a:r>
            <a:endParaRPr lang="en-US" sz="1200" b="1" dirty="0">
              <a:solidFill>
                <a:srgbClr val="000000"/>
              </a:solidFill>
              <a:latin typeface="Courier New" pitchFamily="49" charset="0"/>
              <a:cs typeface="Courier New" pitchFamily="49" charset="0"/>
            </a:endParaRPr>
          </a:p>
        </p:txBody>
      </p:sp>
      <p:sp>
        <p:nvSpPr>
          <p:cNvPr id="397316" name="Text Box 4"/>
          <p:cNvSpPr txBox="1">
            <a:spLocks noChangeArrowheads="1"/>
          </p:cNvSpPr>
          <p:nvPr/>
        </p:nvSpPr>
        <p:spPr bwMode="auto">
          <a:xfrm>
            <a:off x="5715000" y="1524000"/>
            <a:ext cx="2895600" cy="650875"/>
          </a:xfrm>
          <a:prstGeom prst="rect">
            <a:avLst/>
          </a:prstGeom>
          <a:noFill/>
          <a:ln w="9525">
            <a:solidFill>
              <a:schemeClr val="tx2"/>
            </a:solidFill>
            <a:miter lim="800000"/>
            <a:headEnd/>
            <a:tailEnd/>
          </a:ln>
          <a:effectLst/>
        </p:spPr>
        <p:txBody>
          <a:bodyPr>
            <a:spAutoFit/>
          </a:bodyPr>
          <a:lstStyle/>
          <a:p>
            <a:r>
              <a:rPr lang="en-US" b="1" dirty="0">
                <a:solidFill>
                  <a:schemeClr val="tx2"/>
                </a:solidFill>
                <a:latin typeface="Times New Roman" pitchFamily="18" charset="0"/>
              </a:rPr>
              <a:t>“cvisits” = Number of well  </a:t>
            </a:r>
          </a:p>
          <a:p>
            <a:r>
              <a:rPr lang="en-US" b="1" dirty="0">
                <a:solidFill>
                  <a:schemeClr val="tx2"/>
                </a:solidFill>
                <a:latin typeface="Times New Roman" pitchFamily="18" charset="0"/>
              </a:rPr>
              <a:t>                   child visits</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8E534EAD-C464-406B-9F11-FAA8D91ADFC8}" type="slidenum">
              <a:rPr lang="en-US" altLang="en-US"/>
              <a:pPr/>
              <a:t>66</a:t>
            </a:fld>
            <a:endParaRPr lang="en-US" altLang="en-US" dirty="0"/>
          </a:p>
        </p:txBody>
      </p:sp>
      <p:sp>
        <p:nvSpPr>
          <p:cNvPr id="398338" name="Rectangle 2"/>
          <p:cNvSpPr>
            <a:spLocks noGrp="1" noChangeArrowheads="1"/>
          </p:cNvSpPr>
          <p:nvPr>
            <p:ph type="title"/>
          </p:nvPr>
        </p:nvSpPr>
        <p:spPr/>
        <p:txBody>
          <a:bodyPr/>
          <a:lstStyle/>
          <a:p>
            <a:r>
              <a:rPr lang="en-US" dirty="0"/>
              <a:t>Logistic Regression</a:t>
            </a:r>
          </a:p>
        </p:txBody>
      </p:sp>
      <p:sp>
        <p:nvSpPr>
          <p:cNvPr id="398339" name="Rectangle 3"/>
          <p:cNvSpPr>
            <a:spLocks noGrp="1" noChangeArrowheads="1"/>
          </p:cNvSpPr>
          <p:nvPr>
            <p:ph type="body" idx="1"/>
          </p:nvPr>
        </p:nvSpPr>
        <p:spPr>
          <a:xfrm>
            <a:off x="457200" y="1371600"/>
            <a:ext cx="8305800" cy="4800600"/>
          </a:xfrm>
        </p:spPr>
        <p:txBody>
          <a:bodyPr/>
          <a:lstStyle/>
          <a:p>
            <a:pPr algn="ctr"/>
            <a:r>
              <a:rPr lang="en-US" b="1" dirty="0">
                <a:solidFill>
                  <a:schemeClr val="tx2"/>
                </a:solidFill>
              </a:rPr>
              <a:t>Well Child Visits</a:t>
            </a:r>
          </a:p>
        </p:txBody>
      </p:sp>
      <p:sp>
        <p:nvSpPr>
          <p:cNvPr id="398340" name="Rectangle 4"/>
          <p:cNvSpPr>
            <a:spLocks noChangeArrowheads="1"/>
          </p:cNvSpPr>
          <p:nvPr/>
        </p:nvSpPr>
        <p:spPr bwMode="auto">
          <a:xfrm>
            <a:off x="2743200" y="1971675"/>
            <a:ext cx="3505200" cy="3743325"/>
          </a:xfrm>
          <a:prstGeom prst="rect">
            <a:avLst/>
          </a:prstGeom>
          <a:noFill/>
          <a:ln w="9525">
            <a:noFill/>
            <a:miter lim="800000"/>
            <a:headEnd/>
            <a:tailEnd/>
          </a:ln>
          <a:effectLst/>
        </p:spPr>
        <p:txBody>
          <a:bodyPr>
            <a:spAutoFit/>
          </a:bodyPr>
          <a:lstStyle/>
          <a:p>
            <a:r>
              <a:rPr lang="en-US" sz="1200" dirty="0">
                <a:latin typeface="SAS Monospace" pitchFamily="49" charset="0"/>
              </a:rPr>
              <a:t>Table of medicaid by cviscat</a:t>
            </a:r>
          </a:p>
          <a:p>
            <a:endParaRPr lang="en-US" sz="1200" dirty="0">
              <a:latin typeface="SAS Monospace" pitchFamily="49" charset="0"/>
            </a:endParaRPr>
          </a:p>
          <a:p>
            <a:r>
              <a:rPr lang="en-US" sz="1200" dirty="0">
                <a:latin typeface="SAS Monospace" pitchFamily="49" charset="0"/>
              </a:rPr>
              <a:t>Frequency‚</a:t>
            </a:r>
          </a:p>
          <a:p>
            <a:r>
              <a:rPr lang="en-US" sz="1200" dirty="0">
                <a:latin typeface="SAS Monospace" pitchFamily="49" charset="0"/>
              </a:rPr>
              <a:t>Percent  ‚</a:t>
            </a:r>
          </a:p>
          <a:p>
            <a:r>
              <a:rPr lang="en-US" sz="1200" dirty="0">
                <a:latin typeface="SAS Monospace" pitchFamily="49" charset="0"/>
              </a:rPr>
              <a:t>Row Pct  ‚</a:t>
            </a:r>
          </a:p>
          <a:p>
            <a:r>
              <a:rPr lang="en-US" sz="1200" dirty="0">
                <a:latin typeface="SAS Monospace" pitchFamily="49" charset="0"/>
              </a:rPr>
              <a:t>Col Pct  ‚ &lt; 5 vis‚&gt;= 5 vis‚  Total</a:t>
            </a:r>
          </a:p>
          <a:p>
            <a:r>
              <a:rPr lang="en-US" sz="1200" dirty="0">
                <a:latin typeface="SAS Monospace" pitchFamily="49" charset="0"/>
              </a:rPr>
              <a:t>         ‚its     ‚its     ‚</a:t>
            </a:r>
          </a:p>
          <a:p>
            <a:r>
              <a:rPr lang="en-US" sz="1200" dirty="0">
                <a:latin typeface="SAS Monospace" pitchFamily="49" charset="0"/>
              </a:rPr>
              <a:t>ƒƒƒƒƒƒƒƒƒˆƒƒƒƒƒƒƒƒˆƒƒƒƒƒƒƒƒˆ</a:t>
            </a:r>
          </a:p>
          <a:p>
            <a:r>
              <a:rPr lang="en-US" sz="1200" dirty="0">
                <a:latin typeface="SAS Monospace" pitchFamily="49" charset="0"/>
              </a:rPr>
              <a:t> private ‚     15 ‚     19 ‚     34</a:t>
            </a:r>
          </a:p>
          <a:p>
            <a:r>
              <a:rPr lang="en-US" sz="1200" dirty="0">
                <a:latin typeface="SAS Monospace" pitchFamily="49" charset="0"/>
              </a:rPr>
              <a:t>         ‚  25.00 ‚  31.67 ‚  56.67</a:t>
            </a:r>
          </a:p>
          <a:p>
            <a:r>
              <a:rPr lang="en-US" sz="1200" dirty="0">
                <a:latin typeface="SAS Monospace" pitchFamily="49" charset="0"/>
              </a:rPr>
              <a:t>         ‚  44.12 ‚  55.88 ‚</a:t>
            </a:r>
          </a:p>
          <a:p>
            <a:r>
              <a:rPr lang="en-US" sz="1200" dirty="0">
                <a:latin typeface="SAS Monospace" pitchFamily="49" charset="0"/>
              </a:rPr>
              <a:t>         ‚  68.18 ‚  50.00 ‚</a:t>
            </a:r>
          </a:p>
          <a:p>
            <a:r>
              <a:rPr lang="en-US" sz="1200" dirty="0">
                <a:latin typeface="SAS Monospace" pitchFamily="49" charset="0"/>
              </a:rPr>
              <a:t>ƒƒƒƒƒƒƒƒƒˆƒƒƒƒƒƒƒƒˆƒƒƒƒƒƒƒƒˆ</a:t>
            </a:r>
          </a:p>
          <a:p>
            <a:r>
              <a:rPr lang="en-US" sz="1200" dirty="0">
                <a:latin typeface="SAS Monospace" pitchFamily="49" charset="0"/>
              </a:rPr>
              <a:t>medicaid ‚      7 ‚     19 ‚     26</a:t>
            </a:r>
          </a:p>
          <a:p>
            <a:r>
              <a:rPr lang="en-US" sz="1200" dirty="0">
                <a:latin typeface="SAS Monospace" pitchFamily="49" charset="0"/>
              </a:rPr>
              <a:t>         ‚  11.67 ‚  31.67 ‚  43.33</a:t>
            </a:r>
          </a:p>
          <a:p>
            <a:r>
              <a:rPr lang="en-US" sz="1200" dirty="0">
                <a:latin typeface="SAS Monospace" pitchFamily="49" charset="0"/>
              </a:rPr>
              <a:t>         ‚  26.92 ‚  73.08 ‚</a:t>
            </a:r>
          </a:p>
          <a:p>
            <a:r>
              <a:rPr lang="en-US" sz="1200" dirty="0">
                <a:latin typeface="SAS Monospace" pitchFamily="49" charset="0"/>
              </a:rPr>
              <a:t>         ‚  31.82 ‚  50.00 ‚</a:t>
            </a:r>
          </a:p>
          <a:p>
            <a:r>
              <a:rPr lang="en-US" sz="1200" dirty="0">
                <a:latin typeface="SAS Monospace" pitchFamily="49" charset="0"/>
              </a:rPr>
              <a:t>ƒƒƒƒƒƒƒƒƒˆƒƒƒƒƒƒƒƒˆƒƒƒƒƒƒƒƒˆ</a:t>
            </a:r>
          </a:p>
          <a:p>
            <a:r>
              <a:rPr lang="en-US" sz="1200" dirty="0">
                <a:latin typeface="SAS Monospace" pitchFamily="49" charset="0"/>
              </a:rPr>
              <a:t>Total          22       38       60</a:t>
            </a:r>
          </a:p>
          <a:p>
            <a:r>
              <a:rPr lang="en-US" sz="1200" dirty="0">
                <a:latin typeface="SAS Monospace" pitchFamily="49" charset="0"/>
              </a:rPr>
              <a:t>            36.67    63.33   100.00</a:t>
            </a:r>
          </a:p>
        </p:txBody>
      </p:sp>
      <p:sp>
        <p:nvSpPr>
          <p:cNvPr id="398341" name="Rectangle 5"/>
          <p:cNvSpPr>
            <a:spLocks noChangeArrowheads="1"/>
          </p:cNvSpPr>
          <p:nvPr/>
        </p:nvSpPr>
        <p:spPr bwMode="auto">
          <a:xfrm>
            <a:off x="1346200" y="5943600"/>
            <a:ext cx="6905625" cy="274638"/>
          </a:xfrm>
          <a:prstGeom prst="rect">
            <a:avLst/>
          </a:prstGeom>
          <a:noFill/>
          <a:ln w="9525">
            <a:noFill/>
            <a:miter lim="800000"/>
            <a:headEnd/>
            <a:tailEnd/>
          </a:ln>
          <a:effectLst/>
        </p:spPr>
        <p:txBody>
          <a:bodyPr wrap="none">
            <a:spAutoFit/>
          </a:bodyPr>
          <a:lstStyle/>
          <a:p>
            <a:r>
              <a:rPr lang="en-US" sz="1200" dirty="0">
                <a:latin typeface="SAS Monospace" pitchFamily="49" charset="0"/>
              </a:rPr>
              <a:t>Case-Control      Mantel-Haenszel        2.1429       0.7135       6.4353</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E908301-3A88-4196-87CA-9D00BAD99FCB}" type="slidenum">
              <a:rPr lang="en-US" altLang="en-US"/>
              <a:pPr/>
              <a:t>67</a:t>
            </a:fld>
            <a:endParaRPr lang="en-US" altLang="en-US" dirty="0"/>
          </a:p>
        </p:txBody>
      </p:sp>
      <p:sp>
        <p:nvSpPr>
          <p:cNvPr id="399362" name="Rectangle 2"/>
          <p:cNvSpPr>
            <a:spLocks noGrp="1" noChangeArrowheads="1"/>
          </p:cNvSpPr>
          <p:nvPr>
            <p:ph type="title"/>
          </p:nvPr>
        </p:nvSpPr>
        <p:spPr/>
        <p:txBody>
          <a:bodyPr/>
          <a:lstStyle/>
          <a:p>
            <a:r>
              <a:rPr lang="en-US" dirty="0"/>
              <a:t>Logistic Regression</a:t>
            </a:r>
          </a:p>
        </p:txBody>
      </p:sp>
      <p:sp>
        <p:nvSpPr>
          <p:cNvPr id="399363" name="Rectangle 3"/>
          <p:cNvSpPr>
            <a:spLocks noGrp="1" noChangeArrowheads="1"/>
          </p:cNvSpPr>
          <p:nvPr>
            <p:ph type="body" idx="1"/>
          </p:nvPr>
        </p:nvSpPr>
        <p:spPr>
          <a:xfrm>
            <a:off x="457200" y="1371600"/>
            <a:ext cx="8305800" cy="4800600"/>
          </a:xfrm>
        </p:spPr>
        <p:txBody>
          <a:bodyPr/>
          <a:lstStyle/>
          <a:p>
            <a:pPr>
              <a:spcBef>
                <a:spcPct val="0"/>
              </a:spcBef>
            </a:pPr>
            <a:r>
              <a:rPr lang="en-US" sz="2000" b="1" dirty="0">
                <a:solidFill>
                  <a:srgbClr val="000080"/>
                </a:solidFill>
                <a:latin typeface="Courier New" pitchFamily="49" charset="0"/>
              </a:rPr>
              <a:t>proc</a:t>
            </a:r>
            <a:r>
              <a:rPr lang="en-US" sz="2000" b="1" dirty="0">
                <a:solidFill>
                  <a:srgbClr val="000000"/>
                </a:solidFill>
                <a:latin typeface="Courier New" pitchFamily="49" charset="0"/>
              </a:rPr>
              <a:t> </a:t>
            </a:r>
            <a:r>
              <a:rPr lang="en-US" sz="2000" b="1" dirty="0" smtClean="0">
                <a:solidFill>
                  <a:srgbClr val="000000"/>
                </a:solidFill>
                <a:latin typeface="Courier New" pitchFamily="49" charset="0"/>
              </a:rPr>
              <a:t>logistic;</a:t>
            </a:r>
            <a:endParaRPr lang="en-US" sz="2000" b="1" dirty="0">
              <a:solidFill>
                <a:srgbClr val="000000"/>
              </a:solidFill>
              <a:latin typeface="Courier New" pitchFamily="49" charset="0"/>
            </a:endParaRPr>
          </a:p>
          <a:p>
            <a:pPr>
              <a:spcBef>
                <a:spcPct val="0"/>
              </a:spcBef>
            </a:pPr>
            <a:r>
              <a:rPr lang="en-US" sz="2000" b="1" dirty="0">
                <a:solidFill>
                  <a:srgbClr val="000000"/>
                </a:solidFill>
                <a:latin typeface="Courier New" pitchFamily="49" charset="0"/>
              </a:rPr>
              <a:t>   </a:t>
            </a:r>
            <a:r>
              <a:rPr lang="en-US" sz="2000" b="1" dirty="0">
                <a:solidFill>
                  <a:srgbClr val="0000FF"/>
                </a:solidFill>
                <a:latin typeface="Courier New" pitchFamily="49" charset="0"/>
              </a:rPr>
              <a:t>model</a:t>
            </a:r>
            <a:r>
              <a:rPr lang="en-US" sz="2000" b="1" dirty="0">
                <a:solidFill>
                  <a:srgbClr val="000000"/>
                </a:solidFill>
                <a:latin typeface="Courier New" pitchFamily="49" charset="0"/>
              </a:rPr>
              <a:t> cviscat = medicaid;</a:t>
            </a:r>
          </a:p>
          <a:p>
            <a:pPr>
              <a:spcBef>
                <a:spcPct val="0"/>
              </a:spcBef>
            </a:pPr>
            <a:r>
              <a:rPr lang="en-US" sz="2000" b="1" dirty="0">
                <a:solidFill>
                  <a:srgbClr val="000000"/>
                </a:solidFill>
                <a:latin typeface="Courier New" pitchFamily="49" charset="0"/>
              </a:rPr>
              <a:t>   </a:t>
            </a:r>
            <a:r>
              <a:rPr lang="en-US" sz="2000" b="1" dirty="0">
                <a:solidFill>
                  <a:srgbClr val="000080"/>
                </a:solidFill>
                <a:latin typeface="Courier New" pitchFamily="49" charset="0"/>
              </a:rPr>
              <a:t>run</a:t>
            </a:r>
            <a:r>
              <a:rPr lang="en-US" sz="2000" b="1" dirty="0">
                <a:solidFill>
                  <a:srgbClr val="000000"/>
                </a:solidFill>
                <a:latin typeface="Courier New" pitchFamily="49" charset="0"/>
              </a:rPr>
              <a:t>;</a:t>
            </a:r>
          </a:p>
          <a:p>
            <a:pPr>
              <a:spcBef>
                <a:spcPct val="0"/>
              </a:spcBef>
            </a:pPr>
            <a:endParaRPr lang="en-US" sz="1300" dirty="0">
              <a:latin typeface="Courier New" pitchFamily="49" charset="0"/>
            </a:endParaRPr>
          </a:p>
        </p:txBody>
      </p:sp>
      <p:sp>
        <p:nvSpPr>
          <p:cNvPr id="399364" name="Text Box 4"/>
          <p:cNvSpPr txBox="1">
            <a:spLocks noChangeArrowheads="1"/>
          </p:cNvSpPr>
          <p:nvPr/>
        </p:nvSpPr>
        <p:spPr bwMode="auto">
          <a:xfrm>
            <a:off x="5943600" y="1524000"/>
            <a:ext cx="2667000" cy="650875"/>
          </a:xfrm>
          <a:prstGeom prst="rect">
            <a:avLst/>
          </a:prstGeom>
          <a:noFill/>
          <a:ln w="9525">
            <a:solidFill>
              <a:schemeClr val="tx2"/>
            </a:solidFill>
            <a:miter lim="800000"/>
            <a:headEnd/>
            <a:tailEnd/>
          </a:ln>
          <a:effectLst/>
        </p:spPr>
        <p:txBody>
          <a:bodyPr>
            <a:spAutoFit/>
          </a:bodyPr>
          <a:lstStyle/>
          <a:p>
            <a:r>
              <a:rPr lang="en-US" b="1" dirty="0">
                <a:solidFill>
                  <a:schemeClr val="tx2"/>
                </a:solidFill>
                <a:latin typeface="Times New Roman" pitchFamily="18" charset="0"/>
              </a:rPr>
              <a:t>“cviscat”: 1= &lt;5 visits</a:t>
            </a:r>
          </a:p>
          <a:p>
            <a:r>
              <a:rPr lang="en-US" b="1" dirty="0">
                <a:solidFill>
                  <a:schemeClr val="tx2"/>
                </a:solidFill>
                <a:latin typeface="Times New Roman" pitchFamily="18" charset="0"/>
              </a:rPr>
              <a:t>	  0=  5+ visits</a:t>
            </a:r>
          </a:p>
        </p:txBody>
      </p:sp>
      <p:sp>
        <p:nvSpPr>
          <p:cNvPr id="7" name="Rectangle 6"/>
          <p:cNvSpPr>
            <a:spLocks noChangeAspect="1"/>
          </p:cNvSpPr>
          <p:nvPr/>
        </p:nvSpPr>
        <p:spPr>
          <a:xfrm>
            <a:off x="304805" y="2514600"/>
            <a:ext cx="8610595" cy="3570208"/>
          </a:xfrm>
          <a:prstGeom prst="rect">
            <a:avLst/>
          </a:prstGeom>
        </p:spPr>
        <p:txBody>
          <a:bodyPr wrap="square">
            <a:spAutoFit/>
          </a:bodyPr>
          <a:lstStyle/>
          <a:p>
            <a:pPr algn="ctr"/>
            <a:r>
              <a:rPr lang="en-US" dirty="0" smtClean="0">
                <a:latin typeface="SAS Monospace"/>
              </a:rPr>
              <a:t> </a:t>
            </a:r>
            <a:r>
              <a:rPr lang="en-US" sz="1600" dirty="0" smtClean="0">
                <a:latin typeface="SAS Monospace"/>
              </a:rPr>
              <a:t>Analysis of Maximum Likelihood Estimates</a:t>
            </a:r>
          </a:p>
          <a:p>
            <a:endParaRPr lang="en-US" sz="1600" dirty="0" smtClean="0">
              <a:latin typeface="SAS Monospace"/>
            </a:endParaRPr>
          </a:p>
          <a:p>
            <a:r>
              <a:rPr lang="en-US" sz="1600" dirty="0" smtClean="0">
                <a:latin typeface="SAS Monospace"/>
              </a:rPr>
              <a:t>                               Standard          Wald</a:t>
            </a:r>
          </a:p>
          <a:p>
            <a:r>
              <a:rPr lang="it-IT" sz="1600" smtClean="0">
                <a:latin typeface="SAS Monospace"/>
              </a:rPr>
              <a:t>Parameter    DF    Estimate       Error    Chi-Square    Pr &gt; ChiSq</a:t>
            </a:r>
          </a:p>
          <a:p>
            <a:endParaRPr lang="en-US" sz="1600" dirty="0" smtClean="0">
              <a:latin typeface="SAS Monospace"/>
            </a:endParaRPr>
          </a:p>
          <a:p>
            <a:r>
              <a:rPr lang="en-US" sz="1600" dirty="0" smtClean="0">
                <a:latin typeface="SAS Monospace"/>
              </a:rPr>
              <a:t>Intercept     1     -1.7602      0.9493        3.4381        0.0637</a:t>
            </a:r>
          </a:p>
          <a:p>
            <a:r>
              <a:rPr lang="en-US" sz="1600" dirty="0" smtClean="0">
                <a:latin typeface="SAS Monospace"/>
              </a:rPr>
              <a:t>medicaid      1      0.7619      0.5610        1.8443        0.1745</a:t>
            </a:r>
          </a:p>
          <a:p>
            <a:endParaRPr lang="en-US" sz="1600" dirty="0" smtClean="0">
              <a:latin typeface="SAS Monospace"/>
            </a:endParaRPr>
          </a:p>
          <a:p>
            <a:r>
              <a:rPr lang="en-US" sz="1600" dirty="0" smtClean="0">
                <a:latin typeface="SAS Monospace"/>
              </a:rPr>
              <a:t>                       Odds Ratio Estimates</a:t>
            </a:r>
          </a:p>
          <a:p>
            <a:endParaRPr lang="en-US" sz="1600" dirty="0" smtClean="0">
              <a:latin typeface="SAS Monospace"/>
            </a:endParaRPr>
          </a:p>
          <a:p>
            <a:r>
              <a:rPr lang="en-US" sz="1600" dirty="0" smtClean="0">
                <a:latin typeface="SAS Monospace"/>
              </a:rPr>
              <a:t>                          Point          95% Wald</a:t>
            </a:r>
          </a:p>
          <a:p>
            <a:r>
              <a:rPr lang="en-US" sz="1600" dirty="0" smtClean="0">
                <a:latin typeface="SAS Monospace"/>
              </a:rPr>
              <a:t>Effect                 Estimate      Confidence Limits</a:t>
            </a:r>
          </a:p>
          <a:p>
            <a:endParaRPr lang="en-US" sz="1600" dirty="0" smtClean="0">
              <a:latin typeface="SAS Monospace"/>
            </a:endParaRPr>
          </a:p>
          <a:p>
            <a:r>
              <a:rPr lang="en-US" sz="1600" dirty="0" smtClean="0">
                <a:latin typeface="SAS Monospace"/>
              </a:rPr>
              <a:t>private v. medicaid       2.142       0.713       6.434</a:t>
            </a: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872C2FA-02B0-48EF-B2CB-00E68155A067}" type="slidenum">
              <a:rPr lang="en-US" altLang="en-US"/>
              <a:pPr/>
              <a:t>68</a:t>
            </a:fld>
            <a:endParaRPr lang="en-US" altLang="en-US" dirty="0"/>
          </a:p>
        </p:txBody>
      </p:sp>
      <p:sp>
        <p:nvSpPr>
          <p:cNvPr id="400386" name="Rectangle 2"/>
          <p:cNvSpPr>
            <a:spLocks noGrp="1" noChangeArrowheads="1"/>
          </p:cNvSpPr>
          <p:nvPr>
            <p:ph type="title"/>
          </p:nvPr>
        </p:nvSpPr>
        <p:spPr/>
        <p:txBody>
          <a:bodyPr/>
          <a:lstStyle/>
          <a:p>
            <a:r>
              <a:rPr lang="en-US" dirty="0"/>
              <a:t>'Normal' Regression with OLS in SAS</a:t>
            </a:r>
          </a:p>
        </p:txBody>
      </p:sp>
      <p:sp>
        <p:nvSpPr>
          <p:cNvPr id="400387" name="Rectangle 3"/>
          <p:cNvSpPr>
            <a:spLocks noGrp="1" noChangeArrowheads="1"/>
          </p:cNvSpPr>
          <p:nvPr>
            <p:ph type="body" idx="1"/>
          </p:nvPr>
        </p:nvSpPr>
        <p:spPr>
          <a:xfrm>
            <a:off x="457200" y="1371600"/>
            <a:ext cx="8305800" cy="4800600"/>
          </a:xfrm>
        </p:spPr>
        <p:txBody>
          <a:bodyPr/>
          <a:lstStyle/>
          <a:p>
            <a:pPr>
              <a:spcBef>
                <a:spcPct val="0"/>
              </a:spcBef>
            </a:pPr>
            <a:r>
              <a:rPr lang="en-US" sz="2000" b="1" dirty="0">
                <a:solidFill>
                  <a:srgbClr val="000080"/>
                </a:solidFill>
                <a:latin typeface="Courier New" pitchFamily="49" charset="0"/>
              </a:rPr>
              <a:t>proc</a:t>
            </a:r>
            <a:r>
              <a:rPr lang="en-US" sz="2000" b="1" dirty="0">
                <a:solidFill>
                  <a:srgbClr val="000000"/>
                </a:solidFill>
                <a:latin typeface="Courier New" pitchFamily="49" charset="0"/>
              </a:rPr>
              <a:t> </a:t>
            </a:r>
            <a:r>
              <a:rPr lang="en-US" sz="2000" b="1" dirty="0">
                <a:solidFill>
                  <a:srgbClr val="000080"/>
                </a:solidFill>
                <a:latin typeface="Courier New" pitchFamily="49" charset="0"/>
              </a:rPr>
              <a:t>reg</a:t>
            </a:r>
            <a:r>
              <a:rPr lang="en-US" sz="2000" b="1" dirty="0">
                <a:solidFill>
                  <a:srgbClr val="000000"/>
                </a:solidFill>
                <a:latin typeface="Courier New" pitchFamily="49" charset="0"/>
              </a:rPr>
              <a:t> </a:t>
            </a:r>
            <a:r>
              <a:rPr lang="en-US" sz="2000" b="1" dirty="0">
                <a:solidFill>
                  <a:srgbClr val="0000FF"/>
                </a:solidFill>
                <a:latin typeface="Courier New" pitchFamily="49" charset="0"/>
              </a:rPr>
              <a:t>data</a:t>
            </a:r>
            <a:r>
              <a:rPr lang="en-US" sz="2000" b="1" dirty="0">
                <a:solidFill>
                  <a:srgbClr val="000000"/>
                </a:solidFill>
                <a:latin typeface="Courier New" pitchFamily="49" charset="0"/>
              </a:rPr>
              <a:t>=one;</a:t>
            </a:r>
          </a:p>
          <a:p>
            <a:pPr>
              <a:spcBef>
                <a:spcPct val="0"/>
              </a:spcBef>
            </a:pPr>
            <a:r>
              <a:rPr lang="en-US" sz="2000" b="1" dirty="0">
                <a:solidFill>
                  <a:srgbClr val="000000"/>
                </a:solidFill>
                <a:latin typeface="Courier New" pitchFamily="49" charset="0"/>
              </a:rPr>
              <a:t>   </a:t>
            </a:r>
            <a:r>
              <a:rPr lang="en-US" sz="2000" b="1" dirty="0">
                <a:solidFill>
                  <a:srgbClr val="0000FF"/>
                </a:solidFill>
                <a:latin typeface="Courier New" pitchFamily="49" charset="0"/>
              </a:rPr>
              <a:t>model</a:t>
            </a:r>
            <a:r>
              <a:rPr lang="en-US" sz="2000" b="1" dirty="0">
                <a:solidFill>
                  <a:srgbClr val="000000"/>
                </a:solidFill>
                <a:latin typeface="Courier New" pitchFamily="49" charset="0"/>
              </a:rPr>
              <a:t> cvisits = medicaid inadpnc;</a:t>
            </a:r>
          </a:p>
          <a:p>
            <a:r>
              <a:rPr lang="en-US" sz="2000" b="1" dirty="0">
                <a:solidFill>
                  <a:srgbClr val="000000"/>
                </a:solidFill>
                <a:latin typeface="Courier New" pitchFamily="49" charset="0"/>
              </a:rPr>
              <a:t>   </a:t>
            </a:r>
            <a:r>
              <a:rPr lang="en-US" sz="2000" b="1" dirty="0">
                <a:solidFill>
                  <a:srgbClr val="000080"/>
                </a:solidFill>
                <a:latin typeface="Courier New" pitchFamily="49" charset="0"/>
              </a:rPr>
              <a:t>run</a:t>
            </a:r>
            <a:r>
              <a:rPr lang="en-US" sz="2000" b="1" dirty="0" smtClean="0">
                <a:solidFill>
                  <a:srgbClr val="000000"/>
                </a:solidFill>
                <a:latin typeface="Courier New" pitchFamily="49" charset="0"/>
              </a:rPr>
              <a:t>;</a:t>
            </a:r>
            <a:r>
              <a:rPr lang="en-US" sz="2000" dirty="0" smtClean="0"/>
              <a:t> </a:t>
            </a:r>
          </a:p>
          <a:p>
            <a:r>
              <a:rPr lang="en-US" sz="2000" dirty="0" smtClean="0">
                <a:latin typeface="Courier New" pitchFamily="49" charset="0"/>
                <a:cs typeface="Courier New" pitchFamily="49" charset="0"/>
              </a:rPr>
              <a:t>                     </a:t>
            </a:r>
            <a:r>
              <a:rPr lang="en-US" sz="1200" dirty="0" smtClean="0">
                <a:latin typeface="Courier New" pitchFamily="49" charset="0"/>
                <a:cs typeface="Courier New" pitchFamily="49" charset="0"/>
              </a:rPr>
              <a:t>Sum of           Mean</a:t>
            </a:r>
          </a:p>
          <a:p>
            <a:r>
              <a:rPr lang="en-US" sz="1200" dirty="0" smtClean="0">
                <a:latin typeface="Courier New" pitchFamily="49" charset="0"/>
                <a:cs typeface="Courier New" pitchFamily="49" charset="0"/>
              </a:rPr>
              <a:t>Source                   DF        Squares         Square    F Value    Pr &gt; F</a:t>
            </a:r>
          </a:p>
          <a:p>
            <a:endParaRPr lang="en-US" sz="800" dirty="0" smtClean="0">
              <a:latin typeface="Courier New" pitchFamily="49" charset="0"/>
              <a:cs typeface="Courier New" pitchFamily="49" charset="0"/>
            </a:endParaRPr>
          </a:p>
          <a:p>
            <a:r>
              <a:rPr lang="it-IT" sz="1200" smtClean="0">
                <a:latin typeface="Courier New" pitchFamily="49" charset="0"/>
                <a:cs typeface="Courier New" pitchFamily="49" charset="0"/>
              </a:rPr>
              <a:t>Model                     2      100.38021       50.19010       4.97    0.0102</a:t>
            </a:r>
          </a:p>
          <a:p>
            <a:r>
              <a:rPr lang="en-US" sz="1200" dirty="0" smtClean="0">
                <a:latin typeface="Courier New" pitchFamily="49" charset="0"/>
                <a:cs typeface="Courier New" pitchFamily="49" charset="0"/>
              </a:rPr>
              <a:t>Error                    57      575.26979       10.09245</a:t>
            </a:r>
          </a:p>
          <a:p>
            <a:r>
              <a:rPr lang="en-US" sz="1200" dirty="0" smtClean="0">
                <a:latin typeface="Courier New" pitchFamily="49" charset="0"/>
                <a:cs typeface="Courier New" pitchFamily="49" charset="0"/>
              </a:rPr>
              <a:t>Corrected Total          59      675.65000</a:t>
            </a:r>
          </a:p>
          <a:p>
            <a:endParaRPr lang="en-US" sz="1200" dirty="0" smtClean="0">
              <a:latin typeface="Courier New" pitchFamily="49" charset="0"/>
              <a:cs typeface="Courier New" pitchFamily="49" charset="0"/>
            </a:endParaRPr>
          </a:p>
          <a:p>
            <a:r>
              <a:rPr lang="en-US" sz="1200" dirty="0" smtClean="0">
                <a:latin typeface="Courier New" pitchFamily="49" charset="0"/>
                <a:cs typeface="Courier New" pitchFamily="49" charset="0"/>
              </a:rPr>
              <a:t>Root MSE              3.17686    R-Square     0.1486</a:t>
            </a:r>
          </a:p>
          <a:p>
            <a:r>
              <a:rPr lang="en-US" sz="1200" dirty="0" smtClean="0">
                <a:latin typeface="Courier New" pitchFamily="49" charset="0"/>
                <a:cs typeface="Courier New" pitchFamily="49" charset="0"/>
              </a:rPr>
              <a:t>Dependent Mean        5.85000    Adj R-Sq     0.1187</a:t>
            </a:r>
          </a:p>
          <a:p>
            <a:r>
              <a:rPr lang="en-US" sz="1200" dirty="0" smtClean="0">
                <a:latin typeface="Courier New" pitchFamily="49" charset="0"/>
                <a:cs typeface="Courier New" pitchFamily="49" charset="0"/>
              </a:rPr>
              <a:t>Coeff Var            54.30533</a:t>
            </a:r>
          </a:p>
          <a:p>
            <a:endParaRPr lang="en-US" sz="800" dirty="0" smtClean="0">
              <a:latin typeface="Courier New" pitchFamily="49" charset="0"/>
              <a:cs typeface="Courier New" pitchFamily="49" charset="0"/>
            </a:endParaRPr>
          </a:p>
          <a:p>
            <a:r>
              <a:rPr lang="en-US" sz="1200" dirty="0" smtClean="0">
                <a:latin typeface="Courier New" pitchFamily="49" charset="0"/>
                <a:cs typeface="Courier New" pitchFamily="49" charset="0"/>
              </a:rPr>
              <a:t>                                        Parameter       Standard</a:t>
            </a:r>
          </a:p>
          <a:p>
            <a:r>
              <a:rPr lang="en-US" sz="1200" dirty="0" smtClean="0">
                <a:latin typeface="Courier New" pitchFamily="49" charset="0"/>
                <a:cs typeface="Courier New" pitchFamily="49" charset="0"/>
              </a:rPr>
              <a:t>Variable     Label                DF     Estimate          Error    t Value    Pr &gt; |t|</a:t>
            </a:r>
          </a:p>
          <a:p>
            <a:endParaRPr lang="en-US" sz="1200" dirty="0" smtClean="0">
              <a:latin typeface="Courier New" pitchFamily="49" charset="0"/>
              <a:cs typeface="Courier New" pitchFamily="49" charset="0"/>
            </a:endParaRPr>
          </a:p>
          <a:p>
            <a:r>
              <a:rPr lang="en-US" sz="1200" dirty="0" smtClean="0">
                <a:latin typeface="Courier New" pitchFamily="49" charset="0"/>
                <a:cs typeface="Courier New" pitchFamily="49" charset="0"/>
              </a:rPr>
              <a:t>Intercept    Intercept             1      7.35269        0.64791      11.35      &lt;.0001</a:t>
            </a:r>
          </a:p>
          <a:p>
            <a:r>
              <a:rPr lang="en-US" sz="1200" dirty="0" smtClean="0">
                <a:latin typeface="Courier New" pitchFamily="49" charset="0"/>
                <a:cs typeface="Courier New" pitchFamily="49" charset="0"/>
              </a:rPr>
              <a:t>medicaid     private v. medicaid   1     -1.73481        0.84088      -2.06      0.0437</a:t>
            </a:r>
          </a:p>
          <a:p>
            <a:r>
              <a:rPr lang="pt-BR" sz="1200" smtClean="0">
                <a:latin typeface="Courier New" pitchFamily="49" charset="0"/>
                <a:cs typeface="Courier New" pitchFamily="49" charset="0"/>
              </a:rPr>
              <a:t>inadpnc                            1     -1.83400        0.92470      -1.98      0.0522</a:t>
            </a:r>
            <a:endParaRPr lang="en-US" sz="1200" b="1" dirty="0">
              <a:solidFill>
                <a:srgbClr val="000000"/>
              </a:solidFill>
              <a:latin typeface="Courier New" pitchFamily="49" charset="0"/>
              <a:cs typeface="Courier New" pitchFamily="49" charset="0"/>
            </a:endParaRPr>
          </a:p>
        </p:txBody>
      </p:sp>
      <p:sp>
        <p:nvSpPr>
          <p:cNvPr id="400388" name="Text Box 4"/>
          <p:cNvSpPr txBox="1">
            <a:spLocks noChangeArrowheads="1"/>
          </p:cNvSpPr>
          <p:nvPr/>
        </p:nvSpPr>
        <p:spPr bwMode="auto">
          <a:xfrm>
            <a:off x="6096000" y="1524000"/>
            <a:ext cx="2895600" cy="650875"/>
          </a:xfrm>
          <a:prstGeom prst="rect">
            <a:avLst/>
          </a:prstGeom>
          <a:noFill/>
          <a:ln w="9525">
            <a:solidFill>
              <a:schemeClr val="tx2"/>
            </a:solidFill>
            <a:miter lim="800000"/>
            <a:headEnd/>
            <a:tailEnd/>
          </a:ln>
          <a:effectLst/>
        </p:spPr>
        <p:txBody>
          <a:bodyPr>
            <a:spAutoFit/>
          </a:bodyPr>
          <a:lstStyle/>
          <a:p>
            <a:r>
              <a:rPr lang="en-US" b="1" dirty="0">
                <a:solidFill>
                  <a:schemeClr val="tx2"/>
                </a:solidFill>
                <a:latin typeface="Times New Roman" pitchFamily="18" charset="0"/>
              </a:rPr>
              <a:t>“cvisits” = Number of well  </a:t>
            </a:r>
          </a:p>
          <a:p>
            <a:r>
              <a:rPr lang="en-US" b="1" dirty="0">
                <a:solidFill>
                  <a:schemeClr val="tx2"/>
                </a:solidFill>
                <a:latin typeface="Times New Roman" pitchFamily="18" charset="0"/>
              </a:rPr>
              <a:t>                   child visits</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8C69746-3CF8-4403-96D4-FA5F837EC9C8}" type="slidenum">
              <a:rPr lang="en-US" altLang="en-US"/>
              <a:pPr/>
              <a:t>6</a:t>
            </a:fld>
            <a:endParaRPr lang="en-US" altLang="en-US" dirty="0"/>
          </a:p>
        </p:txBody>
      </p:sp>
      <p:sp>
        <p:nvSpPr>
          <p:cNvPr id="368642" name="Rectangle 2"/>
          <p:cNvSpPr>
            <a:spLocks noGrp="1" noChangeArrowheads="1"/>
          </p:cNvSpPr>
          <p:nvPr>
            <p:ph type="title"/>
          </p:nvPr>
        </p:nvSpPr>
        <p:spPr/>
        <p:txBody>
          <a:bodyPr/>
          <a:lstStyle/>
          <a:p>
            <a:r>
              <a:rPr lang="en-US" dirty="0" smtClean="0"/>
              <a:t>The Epidemiologic Framework</a:t>
            </a:r>
            <a:endParaRPr lang="en-US" dirty="0"/>
          </a:p>
        </p:txBody>
      </p:sp>
      <p:sp>
        <p:nvSpPr>
          <p:cNvPr id="368643" name="Rectangle 3"/>
          <p:cNvSpPr>
            <a:spLocks noGrp="1" noChangeArrowheads="1"/>
          </p:cNvSpPr>
          <p:nvPr>
            <p:ph type="body" idx="1"/>
          </p:nvPr>
        </p:nvSpPr>
        <p:spPr>
          <a:xfrm>
            <a:off x="457200" y="1752600"/>
            <a:ext cx="8305800" cy="4419600"/>
          </a:xfrm>
        </p:spPr>
        <p:txBody>
          <a:bodyPr/>
          <a:lstStyle/>
          <a:p>
            <a:pPr marL="339725" lvl="2" indent="-339725" algn="ctr"/>
            <a:r>
              <a:rPr lang="en-US" sz="2800" b="1" dirty="0" smtClean="0">
                <a:solidFill>
                  <a:srgbClr val="660066"/>
                </a:solidFill>
              </a:rPr>
              <a:t>What is the study design when using </a:t>
            </a:r>
          </a:p>
          <a:p>
            <a:pPr marL="339725" lvl="2" indent="-339725" algn="ctr"/>
            <a:r>
              <a:rPr lang="en-US" sz="2800" b="1" dirty="0" smtClean="0">
                <a:solidFill>
                  <a:srgbClr val="660066"/>
                </a:solidFill>
              </a:rPr>
              <a:t>birth certificate data? </a:t>
            </a:r>
          </a:p>
          <a:p>
            <a:pPr marL="339725" indent="-339725"/>
            <a:endParaRPr lang="en-US" sz="1600" dirty="0"/>
          </a:p>
          <a:p>
            <a:pPr marL="339725" indent="-339725">
              <a:spcBef>
                <a:spcPct val="0"/>
              </a:spcBef>
              <a:buFont typeface="Wingdings" pitchFamily="2" charset="2"/>
              <a:buChar char="n"/>
            </a:pPr>
            <a:r>
              <a:rPr lang="en-US" smtClean="0"/>
              <a:t>Study subjects are not sampled—all live births included</a:t>
            </a:r>
          </a:p>
          <a:p>
            <a:pPr marL="339725" indent="-339725">
              <a:spcBef>
                <a:spcPct val="0"/>
              </a:spcBef>
              <a:buFont typeface="Wingdings" pitchFamily="2" charset="2"/>
              <a:buChar char="n"/>
            </a:pPr>
            <a:r>
              <a:rPr lang="en-US" smtClean="0"/>
              <a:t>Data </a:t>
            </a:r>
            <a:r>
              <a:rPr lang="en-US" dirty="0"/>
              <a:t>on some risk factors are collected prior to the occurrence of outcomes (from prenatal record); </a:t>
            </a:r>
          </a:p>
          <a:p>
            <a:pPr marL="339725" indent="-339725">
              <a:spcBef>
                <a:spcPct val="0"/>
              </a:spcBef>
              <a:buFont typeface="Wingdings" pitchFamily="2" charset="2"/>
              <a:buChar char="n"/>
            </a:pPr>
            <a:r>
              <a:rPr lang="en-US" dirty="0"/>
              <a:t>Data on some risk factors are collected subsequent to the occurrence of the outcome </a:t>
            </a:r>
            <a:r>
              <a:rPr lang="en-US" dirty="0" smtClean="0"/>
              <a:t>(self-reported </a:t>
            </a:r>
            <a:r>
              <a:rPr lang="en-US" dirty="0"/>
              <a:t>at </a:t>
            </a:r>
            <a:r>
              <a:rPr lang="en-US" dirty="0" smtClean="0"/>
              <a:t>delivery);</a:t>
            </a:r>
            <a:endParaRPr lang="en-US" dirty="0"/>
          </a:p>
          <a:p>
            <a:pPr marL="339725" indent="-339725">
              <a:spcBef>
                <a:spcPct val="0"/>
              </a:spcBef>
            </a:pPr>
            <a:endParaRPr lang="en-US" sz="1400" b="1" dirty="0">
              <a:solidFill>
                <a:srgbClr val="660066"/>
              </a:solidFill>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fld id="{9E812E88-BC78-411E-9257-9924F7889B93}" type="slidenum">
              <a:rPr lang="en-US" altLang="en-US"/>
              <a:pPr/>
              <a:t>69</a:t>
            </a:fld>
            <a:endParaRPr lang="en-US" altLang="en-US" dirty="0"/>
          </a:p>
        </p:txBody>
      </p:sp>
      <p:sp>
        <p:nvSpPr>
          <p:cNvPr id="401410" name="Rectangle 2"/>
          <p:cNvSpPr>
            <a:spLocks noGrp="1" noChangeArrowheads="1"/>
          </p:cNvSpPr>
          <p:nvPr>
            <p:ph type="title"/>
          </p:nvPr>
        </p:nvSpPr>
        <p:spPr/>
        <p:txBody>
          <a:bodyPr/>
          <a:lstStyle/>
          <a:p>
            <a:r>
              <a:rPr lang="en-US" dirty="0"/>
              <a:t>Logistic Regression</a:t>
            </a:r>
          </a:p>
        </p:txBody>
      </p:sp>
      <p:sp>
        <p:nvSpPr>
          <p:cNvPr id="401411" name="Rectangle 3"/>
          <p:cNvSpPr>
            <a:spLocks noGrp="1" noChangeArrowheads="1"/>
          </p:cNvSpPr>
          <p:nvPr>
            <p:ph type="body" idx="1"/>
          </p:nvPr>
        </p:nvSpPr>
        <p:spPr>
          <a:xfrm>
            <a:off x="457200" y="1219200"/>
            <a:ext cx="8305800" cy="4953000"/>
          </a:xfrm>
        </p:spPr>
        <p:txBody>
          <a:bodyPr/>
          <a:lstStyle/>
          <a:p>
            <a:endParaRPr lang="en-US" dirty="0"/>
          </a:p>
        </p:txBody>
      </p:sp>
      <p:sp>
        <p:nvSpPr>
          <p:cNvPr id="401412" name="Rectangle 4"/>
          <p:cNvSpPr>
            <a:spLocks noChangeArrowheads="1"/>
          </p:cNvSpPr>
          <p:nvPr/>
        </p:nvSpPr>
        <p:spPr bwMode="auto">
          <a:xfrm>
            <a:off x="533400" y="1371600"/>
            <a:ext cx="3429000" cy="3962400"/>
          </a:xfrm>
          <a:prstGeom prst="rect">
            <a:avLst/>
          </a:prstGeom>
          <a:noFill/>
          <a:ln w="9525">
            <a:noFill/>
            <a:miter lim="800000"/>
            <a:headEnd/>
            <a:tailEnd/>
          </a:ln>
          <a:effectLst/>
        </p:spPr>
        <p:txBody>
          <a:bodyPr>
            <a:spAutoFit/>
          </a:bodyPr>
          <a:lstStyle/>
          <a:p>
            <a:r>
              <a:rPr lang="en-US" sz="1100" dirty="0">
                <a:latin typeface="SAS Monospace" pitchFamily="49" charset="0"/>
              </a:rPr>
              <a:t>Table 1 of medicaid by cviscat</a:t>
            </a:r>
          </a:p>
          <a:p>
            <a:r>
              <a:rPr lang="en-US" sz="1100" dirty="0">
                <a:latin typeface="SAS Monospace" pitchFamily="49" charset="0"/>
              </a:rPr>
              <a:t>Controlling for inadpnc=yes</a:t>
            </a:r>
          </a:p>
          <a:p>
            <a:endParaRPr lang="en-US" sz="1100" dirty="0">
              <a:latin typeface="SAS Monospace" pitchFamily="49" charset="0"/>
            </a:endParaRPr>
          </a:p>
          <a:p>
            <a:r>
              <a:rPr lang="en-US" sz="1100" dirty="0">
                <a:latin typeface="SAS Monospace" pitchFamily="49" charset="0"/>
              </a:rPr>
              <a:t>medicaid     cviscat</a:t>
            </a:r>
          </a:p>
          <a:p>
            <a:endParaRPr lang="en-US" sz="1100" dirty="0">
              <a:latin typeface="SAS Monospace" pitchFamily="49" charset="0"/>
            </a:endParaRPr>
          </a:p>
          <a:p>
            <a:r>
              <a:rPr lang="en-US" sz="1100" dirty="0">
                <a:latin typeface="SAS Monospace" pitchFamily="49" charset="0"/>
              </a:rPr>
              <a:t>Frequency‚</a:t>
            </a:r>
          </a:p>
          <a:p>
            <a:r>
              <a:rPr lang="en-US" sz="1100" dirty="0">
                <a:latin typeface="SAS Monospace" pitchFamily="49" charset="0"/>
              </a:rPr>
              <a:t>Percent  ‚</a:t>
            </a:r>
          </a:p>
          <a:p>
            <a:r>
              <a:rPr lang="en-US" sz="1100" dirty="0">
                <a:latin typeface="SAS Monospace" pitchFamily="49" charset="0"/>
              </a:rPr>
              <a:t>Row Pct  ‚</a:t>
            </a:r>
          </a:p>
          <a:p>
            <a:r>
              <a:rPr lang="en-US" sz="1100" dirty="0">
                <a:latin typeface="SAS Monospace" pitchFamily="49" charset="0"/>
              </a:rPr>
              <a:t>Col Pct  ‚ &lt; 5 vis‚&gt;= 5 vis‚  Total</a:t>
            </a:r>
          </a:p>
          <a:p>
            <a:r>
              <a:rPr lang="en-US" sz="1100" dirty="0">
                <a:latin typeface="SAS Monospace" pitchFamily="49" charset="0"/>
              </a:rPr>
              <a:t>         ‚its     ‚its     ‚</a:t>
            </a:r>
          </a:p>
          <a:p>
            <a:r>
              <a:rPr lang="en-US" sz="1100" dirty="0">
                <a:latin typeface="SAS Monospace" pitchFamily="49" charset="0"/>
              </a:rPr>
              <a:t>ƒƒƒƒƒƒƒƒƒˆƒƒƒƒƒƒƒƒˆƒƒƒƒƒƒƒƒˆ</a:t>
            </a:r>
          </a:p>
          <a:p>
            <a:r>
              <a:rPr lang="en-US" sz="1100" dirty="0">
                <a:latin typeface="SAS Monospace" pitchFamily="49" charset="0"/>
              </a:rPr>
              <a:t> private ‚      7 ‚      5 ‚     12</a:t>
            </a:r>
          </a:p>
          <a:p>
            <a:r>
              <a:rPr lang="en-US" sz="1100" dirty="0">
                <a:latin typeface="SAS Monospace" pitchFamily="49" charset="0"/>
              </a:rPr>
              <a:t>         ‚  41.18 ‚  29.41 ‚  70.59</a:t>
            </a:r>
          </a:p>
          <a:p>
            <a:r>
              <a:rPr lang="en-US" sz="1100" dirty="0">
                <a:latin typeface="SAS Monospace" pitchFamily="49" charset="0"/>
              </a:rPr>
              <a:t>         ‚  58.33 ‚  41.67 ‚</a:t>
            </a:r>
          </a:p>
          <a:p>
            <a:r>
              <a:rPr lang="en-US" sz="1100" dirty="0">
                <a:latin typeface="SAS Monospace" pitchFamily="49" charset="0"/>
              </a:rPr>
              <a:t>         ‚  77.78 ‚  62.50 ‚</a:t>
            </a:r>
          </a:p>
          <a:p>
            <a:r>
              <a:rPr lang="en-US" sz="1100" dirty="0">
                <a:latin typeface="SAS Monospace" pitchFamily="49" charset="0"/>
              </a:rPr>
              <a:t>ƒƒƒƒƒƒƒƒƒˆƒƒƒƒƒƒƒƒˆƒƒƒƒƒƒƒƒˆ</a:t>
            </a:r>
          </a:p>
          <a:p>
            <a:r>
              <a:rPr lang="en-US" sz="1100" dirty="0">
                <a:latin typeface="SAS Monospace" pitchFamily="49" charset="0"/>
              </a:rPr>
              <a:t>medicaid ‚      2 ‚      3 ‚      5</a:t>
            </a:r>
          </a:p>
          <a:p>
            <a:r>
              <a:rPr lang="en-US" sz="1100" dirty="0">
                <a:latin typeface="SAS Monospace" pitchFamily="49" charset="0"/>
              </a:rPr>
              <a:t>         ‚  11.76 ‚  17.65 ‚  29.41</a:t>
            </a:r>
          </a:p>
          <a:p>
            <a:r>
              <a:rPr lang="en-US" sz="1100" dirty="0">
                <a:latin typeface="SAS Monospace" pitchFamily="49" charset="0"/>
              </a:rPr>
              <a:t>         ‚  40.00 ‚  60.00 ‚</a:t>
            </a:r>
          </a:p>
          <a:p>
            <a:r>
              <a:rPr lang="en-US" sz="1100" dirty="0">
                <a:latin typeface="SAS Monospace" pitchFamily="49" charset="0"/>
              </a:rPr>
              <a:t>         ‚  22.22 ‚  37.50 ‚</a:t>
            </a:r>
          </a:p>
          <a:p>
            <a:r>
              <a:rPr lang="en-US" sz="1100" dirty="0">
                <a:latin typeface="SAS Monospace" pitchFamily="49" charset="0"/>
              </a:rPr>
              <a:t>ƒƒƒƒƒƒƒƒƒˆƒƒƒƒƒƒƒƒˆƒƒƒƒƒƒƒƒˆ</a:t>
            </a:r>
          </a:p>
          <a:p>
            <a:r>
              <a:rPr lang="en-US" sz="1100" dirty="0">
                <a:latin typeface="SAS Monospace" pitchFamily="49" charset="0"/>
              </a:rPr>
              <a:t>Total           9        8       17</a:t>
            </a:r>
          </a:p>
          <a:p>
            <a:r>
              <a:rPr lang="en-US" sz="1100" dirty="0">
                <a:latin typeface="SAS Monospace" pitchFamily="49" charset="0"/>
              </a:rPr>
              <a:t>            52.94    47.06   100.00</a:t>
            </a:r>
          </a:p>
        </p:txBody>
      </p:sp>
      <p:sp>
        <p:nvSpPr>
          <p:cNvPr id="401413" name="Rectangle 5"/>
          <p:cNvSpPr>
            <a:spLocks noChangeArrowheads="1"/>
          </p:cNvSpPr>
          <p:nvPr/>
        </p:nvSpPr>
        <p:spPr bwMode="auto">
          <a:xfrm>
            <a:off x="512763" y="5486400"/>
            <a:ext cx="3297237" cy="260350"/>
          </a:xfrm>
          <a:prstGeom prst="rect">
            <a:avLst/>
          </a:prstGeom>
          <a:noFill/>
          <a:ln w="9525">
            <a:noFill/>
            <a:miter lim="800000"/>
            <a:headEnd/>
            <a:tailEnd/>
          </a:ln>
          <a:effectLst/>
        </p:spPr>
        <p:txBody>
          <a:bodyPr wrap="none">
            <a:spAutoFit/>
          </a:bodyPr>
          <a:lstStyle/>
          <a:p>
            <a:r>
              <a:rPr lang="en-US" sz="1100" dirty="0">
                <a:latin typeface="SAS Monospace" pitchFamily="49" charset="0"/>
              </a:rPr>
              <a:t>Odds Ratio   2.1000   0.2507  17.5941</a:t>
            </a:r>
          </a:p>
        </p:txBody>
      </p:sp>
      <p:sp>
        <p:nvSpPr>
          <p:cNvPr id="401414" name="Rectangle 6"/>
          <p:cNvSpPr>
            <a:spLocks noChangeArrowheads="1"/>
          </p:cNvSpPr>
          <p:nvPr/>
        </p:nvSpPr>
        <p:spPr bwMode="auto">
          <a:xfrm>
            <a:off x="5181600" y="1371600"/>
            <a:ext cx="3581400" cy="3962400"/>
          </a:xfrm>
          <a:prstGeom prst="rect">
            <a:avLst/>
          </a:prstGeom>
          <a:noFill/>
          <a:ln w="9525">
            <a:noFill/>
            <a:miter lim="800000"/>
            <a:headEnd/>
            <a:tailEnd/>
          </a:ln>
          <a:effectLst/>
        </p:spPr>
        <p:txBody>
          <a:bodyPr>
            <a:spAutoFit/>
          </a:bodyPr>
          <a:lstStyle/>
          <a:p>
            <a:r>
              <a:rPr lang="en-US" sz="1100" dirty="0">
                <a:latin typeface="SAS Monospace" pitchFamily="49" charset="0"/>
              </a:rPr>
              <a:t>Table 2 of medicaid by cviscat</a:t>
            </a:r>
          </a:p>
          <a:p>
            <a:r>
              <a:rPr lang="en-US" sz="1100" dirty="0">
                <a:latin typeface="SAS Monospace" pitchFamily="49" charset="0"/>
              </a:rPr>
              <a:t>Controlling for inadpnc=no</a:t>
            </a:r>
          </a:p>
          <a:p>
            <a:endParaRPr lang="en-US" sz="1100" dirty="0">
              <a:latin typeface="SAS Monospace" pitchFamily="49" charset="0"/>
            </a:endParaRPr>
          </a:p>
          <a:p>
            <a:r>
              <a:rPr lang="en-US" sz="1100" dirty="0">
                <a:latin typeface="SAS Monospace" pitchFamily="49" charset="0"/>
              </a:rPr>
              <a:t>medicaid     cviscat</a:t>
            </a:r>
          </a:p>
          <a:p>
            <a:endParaRPr lang="en-US" sz="1100" dirty="0">
              <a:latin typeface="SAS Monospace" pitchFamily="49" charset="0"/>
            </a:endParaRPr>
          </a:p>
          <a:p>
            <a:r>
              <a:rPr lang="en-US" sz="1100" dirty="0">
                <a:latin typeface="SAS Monospace" pitchFamily="49" charset="0"/>
              </a:rPr>
              <a:t>Frequency‚</a:t>
            </a:r>
          </a:p>
          <a:p>
            <a:r>
              <a:rPr lang="en-US" sz="1100" dirty="0">
                <a:latin typeface="SAS Monospace" pitchFamily="49" charset="0"/>
              </a:rPr>
              <a:t>Percent  ‚</a:t>
            </a:r>
          </a:p>
          <a:p>
            <a:r>
              <a:rPr lang="en-US" sz="1100" dirty="0">
                <a:latin typeface="SAS Monospace" pitchFamily="49" charset="0"/>
              </a:rPr>
              <a:t>Row Pct  ‚</a:t>
            </a:r>
          </a:p>
          <a:p>
            <a:r>
              <a:rPr lang="en-US" sz="1100" dirty="0">
                <a:latin typeface="SAS Monospace" pitchFamily="49" charset="0"/>
              </a:rPr>
              <a:t>Col Pct  ‚ &lt; 5 vis‚&gt;= 5 vis‚  Total</a:t>
            </a:r>
          </a:p>
          <a:p>
            <a:r>
              <a:rPr lang="en-US" sz="1100" dirty="0">
                <a:latin typeface="SAS Monospace" pitchFamily="49" charset="0"/>
              </a:rPr>
              <a:t>         ‚its     ‚its     ‚</a:t>
            </a:r>
          </a:p>
          <a:p>
            <a:r>
              <a:rPr lang="en-US" sz="1100" dirty="0">
                <a:latin typeface="SAS Monospace" pitchFamily="49" charset="0"/>
              </a:rPr>
              <a:t>ƒƒƒƒƒƒƒƒƒˆƒƒƒƒƒƒƒƒˆƒƒƒƒƒƒƒƒˆ</a:t>
            </a:r>
          </a:p>
          <a:p>
            <a:r>
              <a:rPr lang="en-US" sz="1100" dirty="0">
                <a:latin typeface="SAS Monospace" pitchFamily="49" charset="0"/>
              </a:rPr>
              <a:t> private ‚      8 ‚     14 ‚     22</a:t>
            </a:r>
          </a:p>
          <a:p>
            <a:r>
              <a:rPr lang="en-US" sz="1100" dirty="0">
                <a:latin typeface="SAS Monospace" pitchFamily="49" charset="0"/>
              </a:rPr>
              <a:t>         ‚  18.60 ‚  32.56 ‚  51.16</a:t>
            </a:r>
          </a:p>
          <a:p>
            <a:r>
              <a:rPr lang="en-US" sz="1100" dirty="0">
                <a:latin typeface="SAS Monospace" pitchFamily="49" charset="0"/>
              </a:rPr>
              <a:t>         ‚  36.36 ‚  63.64 ‚</a:t>
            </a:r>
          </a:p>
          <a:p>
            <a:r>
              <a:rPr lang="en-US" sz="1100" dirty="0">
                <a:latin typeface="SAS Monospace" pitchFamily="49" charset="0"/>
              </a:rPr>
              <a:t>         ‚  61.54 ‚  46.67 ‚</a:t>
            </a:r>
          </a:p>
          <a:p>
            <a:r>
              <a:rPr lang="en-US" sz="1100" dirty="0">
                <a:latin typeface="SAS Monospace" pitchFamily="49" charset="0"/>
              </a:rPr>
              <a:t>ƒƒƒƒƒƒƒƒƒˆƒƒƒƒƒƒƒƒˆƒƒƒƒƒƒƒƒˆ</a:t>
            </a:r>
          </a:p>
          <a:p>
            <a:r>
              <a:rPr lang="en-US" sz="1100" dirty="0">
                <a:latin typeface="SAS Monospace" pitchFamily="49" charset="0"/>
              </a:rPr>
              <a:t>medicaid ‚      5 ‚     16 ‚     21</a:t>
            </a:r>
          </a:p>
          <a:p>
            <a:r>
              <a:rPr lang="en-US" sz="1100" dirty="0">
                <a:latin typeface="SAS Monospace" pitchFamily="49" charset="0"/>
              </a:rPr>
              <a:t>         ‚  11.63 ‚  37.21 ‚  48.84</a:t>
            </a:r>
          </a:p>
          <a:p>
            <a:r>
              <a:rPr lang="en-US" sz="1100" dirty="0">
                <a:latin typeface="SAS Monospace" pitchFamily="49" charset="0"/>
              </a:rPr>
              <a:t>         ‚  23.81 ‚  76.19 ‚</a:t>
            </a:r>
          </a:p>
          <a:p>
            <a:r>
              <a:rPr lang="en-US" sz="1100" dirty="0">
                <a:latin typeface="SAS Monospace" pitchFamily="49" charset="0"/>
              </a:rPr>
              <a:t>         ‚  38.46 ‚  53.33 ‚</a:t>
            </a:r>
          </a:p>
          <a:p>
            <a:r>
              <a:rPr lang="en-US" sz="1100" dirty="0">
                <a:latin typeface="SAS Monospace" pitchFamily="49" charset="0"/>
              </a:rPr>
              <a:t>ƒƒƒƒƒƒƒƒƒˆƒƒƒƒƒƒƒƒˆƒƒƒƒƒƒƒƒˆ</a:t>
            </a:r>
          </a:p>
          <a:p>
            <a:r>
              <a:rPr lang="en-US" sz="1100" dirty="0">
                <a:latin typeface="SAS Monospace" pitchFamily="49" charset="0"/>
              </a:rPr>
              <a:t>Total          13       30       43</a:t>
            </a:r>
          </a:p>
          <a:p>
            <a:r>
              <a:rPr lang="en-US" sz="1100" dirty="0">
                <a:latin typeface="SAS Monospace" pitchFamily="49" charset="0"/>
              </a:rPr>
              <a:t>            30.23    69.77   100.00</a:t>
            </a:r>
          </a:p>
        </p:txBody>
      </p:sp>
      <p:sp>
        <p:nvSpPr>
          <p:cNvPr id="401415" name="Rectangle 7"/>
          <p:cNvSpPr>
            <a:spLocks noChangeArrowheads="1"/>
          </p:cNvSpPr>
          <p:nvPr/>
        </p:nvSpPr>
        <p:spPr bwMode="auto">
          <a:xfrm>
            <a:off x="5176838" y="5486400"/>
            <a:ext cx="3128962" cy="260350"/>
          </a:xfrm>
          <a:prstGeom prst="rect">
            <a:avLst/>
          </a:prstGeom>
          <a:noFill/>
          <a:ln w="9525">
            <a:noFill/>
            <a:miter lim="800000"/>
            <a:headEnd/>
            <a:tailEnd/>
          </a:ln>
          <a:effectLst/>
        </p:spPr>
        <p:txBody>
          <a:bodyPr wrap="none">
            <a:spAutoFit/>
          </a:bodyPr>
          <a:lstStyle/>
          <a:p>
            <a:r>
              <a:rPr lang="en-US" sz="1100" dirty="0">
                <a:latin typeface="SAS Monospace" pitchFamily="49" charset="0"/>
              </a:rPr>
              <a:t>Odds Ratio  1.8286   0.4847  6.8985</a:t>
            </a:r>
          </a:p>
        </p:txBody>
      </p:sp>
      <p:sp>
        <p:nvSpPr>
          <p:cNvPr id="401416" name="Rectangle 8"/>
          <p:cNvSpPr>
            <a:spLocks noChangeArrowheads="1"/>
          </p:cNvSpPr>
          <p:nvPr/>
        </p:nvSpPr>
        <p:spPr bwMode="auto">
          <a:xfrm>
            <a:off x="1674813" y="5911850"/>
            <a:ext cx="6326187" cy="260350"/>
          </a:xfrm>
          <a:prstGeom prst="rect">
            <a:avLst/>
          </a:prstGeom>
          <a:noFill/>
          <a:ln w="9525">
            <a:noFill/>
            <a:miter lim="800000"/>
            <a:headEnd/>
            <a:tailEnd/>
          </a:ln>
          <a:effectLst/>
        </p:spPr>
        <p:txBody>
          <a:bodyPr wrap="none">
            <a:spAutoFit/>
          </a:bodyPr>
          <a:lstStyle/>
          <a:p>
            <a:r>
              <a:rPr lang="en-US" sz="1100" dirty="0">
                <a:latin typeface="SAS Monospace" pitchFamily="49" charset="0"/>
              </a:rPr>
              <a:t>Case-Control      Mantel-Haenszel        1.9006       0.6164       5.8606</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11B2C8B3-B7C5-456A-B24C-AE7E6B325931}" type="slidenum">
              <a:rPr lang="en-US" altLang="en-US"/>
              <a:pPr/>
              <a:t>70</a:t>
            </a:fld>
            <a:endParaRPr lang="en-US" altLang="en-US" dirty="0"/>
          </a:p>
        </p:txBody>
      </p:sp>
      <p:sp>
        <p:nvSpPr>
          <p:cNvPr id="402434" name="Rectangle 2"/>
          <p:cNvSpPr>
            <a:spLocks noGrp="1" noChangeArrowheads="1"/>
          </p:cNvSpPr>
          <p:nvPr>
            <p:ph type="title"/>
          </p:nvPr>
        </p:nvSpPr>
        <p:spPr/>
        <p:txBody>
          <a:bodyPr/>
          <a:lstStyle/>
          <a:p>
            <a:r>
              <a:rPr lang="en-US" dirty="0"/>
              <a:t>Logistic Regression</a:t>
            </a:r>
          </a:p>
        </p:txBody>
      </p:sp>
      <p:sp>
        <p:nvSpPr>
          <p:cNvPr id="402435" name="Rectangle 3"/>
          <p:cNvSpPr>
            <a:spLocks noGrp="1" noChangeArrowheads="1"/>
          </p:cNvSpPr>
          <p:nvPr>
            <p:ph type="body" idx="1"/>
          </p:nvPr>
        </p:nvSpPr>
        <p:spPr>
          <a:xfrm>
            <a:off x="457200" y="1371600"/>
            <a:ext cx="8305800" cy="4800600"/>
          </a:xfrm>
        </p:spPr>
        <p:txBody>
          <a:bodyPr/>
          <a:lstStyle/>
          <a:p>
            <a:pPr>
              <a:spcBef>
                <a:spcPct val="0"/>
              </a:spcBef>
            </a:pPr>
            <a:r>
              <a:rPr lang="en-US" sz="1800" b="1" dirty="0">
                <a:solidFill>
                  <a:srgbClr val="000080"/>
                </a:solidFill>
                <a:latin typeface="Courier New" pitchFamily="49" charset="0"/>
              </a:rPr>
              <a:t>proc</a:t>
            </a:r>
            <a:r>
              <a:rPr lang="en-US" sz="1800" b="1" dirty="0">
                <a:solidFill>
                  <a:srgbClr val="000000"/>
                </a:solidFill>
                <a:latin typeface="Courier New" pitchFamily="49" charset="0"/>
              </a:rPr>
              <a:t> </a:t>
            </a:r>
            <a:r>
              <a:rPr lang="en-US" sz="1800" b="1" dirty="0" smtClean="0">
                <a:solidFill>
                  <a:srgbClr val="000000"/>
                </a:solidFill>
                <a:latin typeface="Courier New" pitchFamily="49" charset="0"/>
              </a:rPr>
              <a:t>logistic;</a:t>
            </a:r>
            <a:endParaRPr lang="en-US" sz="1800" b="1" dirty="0">
              <a:solidFill>
                <a:srgbClr val="000000"/>
              </a:solidFill>
              <a:latin typeface="Courier New" pitchFamily="49" charset="0"/>
            </a:endParaRPr>
          </a:p>
          <a:p>
            <a:pPr>
              <a:spcBef>
                <a:spcPct val="0"/>
              </a:spcBef>
            </a:pPr>
            <a:r>
              <a:rPr lang="en-US" sz="1800" b="1" dirty="0">
                <a:solidFill>
                  <a:srgbClr val="000000"/>
                </a:solidFill>
                <a:latin typeface="Courier New" pitchFamily="49" charset="0"/>
              </a:rPr>
              <a:t>   </a:t>
            </a:r>
            <a:r>
              <a:rPr lang="en-US" sz="1800" b="1" dirty="0">
                <a:solidFill>
                  <a:srgbClr val="0000FF"/>
                </a:solidFill>
                <a:latin typeface="Courier New" pitchFamily="49" charset="0"/>
              </a:rPr>
              <a:t>model</a:t>
            </a:r>
            <a:r>
              <a:rPr lang="en-US" sz="1800" b="1" dirty="0">
                <a:solidFill>
                  <a:srgbClr val="000000"/>
                </a:solidFill>
                <a:latin typeface="Courier New" pitchFamily="49" charset="0"/>
              </a:rPr>
              <a:t> cviscat = </a:t>
            </a:r>
            <a:r>
              <a:rPr lang="en-US" sz="1800" b="1" dirty="0" smtClean="0">
                <a:solidFill>
                  <a:srgbClr val="000000"/>
                </a:solidFill>
                <a:latin typeface="Courier New" pitchFamily="49" charset="0"/>
              </a:rPr>
              <a:t>medicaid inadpnc;</a:t>
            </a:r>
            <a:endParaRPr lang="en-US" sz="1800" b="1" dirty="0">
              <a:solidFill>
                <a:srgbClr val="000000"/>
              </a:solidFill>
              <a:latin typeface="Courier New" pitchFamily="49" charset="0"/>
            </a:endParaRPr>
          </a:p>
          <a:p>
            <a:pPr>
              <a:spcBef>
                <a:spcPct val="0"/>
              </a:spcBef>
            </a:pPr>
            <a:r>
              <a:rPr lang="en-US" sz="1800" b="1" dirty="0">
                <a:solidFill>
                  <a:srgbClr val="000000"/>
                </a:solidFill>
                <a:latin typeface="Courier New" pitchFamily="49" charset="0"/>
              </a:rPr>
              <a:t>   </a:t>
            </a:r>
            <a:r>
              <a:rPr lang="en-US" sz="1800" b="1" dirty="0">
                <a:solidFill>
                  <a:srgbClr val="000080"/>
                </a:solidFill>
                <a:latin typeface="Courier New" pitchFamily="49" charset="0"/>
              </a:rPr>
              <a:t>run</a:t>
            </a:r>
            <a:r>
              <a:rPr lang="en-US" sz="1800" b="1" dirty="0">
                <a:solidFill>
                  <a:srgbClr val="000000"/>
                </a:solidFill>
                <a:latin typeface="Courier New" pitchFamily="49" charset="0"/>
              </a:rPr>
              <a:t>;</a:t>
            </a:r>
          </a:p>
          <a:p>
            <a:pPr>
              <a:spcBef>
                <a:spcPct val="0"/>
              </a:spcBef>
            </a:pPr>
            <a:endParaRPr lang="en-US" sz="1400" b="1" dirty="0">
              <a:latin typeface="Courier New" pitchFamily="49" charset="0"/>
            </a:endParaRPr>
          </a:p>
          <a:p>
            <a:endParaRPr lang="en-US" sz="1200" dirty="0">
              <a:latin typeface="Courier New" pitchFamily="49" charset="0"/>
            </a:endParaRPr>
          </a:p>
        </p:txBody>
      </p:sp>
      <p:sp>
        <p:nvSpPr>
          <p:cNvPr id="402436" name="Text Box 4"/>
          <p:cNvSpPr txBox="1">
            <a:spLocks noChangeArrowheads="1"/>
          </p:cNvSpPr>
          <p:nvPr/>
        </p:nvSpPr>
        <p:spPr bwMode="auto">
          <a:xfrm>
            <a:off x="5943600" y="1524000"/>
            <a:ext cx="2667000" cy="650875"/>
          </a:xfrm>
          <a:prstGeom prst="rect">
            <a:avLst/>
          </a:prstGeom>
          <a:noFill/>
          <a:ln w="9525">
            <a:solidFill>
              <a:schemeClr val="tx2"/>
            </a:solidFill>
            <a:miter lim="800000"/>
            <a:headEnd/>
            <a:tailEnd/>
          </a:ln>
          <a:effectLst/>
        </p:spPr>
        <p:txBody>
          <a:bodyPr>
            <a:spAutoFit/>
          </a:bodyPr>
          <a:lstStyle/>
          <a:p>
            <a:r>
              <a:rPr lang="en-US" b="1" dirty="0">
                <a:solidFill>
                  <a:schemeClr val="tx2"/>
                </a:solidFill>
                <a:latin typeface="Times New Roman" pitchFamily="18" charset="0"/>
              </a:rPr>
              <a:t>“cviscat”: 1= &lt;5 visits</a:t>
            </a:r>
          </a:p>
          <a:p>
            <a:r>
              <a:rPr lang="en-US" b="1" dirty="0">
                <a:solidFill>
                  <a:schemeClr val="tx2"/>
                </a:solidFill>
                <a:latin typeface="Times New Roman" pitchFamily="18" charset="0"/>
              </a:rPr>
              <a:t>	  0=  5+ visits</a:t>
            </a:r>
          </a:p>
        </p:txBody>
      </p:sp>
      <p:sp>
        <p:nvSpPr>
          <p:cNvPr id="7" name="Rectangle 6"/>
          <p:cNvSpPr/>
          <p:nvPr/>
        </p:nvSpPr>
        <p:spPr>
          <a:xfrm>
            <a:off x="457200" y="2209800"/>
            <a:ext cx="8534400" cy="4047262"/>
          </a:xfrm>
          <a:prstGeom prst="rect">
            <a:avLst/>
          </a:prstGeom>
        </p:spPr>
        <p:txBody>
          <a:bodyPr wrap="square">
            <a:spAutoFit/>
          </a:bodyPr>
          <a:lstStyle/>
          <a:p>
            <a:endParaRPr lang="en-US" sz="1600" dirty="0" smtClean="0">
              <a:latin typeface="SAS Monospace"/>
            </a:endParaRPr>
          </a:p>
          <a:p>
            <a:r>
              <a:rPr lang="en-US" sz="1600" dirty="0" smtClean="0">
                <a:latin typeface="SAS Monospace"/>
              </a:rPr>
              <a:t>             </a:t>
            </a:r>
            <a:r>
              <a:rPr lang="en-US" sz="1500" dirty="0" smtClean="0">
                <a:latin typeface="SAS Monospace"/>
              </a:rPr>
              <a:t>Analysis of Maximum Likelihood Estimates</a:t>
            </a:r>
          </a:p>
          <a:p>
            <a:endParaRPr lang="en-US" sz="1500" dirty="0" smtClean="0">
              <a:latin typeface="SAS Monospace"/>
            </a:endParaRPr>
          </a:p>
          <a:p>
            <a:r>
              <a:rPr lang="en-US" sz="1500" dirty="0" smtClean="0">
                <a:latin typeface="SAS Monospace"/>
              </a:rPr>
              <a:t>                               Standard          Wald</a:t>
            </a:r>
          </a:p>
          <a:p>
            <a:r>
              <a:rPr lang="it-IT" sz="1500" smtClean="0">
                <a:latin typeface="SAS Monospace"/>
              </a:rPr>
              <a:t>Parameter    DF    Estimate       Error    Chi-Square    Pr &gt; ChiSq</a:t>
            </a:r>
          </a:p>
          <a:p>
            <a:endParaRPr lang="en-US" sz="1500" dirty="0" smtClean="0">
              <a:latin typeface="SAS Monospace"/>
            </a:endParaRPr>
          </a:p>
          <a:p>
            <a:r>
              <a:rPr lang="en-US" sz="1500" dirty="0" smtClean="0">
                <a:latin typeface="SAS Monospace"/>
              </a:rPr>
              <a:t>Intercept     1     -1.8282      0.9659        3.5822        0.0584</a:t>
            </a:r>
          </a:p>
          <a:p>
            <a:r>
              <a:rPr lang="en-US" sz="1500" dirty="0" smtClean="0">
                <a:latin typeface="SAS Monospace"/>
              </a:rPr>
              <a:t>medicaid      1      0.6426      0.5747        1.2502        0.2635</a:t>
            </a:r>
          </a:p>
          <a:p>
            <a:r>
              <a:rPr lang="pt-BR" sz="1500" smtClean="0">
                <a:latin typeface="SAS Monospace"/>
              </a:rPr>
              <a:t>inadpnc       1      0.8504      0.5996        2.0117        0.1561</a:t>
            </a:r>
          </a:p>
          <a:p>
            <a:endParaRPr lang="en-US" sz="1500" dirty="0" smtClean="0">
              <a:latin typeface="SAS Monospace"/>
            </a:endParaRPr>
          </a:p>
          <a:p>
            <a:r>
              <a:rPr lang="en-US" sz="1500" dirty="0" smtClean="0">
                <a:latin typeface="SAS Monospace"/>
              </a:rPr>
              <a:t>                        Odds Ratio Estimates</a:t>
            </a:r>
          </a:p>
          <a:p>
            <a:endParaRPr lang="en-US" sz="1500" dirty="0" smtClean="0">
              <a:latin typeface="SAS Monospace"/>
            </a:endParaRPr>
          </a:p>
          <a:p>
            <a:r>
              <a:rPr lang="en-US" sz="1500" dirty="0" smtClean="0">
                <a:latin typeface="SAS Monospace"/>
              </a:rPr>
              <a:t>                          Point          95% Wald</a:t>
            </a:r>
          </a:p>
          <a:p>
            <a:r>
              <a:rPr lang="en-US" sz="1500" dirty="0" smtClean="0">
                <a:latin typeface="SAS Monospace"/>
              </a:rPr>
              <a:t>Effect                  Estimate      Confidence Limits</a:t>
            </a:r>
          </a:p>
          <a:p>
            <a:endParaRPr lang="en-US" sz="1500" dirty="0" smtClean="0">
              <a:latin typeface="SAS Monospace"/>
            </a:endParaRPr>
          </a:p>
          <a:p>
            <a:r>
              <a:rPr lang="en-US" sz="1500" dirty="0" smtClean="0">
                <a:latin typeface="SAS Monospace"/>
              </a:rPr>
              <a:t>private v. medicaid       1.901       0.616       5.865</a:t>
            </a:r>
          </a:p>
          <a:p>
            <a:r>
              <a:rPr lang="en-US" sz="1500" dirty="0" smtClean="0">
                <a:latin typeface="SAS Monospace"/>
              </a:rPr>
              <a:t>inadpnc                   2.341       0.723       7.580</a:t>
            </a:r>
            <a:endParaRPr lang="en-US" sz="1500" dirty="0"/>
          </a:p>
        </p:txBody>
      </p:sp>
    </p:spTree>
  </p:cSld>
  <p:clrMapOvr>
    <a:masterClrMapping/>
  </p:clrMapOvr>
  <p:timing>
    <p:tnLst>
      <p:par>
        <p:cTn xmlns:p14="http://schemas.microsoft.com/office/powerpoint/2010/mai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E5620B9A-CAB0-48CD-811E-404F41BFAFF5}" type="slidenum">
              <a:rPr lang="en-US" altLang="en-US"/>
              <a:pPr/>
              <a:t>71</a:t>
            </a:fld>
            <a:endParaRPr lang="en-US" altLang="en-US" dirty="0"/>
          </a:p>
        </p:txBody>
      </p:sp>
      <p:sp>
        <p:nvSpPr>
          <p:cNvPr id="403458" name="Rectangle 2"/>
          <p:cNvSpPr>
            <a:spLocks noGrp="1" noChangeArrowheads="1"/>
          </p:cNvSpPr>
          <p:nvPr>
            <p:ph type="title"/>
          </p:nvPr>
        </p:nvSpPr>
        <p:spPr/>
        <p:txBody>
          <a:bodyPr/>
          <a:lstStyle/>
          <a:p>
            <a:r>
              <a:rPr lang="en-US" dirty="0"/>
              <a:t>'Normal' Regression with OLS in SAS</a:t>
            </a:r>
          </a:p>
        </p:txBody>
      </p:sp>
      <p:sp>
        <p:nvSpPr>
          <p:cNvPr id="403459" name="Rectangle 3"/>
          <p:cNvSpPr>
            <a:spLocks noGrp="1" noChangeArrowheads="1"/>
          </p:cNvSpPr>
          <p:nvPr>
            <p:ph type="body" idx="1"/>
          </p:nvPr>
        </p:nvSpPr>
        <p:spPr/>
        <p:txBody>
          <a:bodyPr/>
          <a:lstStyle/>
          <a:p>
            <a:pPr>
              <a:spcBef>
                <a:spcPct val="0"/>
              </a:spcBef>
            </a:pPr>
            <a:r>
              <a:rPr lang="en-US" sz="2000" b="1" dirty="0">
                <a:solidFill>
                  <a:srgbClr val="000080"/>
                </a:solidFill>
                <a:latin typeface="Courier New" pitchFamily="49" charset="0"/>
              </a:rPr>
              <a:t>proc</a:t>
            </a:r>
            <a:r>
              <a:rPr lang="en-US" sz="2000" b="1" dirty="0">
                <a:solidFill>
                  <a:srgbClr val="000000"/>
                </a:solidFill>
                <a:latin typeface="Courier New" pitchFamily="49" charset="0"/>
              </a:rPr>
              <a:t> </a:t>
            </a:r>
            <a:r>
              <a:rPr lang="en-US" sz="2000" b="1" dirty="0">
                <a:solidFill>
                  <a:srgbClr val="000080"/>
                </a:solidFill>
                <a:latin typeface="Courier New" pitchFamily="49" charset="0"/>
              </a:rPr>
              <a:t>reg</a:t>
            </a:r>
            <a:r>
              <a:rPr lang="en-US" sz="2000" b="1" dirty="0">
                <a:solidFill>
                  <a:srgbClr val="000000"/>
                </a:solidFill>
                <a:latin typeface="Courier New" pitchFamily="49" charset="0"/>
              </a:rPr>
              <a:t> </a:t>
            </a:r>
            <a:r>
              <a:rPr lang="en-US" sz="2000" b="1" dirty="0">
                <a:solidFill>
                  <a:srgbClr val="0000FF"/>
                </a:solidFill>
                <a:latin typeface="Courier New" pitchFamily="49" charset="0"/>
              </a:rPr>
              <a:t>data</a:t>
            </a:r>
            <a:r>
              <a:rPr lang="en-US" sz="2000" b="1" dirty="0">
                <a:solidFill>
                  <a:srgbClr val="000000"/>
                </a:solidFill>
                <a:latin typeface="Courier New" pitchFamily="49" charset="0"/>
              </a:rPr>
              <a:t>=one;</a:t>
            </a:r>
          </a:p>
          <a:p>
            <a:pPr>
              <a:spcBef>
                <a:spcPct val="0"/>
              </a:spcBef>
            </a:pPr>
            <a:r>
              <a:rPr lang="en-US" sz="2000" b="1" dirty="0">
                <a:solidFill>
                  <a:srgbClr val="000000"/>
                </a:solidFill>
                <a:latin typeface="Courier New" pitchFamily="49" charset="0"/>
              </a:rPr>
              <a:t>   </a:t>
            </a:r>
            <a:r>
              <a:rPr lang="en-US" sz="2000" b="1" dirty="0">
                <a:solidFill>
                  <a:srgbClr val="0000FF"/>
                </a:solidFill>
                <a:latin typeface="Courier New" pitchFamily="49" charset="0"/>
              </a:rPr>
              <a:t>model</a:t>
            </a:r>
            <a:r>
              <a:rPr lang="en-US" sz="2000" b="1" dirty="0">
                <a:solidFill>
                  <a:srgbClr val="000000"/>
                </a:solidFill>
                <a:latin typeface="Courier New" pitchFamily="49" charset="0"/>
              </a:rPr>
              <a:t> dbirwt = smoking;</a:t>
            </a:r>
          </a:p>
          <a:p>
            <a:pPr>
              <a:spcBef>
                <a:spcPct val="0"/>
              </a:spcBef>
            </a:pPr>
            <a:r>
              <a:rPr lang="en-US" sz="2000" b="1" dirty="0">
                <a:solidFill>
                  <a:srgbClr val="000000"/>
                </a:solidFill>
                <a:latin typeface="Courier New" pitchFamily="49" charset="0"/>
              </a:rPr>
              <a:t>   </a:t>
            </a:r>
            <a:r>
              <a:rPr lang="en-US" sz="2000" b="1" dirty="0">
                <a:solidFill>
                  <a:srgbClr val="000080"/>
                </a:solidFill>
                <a:latin typeface="Courier New" pitchFamily="49" charset="0"/>
              </a:rPr>
              <a:t>run</a:t>
            </a:r>
            <a:r>
              <a:rPr lang="en-US" sz="2000" b="1" dirty="0">
                <a:solidFill>
                  <a:srgbClr val="000000"/>
                </a:solidFill>
                <a:latin typeface="Courier New" pitchFamily="49" charset="0"/>
              </a:rPr>
              <a:t>;</a:t>
            </a:r>
          </a:p>
        </p:txBody>
      </p:sp>
      <p:pic>
        <p:nvPicPr>
          <p:cNvPr id="403460" name="Picture 4"/>
          <p:cNvPicPr>
            <a:picLocks noChangeAspect="1" noChangeArrowheads="1"/>
          </p:cNvPicPr>
          <p:nvPr/>
        </p:nvPicPr>
        <p:blipFill>
          <a:blip r:embed="rId2"/>
          <a:srcRect r="17451" b="5640"/>
          <a:stretch>
            <a:fillRect/>
          </a:stretch>
        </p:blipFill>
        <p:spPr bwMode="auto">
          <a:xfrm>
            <a:off x="304800" y="2617787"/>
            <a:ext cx="8666163" cy="3554413"/>
          </a:xfrm>
          <a:prstGeom prst="rect">
            <a:avLst/>
          </a:prstGeom>
          <a:noFill/>
          <a:ln w="0" algn="ctr">
            <a:noFill/>
            <a:miter lim="800000"/>
            <a:headEnd/>
            <a:tailEnd/>
          </a:ln>
          <a:effectLst/>
        </p:spPr>
      </p:pic>
      <p:sp>
        <p:nvSpPr>
          <p:cNvPr id="403461" name="Text Box 5"/>
          <p:cNvSpPr txBox="1">
            <a:spLocks noChangeArrowheads="1"/>
          </p:cNvSpPr>
          <p:nvPr/>
        </p:nvSpPr>
        <p:spPr bwMode="auto">
          <a:xfrm>
            <a:off x="5141913" y="1752600"/>
            <a:ext cx="3829050" cy="650875"/>
          </a:xfrm>
          <a:prstGeom prst="rect">
            <a:avLst/>
          </a:prstGeom>
          <a:noFill/>
          <a:ln w="9525">
            <a:solidFill>
              <a:schemeClr val="tx2"/>
            </a:solidFill>
            <a:miter lim="800000"/>
            <a:headEnd/>
            <a:tailEnd/>
          </a:ln>
          <a:effectLst/>
        </p:spPr>
        <p:txBody>
          <a:bodyPr wrap="none">
            <a:spAutoFit/>
          </a:bodyPr>
          <a:lstStyle/>
          <a:p>
            <a:r>
              <a:rPr lang="en-US" b="1" dirty="0">
                <a:solidFill>
                  <a:schemeClr val="tx2"/>
                </a:solidFill>
                <a:latin typeface="Times New Roman" pitchFamily="18" charset="0"/>
              </a:rPr>
              <a:t>“dbirwt” = Birthweight (continuous) </a:t>
            </a:r>
          </a:p>
          <a:p>
            <a:r>
              <a:rPr lang="en-US" b="1" dirty="0">
                <a:solidFill>
                  <a:schemeClr val="tx2"/>
                </a:solidFill>
                <a:latin typeface="Times New Roman" pitchFamily="18" charset="0"/>
              </a:rPr>
              <a:t>                    from vital records</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8197C014-3BD0-4AF8-B997-AE43B7E1E37C}" type="slidenum">
              <a:rPr lang="en-US" altLang="en-US"/>
              <a:pPr/>
              <a:t>72</a:t>
            </a:fld>
            <a:endParaRPr lang="en-US" altLang="en-US" dirty="0"/>
          </a:p>
        </p:txBody>
      </p:sp>
      <p:sp>
        <p:nvSpPr>
          <p:cNvPr id="404482" name="Rectangle 2"/>
          <p:cNvSpPr>
            <a:spLocks noGrp="1" noChangeArrowheads="1"/>
          </p:cNvSpPr>
          <p:nvPr>
            <p:ph type="body" idx="1"/>
          </p:nvPr>
        </p:nvSpPr>
        <p:spPr/>
        <p:txBody>
          <a:bodyPr/>
          <a:lstStyle/>
          <a:p>
            <a:pPr algn="ctr"/>
            <a:r>
              <a:rPr lang="en-US" dirty="0"/>
              <a:t>Low Birthweight</a:t>
            </a:r>
          </a:p>
        </p:txBody>
      </p:sp>
      <p:sp>
        <p:nvSpPr>
          <p:cNvPr id="404483" name="Rectangle 3"/>
          <p:cNvSpPr>
            <a:spLocks noGrp="1" noChangeArrowheads="1"/>
          </p:cNvSpPr>
          <p:nvPr>
            <p:ph type="title"/>
          </p:nvPr>
        </p:nvSpPr>
        <p:spPr/>
        <p:txBody>
          <a:bodyPr/>
          <a:lstStyle/>
          <a:p>
            <a:r>
              <a:rPr lang="en-US" dirty="0"/>
              <a:t>Logistic Regression</a:t>
            </a:r>
          </a:p>
        </p:txBody>
      </p:sp>
      <p:pic>
        <p:nvPicPr>
          <p:cNvPr id="404484" name="Picture 4"/>
          <p:cNvPicPr>
            <a:picLocks noChangeAspect="1" noChangeArrowheads="1"/>
          </p:cNvPicPr>
          <p:nvPr/>
        </p:nvPicPr>
        <p:blipFill>
          <a:blip r:embed="rId2"/>
          <a:srcRect l="22612" t="3169" r="41629" b="9625"/>
          <a:stretch>
            <a:fillRect/>
          </a:stretch>
        </p:blipFill>
        <p:spPr bwMode="auto">
          <a:xfrm>
            <a:off x="2362200" y="2057400"/>
            <a:ext cx="3886200" cy="3581400"/>
          </a:xfrm>
          <a:prstGeom prst="rect">
            <a:avLst/>
          </a:prstGeom>
          <a:noFill/>
          <a:ln w="0" algn="ctr">
            <a:noFill/>
            <a:miter lim="800000"/>
            <a:headEnd/>
            <a:tailEnd/>
          </a:ln>
          <a:effectLst/>
        </p:spPr>
      </p:pic>
      <p:pic>
        <p:nvPicPr>
          <p:cNvPr id="404485" name="Picture 5"/>
          <p:cNvPicPr>
            <a:picLocks noChangeAspect="1" noChangeArrowheads="1"/>
          </p:cNvPicPr>
          <p:nvPr/>
        </p:nvPicPr>
        <p:blipFill>
          <a:blip r:embed="rId3"/>
          <a:srcRect r="36887" b="25288"/>
          <a:stretch>
            <a:fillRect/>
          </a:stretch>
        </p:blipFill>
        <p:spPr bwMode="auto">
          <a:xfrm>
            <a:off x="1371600" y="5813425"/>
            <a:ext cx="6856413" cy="358775"/>
          </a:xfrm>
          <a:prstGeom prst="rect">
            <a:avLst/>
          </a:prstGeom>
          <a:noFill/>
          <a:ln w="0" algn="ctr">
            <a:noFill/>
            <a:miter lim="800000"/>
            <a:headEnd/>
            <a:tailEnd/>
          </a:ln>
          <a:effectLst/>
        </p:spPr>
      </p:pic>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8BB1ECD2-90C7-42C0-A6E7-5342DF7B9EEE}" type="slidenum">
              <a:rPr lang="en-US" altLang="en-US"/>
              <a:pPr/>
              <a:t>73</a:t>
            </a:fld>
            <a:endParaRPr lang="en-US" altLang="en-US" dirty="0"/>
          </a:p>
        </p:txBody>
      </p:sp>
      <p:sp>
        <p:nvSpPr>
          <p:cNvPr id="405506" name="Rectangle 2"/>
          <p:cNvSpPr>
            <a:spLocks noGrp="1" noChangeArrowheads="1"/>
          </p:cNvSpPr>
          <p:nvPr>
            <p:ph type="body" idx="1"/>
          </p:nvPr>
        </p:nvSpPr>
        <p:spPr/>
        <p:txBody>
          <a:bodyPr/>
          <a:lstStyle/>
          <a:p>
            <a:r>
              <a:rPr lang="en-US" b="1" dirty="0">
                <a:solidFill>
                  <a:srgbClr val="993300"/>
                </a:solidFill>
              </a:rPr>
              <a:t>Output from</a:t>
            </a:r>
          </a:p>
          <a:p>
            <a:r>
              <a:rPr lang="en-US" b="1" dirty="0">
                <a:solidFill>
                  <a:srgbClr val="993300"/>
                </a:solidFill>
              </a:rPr>
              <a:t>proc logistic:</a:t>
            </a:r>
          </a:p>
          <a:p>
            <a:endParaRPr lang="en-US" sz="1600" dirty="0"/>
          </a:p>
        </p:txBody>
      </p:sp>
      <p:sp>
        <p:nvSpPr>
          <p:cNvPr id="405507" name="Rectangle 3"/>
          <p:cNvSpPr>
            <a:spLocks noGrp="1" noChangeArrowheads="1"/>
          </p:cNvSpPr>
          <p:nvPr>
            <p:ph type="title"/>
          </p:nvPr>
        </p:nvSpPr>
        <p:spPr/>
        <p:txBody>
          <a:bodyPr/>
          <a:lstStyle/>
          <a:p>
            <a:r>
              <a:rPr lang="en-US" dirty="0"/>
              <a:t>Logistic Regression</a:t>
            </a:r>
          </a:p>
        </p:txBody>
      </p:sp>
      <p:pic>
        <p:nvPicPr>
          <p:cNvPr id="405508" name="Picture 4"/>
          <p:cNvPicPr>
            <a:picLocks noChangeAspect="1" noChangeArrowheads="1"/>
          </p:cNvPicPr>
          <p:nvPr/>
        </p:nvPicPr>
        <p:blipFill>
          <a:blip r:embed="rId2"/>
          <a:srcRect l="10179" r="27917" b="16190"/>
          <a:stretch>
            <a:fillRect/>
          </a:stretch>
        </p:blipFill>
        <p:spPr bwMode="auto">
          <a:xfrm>
            <a:off x="1219200" y="3805238"/>
            <a:ext cx="6719888" cy="2366962"/>
          </a:xfrm>
          <a:prstGeom prst="rect">
            <a:avLst/>
          </a:prstGeom>
          <a:noFill/>
          <a:ln w="0" algn="ctr">
            <a:noFill/>
            <a:miter lim="800000"/>
            <a:headEnd/>
            <a:tailEnd/>
          </a:ln>
          <a:effectLst/>
        </p:spPr>
      </p:pic>
      <p:pic>
        <p:nvPicPr>
          <p:cNvPr id="405509" name="Picture 5"/>
          <p:cNvPicPr>
            <a:picLocks noChangeAspect="1" noChangeArrowheads="1"/>
          </p:cNvPicPr>
          <p:nvPr/>
        </p:nvPicPr>
        <p:blipFill>
          <a:blip r:embed="rId3"/>
          <a:srcRect r="65814" b="62262"/>
          <a:stretch>
            <a:fillRect/>
          </a:stretch>
        </p:blipFill>
        <p:spPr bwMode="auto">
          <a:xfrm>
            <a:off x="2559050" y="3394075"/>
            <a:ext cx="3765550" cy="263525"/>
          </a:xfrm>
          <a:prstGeom prst="rect">
            <a:avLst/>
          </a:prstGeom>
          <a:noFill/>
          <a:ln w="0" algn="ctr">
            <a:noFill/>
            <a:miter lim="800000"/>
            <a:headEnd/>
            <a:tailEnd/>
          </a:ln>
          <a:effectLst/>
        </p:spPr>
      </p:pic>
      <p:pic>
        <p:nvPicPr>
          <p:cNvPr id="405510" name="Picture 6"/>
          <p:cNvPicPr>
            <a:picLocks noChangeAspect="1" noChangeArrowheads="1"/>
          </p:cNvPicPr>
          <p:nvPr/>
        </p:nvPicPr>
        <p:blipFill>
          <a:blip r:embed="rId4"/>
          <a:srcRect l="23117" t="7922" r="41055" b="10176"/>
          <a:stretch>
            <a:fillRect/>
          </a:stretch>
        </p:blipFill>
        <p:spPr bwMode="auto">
          <a:xfrm>
            <a:off x="2438400" y="1219200"/>
            <a:ext cx="3884613" cy="2133600"/>
          </a:xfrm>
          <a:prstGeom prst="rect">
            <a:avLst/>
          </a:prstGeom>
          <a:noFill/>
          <a:ln w="0" algn="ctr">
            <a:noFill/>
            <a:miter lim="800000"/>
            <a:headEnd/>
            <a:tailEnd/>
          </a:ln>
          <a:effectLst/>
        </p:spPr>
      </p:pic>
      <p:sp>
        <p:nvSpPr>
          <p:cNvPr id="405511" name="Line 7"/>
          <p:cNvSpPr>
            <a:spLocks noChangeAspect="1" noChangeShapeType="1"/>
          </p:cNvSpPr>
          <p:nvPr/>
        </p:nvSpPr>
        <p:spPr bwMode="auto">
          <a:xfrm>
            <a:off x="3352800" y="6019800"/>
            <a:ext cx="457200" cy="0"/>
          </a:xfrm>
          <a:prstGeom prst="line">
            <a:avLst/>
          </a:prstGeom>
          <a:noFill/>
          <a:ln w="38100">
            <a:solidFill>
              <a:srgbClr val="993300"/>
            </a:solidFill>
            <a:round/>
            <a:headEnd/>
            <a:tailEnd type="stealth" w="med" len="med"/>
          </a:ln>
          <a:effectLst/>
        </p:spPr>
        <p:txBody>
          <a:bodyPr/>
          <a:lstStyle/>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A96F9D8D-7C28-4A5C-BE45-2BE9D68445F0}" type="slidenum">
              <a:rPr lang="en-US" altLang="en-US"/>
              <a:pPr/>
              <a:t>74</a:t>
            </a:fld>
            <a:endParaRPr lang="en-US" altLang="en-US" dirty="0"/>
          </a:p>
        </p:txBody>
      </p:sp>
      <p:sp>
        <p:nvSpPr>
          <p:cNvPr id="406530" name="Rectangle 2"/>
          <p:cNvSpPr>
            <a:spLocks noGrp="1" noChangeArrowheads="1"/>
          </p:cNvSpPr>
          <p:nvPr>
            <p:ph type="title"/>
          </p:nvPr>
        </p:nvSpPr>
        <p:spPr>
          <a:xfrm>
            <a:off x="3200400" y="534988"/>
            <a:ext cx="3810000" cy="685800"/>
          </a:xfrm>
          <a:noFill/>
          <a:ln/>
        </p:spPr>
        <p:txBody>
          <a:bodyPr/>
          <a:lstStyle/>
          <a:p>
            <a:r>
              <a:rPr lang="en-US" dirty="0"/>
              <a:t>'Normal' Regression with OLS in SAS</a:t>
            </a:r>
          </a:p>
        </p:txBody>
      </p:sp>
      <p:sp>
        <p:nvSpPr>
          <p:cNvPr id="406531" name="Rectangle 3"/>
          <p:cNvSpPr>
            <a:spLocks noGrp="1" noChangeArrowheads="1"/>
          </p:cNvSpPr>
          <p:nvPr>
            <p:ph type="body" idx="1"/>
          </p:nvPr>
        </p:nvSpPr>
        <p:spPr>
          <a:xfrm>
            <a:off x="455613" y="1447800"/>
            <a:ext cx="8308975" cy="4724400"/>
          </a:xfrm>
          <a:noFill/>
          <a:ln/>
        </p:spPr>
        <p:txBody>
          <a:bodyPr/>
          <a:lstStyle/>
          <a:p>
            <a:pPr>
              <a:spcBef>
                <a:spcPct val="0"/>
              </a:spcBef>
            </a:pPr>
            <a:r>
              <a:rPr lang="en-US" sz="2000" b="1" dirty="0">
                <a:solidFill>
                  <a:srgbClr val="000080"/>
                </a:solidFill>
                <a:latin typeface="Courier New" pitchFamily="49" charset="0"/>
              </a:rPr>
              <a:t>proc</a:t>
            </a:r>
            <a:r>
              <a:rPr lang="en-US" sz="2000" b="1" dirty="0">
                <a:solidFill>
                  <a:srgbClr val="000000"/>
                </a:solidFill>
                <a:latin typeface="Courier New" pitchFamily="49" charset="0"/>
              </a:rPr>
              <a:t> </a:t>
            </a:r>
            <a:r>
              <a:rPr lang="en-US" sz="2000" b="1" dirty="0">
                <a:solidFill>
                  <a:srgbClr val="000080"/>
                </a:solidFill>
                <a:latin typeface="Courier New" pitchFamily="49" charset="0"/>
              </a:rPr>
              <a:t>reg</a:t>
            </a:r>
            <a:r>
              <a:rPr lang="en-US" sz="2000" b="1" dirty="0">
                <a:solidFill>
                  <a:srgbClr val="000000"/>
                </a:solidFill>
                <a:latin typeface="Courier New" pitchFamily="49" charset="0"/>
              </a:rPr>
              <a:t> </a:t>
            </a:r>
            <a:r>
              <a:rPr lang="en-US" sz="2000" b="1" dirty="0">
                <a:solidFill>
                  <a:srgbClr val="0000FF"/>
                </a:solidFill>
                <a:latin typeface="Courier New" pitchFamily="49" charset="0"/>
              </a:rPr>
              <a:t>data</a:t>
            </a:r>
            <a:r>
              <a:rPr lang="en-US" sz="2000" b="1" dirty="0">
                <a:solidFill>
                  <a:srgbClr val="000000"/>
                </a:solidFill>
                <a:latin typeface="Courier New" pitchFamily="49" charset="0"/>
              </a:rPr>
              <a:t>=one;</a:t>
            </a:r>
          </a:p>
          <a:p>
            <a:pPr>
              <a:spcBef>
                <a:spcPct val="0"/>
              </a:spcBef>
            </a:pPr>
            <a:r>
              <a:rPr lang="en-US" sz="2000" b="1" dirty="0">
                <a:solidFill>
                  <a:srgbClr val="000000"/>
                </a:solidFill>
                <a:latin typeface="Courier New" pitchFamily="49" charset="0"/>
              </a:rPr>
              <a:t>   </a:t>
            </a:r>
            <a:r>
              <a:rPr lang="en-US" sz="2000" b="1" dirty="0">
                <a:solidFill>
                  <a:srgbClr val="0000FF"/>
                </a:solidFill>
                <a:latin typeface="Courier New" pitchFamily="49" charset="0"/>
              </a:rPr>
              <a:t>model</a:t>
            </a:r>
            <a:r>
              <a:rPr lang="en-US" sz="2000" b="1" dirty="0">
                <a:solidFill>
                  <a:srgbClr val="000000"/>
                </a:solidFill>
                <a:latin typeface="Courier New" pitchFamily="49" charset="0"/>
              </a:rPr>
              <a:t> dbirwt = smoking late_no_pnc;</a:t>
            </a:r>
          </a:p>
          <a:p>
            <a:pPr>
              <a:spcBef>
                <a:spcPct val="0"/>
              </a:spcBef>
            </a:pPr>
            <a:r>
              <a:rPr lang="en-US" sz="2000" b="1" dirty="0">
                <a:solidFill>
                  <a:srgbClr val="000000"/>
                </a:solidFill>
                <a:latin typeface="Courier New" pitchFamily="49" charset="0"/>
              </a:rPr>
              <a:t>   </a:t>
            </a:r>
            <a:r>
              <a:rPr lang="en-US" sz="2000" b="1" dirty="0">
                <a:solidFill>
                  <a:srgbClr val="000080"/>
                </a:solidFill>
                <a:latin typeface="Courier New" pitchFamily="49" charset="0"/>
              </a:rPr>
              <a:t>run</a:t>
            </a:r>
            <a:r>
              <a:rPr lang="en-US" sz="2000" b="1" dirty="0">
                <a:solidFill>
                  <a:srgbClr val="000000"/>
                </a:solidFill>
                <a:latin typeface="Courier New" pitchFamily="49" charset="0"/>
              </a:rPr>
              <a:t>;</a:t>
            </a:r>
          </a:p>
        </p:txBody>
      </p:sp>
      <p:sp>
        <p:nvSpPr>
          <p:cNvPr id="406532" name="Text Box 4"/>
          <p:cNvSpPr txBox="1">
            <a:spLocks noChangeArrowheads="1"/>
          </p:cNvSpPr>
          <p:nvPr/>
        </p:nvSpPr>
        <p:spPr bwMode="auto">
          <a:xfrm>
            <a:off x="7299325" y="5827713"/>
            <a:ext cx="1006475" cy="366712"/>
          </a:xfrm>
          <a:prstGeom prst="rect">
            <a:avLst/>
          </a:prstGeom>
          <a:noFill/>
          <a:ln w="9525">
            <a:noFill/>
            <a:miter lim="800000"/>
            <a:headEnd/>
            <a:tailEnd/>
          </a:ln>
          <a:effectLst/>
        </p:spPr>
        <p:txBody>
          <a:bodyPr>
            <a:spAutoFit/>
          </a:bodyPr>
          <a:lstStyle/>
          <a:p>
            <a:endParaRPr lang="en-US" dirty="0"/>
          </a:p>
        </p:txBody>
      </p:sp>
      <p:pic>
        <p:nvPicPr>
          <p:cNvPr id="406533" name="Picture 5"/>
          <p:cNvPicPr>
            <a:picLocks noChangeAspect="1" noChangeArrowheads="1"/>
          </p:cNvPicPr>
          <p:nvPr/>
        </p:nvPicPr>
        <p:blipFill>
          <a:blip r:embed="rId2"/>
          <a:srcRect r="16313" b="8173"/>
          <a:stretch>
            <a:fillRect/>
          </a:stretch>
        </p:blipFill>
        <p:spPr bwMode="auto">
          <a:xfrm>
            <a:off x="304800" y="2286000"/>
            <a:ext cx="8785225" cy="4027488"/>
          </a:xfrm>
          <a:prstGeom prst="rect">
            <a:avLst/>
          </a:prstGeom>
          <a:noFill/>
          <a:ln w="0" algn="ctr">
            <a:noFill/>
            <a:miter lim="800000"/>
            <a:headEnd/>
            <a:tailEnd/>
          </a:ln>
          <a:effectLst/>
        </p:spPr>
      </p:pic>
    </p:spTree>
  </p:cSld>
  <p:clrMapOvr>
    <a:masterClrMapping/>
  </p:clrMapOvr>
  <p:timing>
    <p:tnLst>
      <p:par>
        <p:cTn xmlns:p14="http://schemas.microsoft.com/office/powerpoint/2010/mai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fld id="{D77EE664-7F2E-4124-9E0E-7338757B660D}" type="slidenum">
              <a:rPr lang="en-US" altLang="en-US"/>
              <a:pPr/>
              <a:t>75</a:t>
            </a:fld>
            <a:endParaRPr lang="en-US" altLang="en-US" dirty="0"/>
          </a:p>
        </p:txBody>
      </p:sp>
      <p:sp>
        <p:nvSpPr>
          <p:cNvPr id="407554" name="Rectangle 2"/>
          <p:cNvSpPr>
            <a:spLocks noGrp="1" noChangeArrowheads="1"/>
          </p:cNvSpPr>
          <p:nvPr>
            <p:ph type="title"/>
          </p:nvPr>
        </p:nvSpPr>
        <p:spPr/>
        <p:txBody>
          <a:bodyPr/>
          <a:lstStyle/>
          <a:p>
            <a:r>
              <a:rPr lang="en-US" dirty="0"/>
              <a:t>Logistic Regression</a:t>
            </a:r>
          </a:p>
        </p:txBody>
      </p:sp>
      <p:sp>
        <p:nvSpPr>
          <p:cNvPr id="407555" name="Rectangle 3"/>
          <p:cNvSpPr>
            <a:spLocks noGrp="1" noChangeArrowheads="1"/>
          </p:cNvSpPr>
          <p:nvPr>
            <p:ph type="body" idx="1"/>
          </p:nvPr>
        </p:nvSpPr>
        <p:spPr/>
        <p:txBody>
          <a:bodyPr/>
          <a:lstStyle/>
          <a:p>
            <a:endParaRPr lang="en-US" dirty="0"/>
          </a:p>
        </p:txBody>
      </p:sp>
      <p:pic>
        <p:nvPicPr>
          <p:cNvPr id="407556" name="Picture 4"/>
          <p:cNvPicPr>
            <a:picLocks noChangeAspect="1" noChangeArrowheads="1"/>
          </p:cNvPicPr>
          <p:nvPr/>
        </p:nvPicPr>
        <p:blipFill>
          <a:blip r:embed="rId2"/>
          <a:srcRect l="20590" r="39540"/>
          <a:stretch>
            <a:fillRect/>
          </a:stretch>
        </p:blipFill>
        <p:spPr bwMode="auto">
          <a:xfrm>
            <a:off x="495300" y="1403350"/>
            <a:ext cx="3903663" cy="3698875"/>
          </a:xfrm>
          <a:prstGeom prst="rect">
            <a:avLst/>
          </a:prstGeom>
          <a:noFill/>
          <a:ln w="0" algn="ctr">
            <a:noFill/>
            <a:miter lim="800000"/>
            <a:headEnd/>
            <a:tailEnd/>
          </a:ln>
          <a:effectLst/>
        </p:spPr>
      </p:pic>
      <p:pic>
        <p:nvPicPr>
          <p:cNvPr id="407557" name="Picture 5"/>
          <p:cNvPicPr>
            <a:picLocks noChangeAspect="1" noChangeArrowheads="1"/>
          </p:cNvPicPr>
          <p:nvPr/>
        </p:nvPicPr>
        <p:blipFill>
          <a:blip r:embed="rId3"/>
          <a:srcRect l="3284" t="-6448" r="64172"/>
          <a:stretch>
            <a:fillRect/>
          </a:stretch>
        </p:blipFill>
        <p:spPr bwMode="auto">
          <a:xfrm>
            <a:off x="612775" y="5040313"/>
            <a:ext cx="3602038" cy="512762"/>
          </a:xfrm>
          <a:prstGeom prst="rect">
            <a:avLst/>
          </a:prstGeom>
          <a:noFill/>
          <a:ln w="0" algn="ctr">
            <a:noFill/>
            <a:miter lim="800000"/>
            <a:headEnd/>
            <a:tailEnd/>
          </a:ln>
          <a:effectLst/>
        </p:spPr>
      </p:pic>
      <p:pic>
        <p:nvPicPr>
          <p:cNvPr id="407558" name="Picture 6"/>
          <p:cNvPicPr>
            <a:picLocks noChangeAspect="1" noChangeArrowheads="1"/>
          </p:cNvPicPr>
          <p:nvPr/>
        </p:nvPicPr>
        <p:blipFill>
          <a:blip r:embed="rId4"/>
          <a:srcRect l="18948" r="35750"/>
          <a:stretch>
            <a:fillRect/>
          </a:stretch>
        </p:blipFill>
        <p:spPr bwMode="auto">
          <a:xfrm>
            <a:off x="4495800" y="1593850"/>
            <a:ext cx="4424363" cy="3500438"/>
          </a:xfrm>
          <a:prstGeom prst="rect">
            <a:avLst/>
          </a:prstGeom>
          <a:noFill/>
          <a:ln w="0" algn="ctr">
            <a:noFill/>
            <a:miter lim="800000"/>
            <a:headEnd/>
            <a:tailEnd/>
          </a:ln>
          <a:effectLst/>
        </p:spPr>
      </p:pic>
      <p:pic>
        <p:nvPicPr>
          <p:cNvPr id="407559" name="Picture 7"/>
          <p:cNvPicPr>
            <a:picLocks noChangeAspect="1" noChangeArrowheads="1"/>
          </p:cNvPicPr>
          <p:nvPr/>
        </p:nvPicPr>
        <p:blipFill>
          <a:blip r:embed="rId5"/>
          <a:srcRect r="68468"/>
          <a:stretch>
            <a:fillRect/>
          </a:stretch>
        </p:blipFill>
        <p:spPr bwMode="auto">
          <a:xfrm>
            <a:off x="5105400" y="5029200"/>
            <a:ext cx="3419475" cy="212725"/>
          </a:xfrm>
          <a:prstGeom prst="rect">
            <a:avLst/>
          </a:prstGeom>
          <a:noFill/>
          <a:ln w="0" algn="ctr">
            <a:noFill/>
            <a:miter lim="800000"/>
            <a:headEnd/>
            <a:tailEnd/>
          </a:ln>
          <a:effectLst/>
        </p:spPr>
      </p:pic>
      <p:pic>
        <p:nvPicPr>
          <p:cNvPr id="407560" name="Picture 8"/>
          <p:cNvPicPr>
            <a:picLocks noChangeAspect="1" noChangeArrowheads="1"/>
          </p:cNvPicPr>
          <p:nvPr/>
        </p:nvPicPr>
        <p:blipFill>
          <a:blip r:embed="rId6"/>
          <a:srcRect r="55330"/>
          <a:stretch>
            <a:fillRect/>
          </a:stretch>
        </p:blipFill>
        <p:spPr bwMode="auto">
          <a:xfrm>
            <a:off x="2057400" y="5583238"/>
            <a:ext cx="4818063" cy="474662"/>
          </a:xfrm>
          <a:prstGeom prst="rect">
            <a:avLst/>
          </a:prstGeom>
          <a:noFill/>
          <a:ln w="0" algn="ctr">
            <a:noFill/>
            <a:miter lim="800000"/>
            <a:headEnd/>
            <a:tailEnd/>
          </a:ln>
          <a:effectLst/>
        </p:spPr>
      </p:pic>
    </p:spTree>
  </p:cSld>
  <p:clrMapOvr>
    <a:masterClrMapping/>
  </p:clrMapOvr>
  <p:timing>
    <p:tnLst>
      <p:par>
        <p:cTn xmlns:p14="http://schemas.microsoft.com/office/powerpoint/2010/mai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8A7711AA-7EE7-4168-8DB1-F587DBD602F1}" type="slidenum">
              <a:rPr lang="en-US" altLang="en-US"/>
              <a:pPr/>
              <a:t>76</a:t>
            </a:fld>
            <a:endParaRPr lang="en-US" altLang="en-US" dirty="0"/>
          </a:p>
        </p:txBody>
      </p:sp>
      <p:pic>
        <p:nvPicPr>
          <p:cNvPr id="408578" name="Picture 2"/>
          <p:cNvPicPr>
            <a:picLocks noChangeAspect="1" noChangeArrowheads="1"/>
          </p:cNvPicPr>
          <p:nvPr/>
        </p:nvPicPr>
        <p:blipFill>
          <a:blip r:embed="rId2"/>
          <a:srcRect l="11116" t="-3561" r="28928" b="14049"/>
          <a:stretch>
            <a:fillRect/>
          </a:stretch>
        </p:blipFill>
        <p:spPr bwMode="auto">
          <a:xfrm>
            <a:off x="1101725" y="3276600"/>
            <a:ext cx="6518275" cy="2913063"/>
          </a:xfrm>
          <a:prstGeom prst="rect">
            <a:avLst/>
          </a:prstGeom>
          <a:noFill/>
          <a:ln w="0" algn="ctr">
            <a:noFill/>
            <a:miter lim="800000"/>
            <a:headEnd/>
            <a:tailEnd/>
          </a:ln>
          <a:effectLst/>
        </p:spPr>
      </p:pic>
      <p:sp>
        <p:nvSpPr>
          <p:cNvPr id="408579" name="Rectangle 3"/>
          <p:cNvSpPr>
            <a:spLocks noGrp="1" noChangeArrowheads="1"/>
          </p:cNvSpPr>
          <p:nvPr>
            <p:ph type="title"/>
          </p:nvPr>
        </p:nvSpPr>
        <p:spPr/>
        <p:txBody>
          <a:bodyPr/>
          <a:lstStyle/>
          <a:p>
            <a:r>
              <a:rPr lang="en-US" dirty="0"/>
              <a:t>Logistic Regression</a:t>
            </a:r>
          </a:p>
        </p:txBody>
      </p:sp>
      <p:sp>
        <p:nvSpPr>
          <p:cNvPr id="408580" name="Rectangle 4"/>
          <p:cNvSpPr>
            <a:spLocks noGrp="1" noChangeArrowheads="1"/>
          </p:cNvSpPr>
          <p:nvPr>
            <p:ph type="body" idx="1"/>
          </p:nvPr>
        </p:nvSpPr>
        <p:spPr/>
        <p:txBody>
          <a:bodyPr/>
          <a:lstStyle/>
          <a:p>
            <a:r>
              <a:rPr lang="en-US" b="1" dirty="0">
                <a:solidFill>
                  <a:srgbClr val="993300"/>
                </a:solidFill>
              </a:rPr>
              <a:t>Output from</a:t>
            </a:r>
          </a:p>
          <a:p>
            <a:r>
              <a:rPr lang="en-US" b="1" dirty="0">
                <a:solidFill>
                  <a:srgbClr val="993300"/>
                </a:solidFill>
              </a:rPr>
              <a:t>proc logistic:</a:t>
            </a:r>
          </a:p>
        </p:txBody>
      </p:sp>
      <p:sp>
        <p:nvSpPr>
          <p:cNvPr id="408581" name="Line 5"/>
          <p:cNvSpPr>
            <a:spLocks noChangeAspect="1" noChangeShapeType="1"/>
          </p:cNvSpPr>
          <p:nvPr/>
        </p:nvSpPr>
        <p:spPr bwMode="auto">
          <a:xfrm>
            <a:off x="2971800" y="5867400"/>
            <a:ext cx="838200" cy="0"/>
          </a:xfrm>
          <a:prstGeom prst="line">
            <a:avLst/>
          </a:prstGeom>
          <a:noFill/>
          <a:ln w="38100">
            <a:solidFill>
              <a:srgbClr val="993300"/>
            </a:solidFill>
            <a:round/>
            <a:headEnd/>
            <a:tailEnd type="stealth" w="med" len="med"/>
          </a:ln>
          <a:effectLst/>
        </p:spPr>
        <p:txBody>
          <a:bodyPr/>
          <a:lstStyle/>
          <a:p>
            <a:endParaRPr lang="en-US" dirty="0"/>
          </a:p>
        </p:txBody>
      </p:sp>
      <p:pic>
        <p:nvPicPr>
          <p:cNvPr id="408582" name="Picture 6"/>
          <p:cNvPicPr>
            <a:picLocks noChangeAspect="1" noChangeArrowheads="1"/>
          </p:cNvPicPr>
          <p:nvPr/>
        </p:nvPicPr>
        <p:blipFill>
          <a:blip r:embed="rId3"/>
          <a:srcRect l="25771" t="7159" r="43709"/>
          <a:stretch>
            <a:fillRect/>
          </a:stretch>
        </p:blipFill>
        <p:spPr bwMode="auto">
          <a:xfrm>
            <a:off x="2817813" y="1219200"/>
            <a:ext cx="3308350" cy="1976438"/>
          </a:xfrm>
          <a:prstGeom prst="rect">
            <a:avLst/>
          </a:prstGeom>
          <a:noFill/>
          <a:ln w="0" algn="ctr">
            <a:noFill/>
            <a:miter lim="800000"/>
            <a:headEnd/>
            <a:tailEnd/>
          </a:ln>
          <a:effectLst/>
        </p:spPr>
      </p:pic>
      <p:pic>
        <p:nvPicPr>
          <p:cNvPr id="408583" name="Picture 7"/>
          <p:cNvPicPr>
            <a:picLocks noChangeAspect="1" noChangeArrowheads="1"/>
          </p:cNvPicPr>
          <p:nvPr/>
        </p:nvPicPr>
        <p:blipFill>
          <a:blip r:embed="rId4"/>
          <a:srcRect r="65814"/>
          <a:stretch>
            <a:fillRect/>
          </a:stretch>
        </p:blipFill>
        <p:spPr bwMode="auto">
          <a:xfrm>
            <a:off x="2590800" y="3276600"/>
            <a:ext cx="3684588" cy="211138"/>
          </a:xfrm>
          <a:prstGeom prst="rect">
            <a:avLst/>
          </a:prstGeom>
          <a:noFill/>
          <a:ln w="0" algn="ctr">
            <a:noFill/>
            <a:miter lim="800000"/>
            <a:headEnd/>
            <a:tailEnd/>
          </a:ln>
          <a:effectLst/>
        </p:spPr>
      </p:pic>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4F93D12F-BD05-4F86-82BB-94DFEABA4C03}" type="slidenum">
              <a:rPr lang="en-US" altLang="en-US"/>
              <a:pPr/>
              <a:t>77</a:t>
            </a:fld>
            <a:endParaRPr lang="en-US" altLang="en-US" dirty="0"/>
          </a:p>
        </p:txBody>
      </p:sp>
      <p:sp>
        <p:nvSpPr>
          <p:cNvPr id="409602" name="Rectangle 2"/>
          <p:cNvSpPr>
            <a:spLocks noGrp="1" noChangeArrowheads="1"/>
          </p:cNvSpPr>
          <p:nvPr>
            <p:ph type="title"/>
          </p:nvPr>
        </p:nvSpPr>
        <p:spPr/>
        <p:txBody>
          <a:bodyPr/>
          <a:lstStyle/>
          <a:p>
            <a:r>
              <a:rPr lang="en-US" dirty="0"/>
              <a:t>Logistic Regression</a:t>
            </a:r>
          </a:p>
        </p:txBody>
      </p:sp>
      <p:sp>
        <p:nvSpPr>
          <p:cNvPr id="409603" name="Rectangle 3"/>
          <p:cNvSpPr>
            <a:spLocks noGrp="1" noChangeArrowheads="1"/>
          </p:cNvSpPr>
          <p:nvPr>
            <p:ph type="body" idx="1"/>
          </p:nvPr>
        </p:nvSpPr>
        <p:spPr>
          <a:xfrm>
            <a:off x="457200" y="1371600"/>
            <a:ext cx="8305800" cy="4800600"/>
          </a:xfrm>
        </p:spPr>
        <p:txBody>
          <a:bodyPr/>
          <a:lstStyle/>
          <a:p>
            <a:r>
              <a:rPr lang="en-US" dirty="0"/>
              <a:t>Computing the OR for the association between smoking and low birthweight adjusting for late/no prenatal care:</a:t>
            </a:r>
          </a:p>
          <a:p>
            <a:endParaRPr lang="en-US" dirty="0"/>
          </a:p>
          <a:p>
            <a:endParaRPr lang="en-US" dirty="0"/>
          </a:p>
          <a:p>
            <a:endParaRPr lang="en-US" dirty="0"/>
          </a:p>
          <a:p>
            <a:endParaRPr lang="en-US" dirty="0"/>
          </a:p>
          <a:p>
            <a:endParaRPr lang="en-US" dirty="0"/>
          </a:p>
          <a:p>
            <a:r>
              <a:rPr lang="en-US" dirty="0"/>
              <a:t>The result is the same </a:t>
            </a:r>
            <a:r>
              <a:rPr lang="en-US" b="1" i="1" u="sng" dirty="0">
                <a:solidFill>
                  <a:srgbClr val="993300"/>
                </a:solidFill>
              </a:rPr>
              <a:t>regardless of</a:t>
            </a:r>
            <a:r>
              <a:rPr lang="en-US" dirty="0"/>
              <a:t> whether we use '1' or '0' for the value of the prenatal care variable—this is the meaning of </a:t>
            </a:r>
            <a:r>
              <a:rPr lang="en-US" dirty="0" smtClean="0"/>
              <a:t>'adjustment for confounding'.   </a:t>
            </a:r>
            <a:endParaRPr lang="en-US" dirty="0"/>
          </a:p>
        </p:txBody>
      </p:sp>
      <p:graphicFrame>
        <p:nvGraphicFramePr>
          <p:cNvPr id="409604" name="Object 4"/>
          <p:cNvGraphicFramePr>
            <a:graphicFrameLocks noChangeAspect="1"/>
          </p:cNvGraphicFramePr>
          <p:nvPr/>
        </p:nvGraphicFramePr>
        <p:xfrm>
          <a:off x="1066800" y="2514600"/>
          <a:ext cx="3154363" cy="2095500"/>
        </p:xfrm>
        <a:graphic>
          <a:graphicData uri="http://schemas.openxmlformats.org/presentationml/2006/ole">
            <mc:AlternateContent xmlns:mc="http://schemas.openxmlformats.org/markup-compatibility/2006">
              <mc:Choice xmlns:v="urn:schemas-microsoft-com:vml" Requires="v">
                <p:oleObj spid="_x0000_s480265" name="Equation" r:id="rId3" imgW="1797809" imgH="1193106" progId="Equation.3">
                  <p:embed/>
                </p:oleObj>
              </mc:Choice>
              <mc:Fallback>
                <p:oleObj name="Equation" r:id="rId3" imgW="1797809" imgH="1193106"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2514600"/>
                        <a:ext cx="3154363" cy="2095500"/>
                      </a:xfrm>
                      <a:prstGeom prst="rect">
                        <a:avLst/>
                      </a:prstGeom>
                      <a:solidFill>
                        <a:srgbClr val="FFFFD5">
                          <a:alpha val="5000"/>
                        </a:srgbClr>
                      </a:solidFill>
                      <a:ln w="9525">
                        <a:solidFill>
                          <a:srgbClr val="808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09605" name="Object 5"/>
          <p:cNvGraphicFramePr>
            <a:graphicFrameLocks noChangeAspect="1"/>
          </p:cNvGraphicFramePr>
          <p:nvPr/>
        </p:nvGraphicFramePr>
        <p:xfrm>
          <a:off x="5029200" y="2514600"/>
          <a:ext cx="3108325" cy="2095500"/>
        </p:xfrm>
        <a:graphic>
          <a:graphicData uri="http://schemas.openxmlformats.org/presentationml/2006/ole">
            <mc:AlternateContent xmlns:mc="http://schemas.openxmlformats.org/markup-compatibility/2006">
              <mc:Choice xmlns:v="urn:schemas-microsoft-com:vml" Requires="v">
                <p:oleObj spid="_x0000_s480266" name="Equation" r:id="rId5" imgW="1772224" imgH="1193106" progId="Equation.3">
                  <p:embed/>
                </p:oleObj>
              </mc:Choice>
              <mc:Fallback>
                <p:oleObj name="Equation" r:id="rId5" imgW="1772224" imgH="1193106"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29200" y="2514600"/>
                        <a:ext cx="3108325" cy="2095500"/>
                      </a:xfrm>
                      <a:prstGeom prst="rect">
                        <a:avLst/>
                      </a:prstGeom>
                      <a:solidFill>
                        <a:srgbClr val="DFD4F6">
                          <a:alpha val="20000"/>
                        </a:srgbClr>
                      </a:solidFill>
                      <a:ln w="9525">
                        <a:solidFill>
                          <a:srgbClr val="9933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09606" name="AutoShape 6"/>
          <p:cNvSpPr>
            <a:spLocks/>
          </p:cNvSpPr>
          <p:nvPr/>
        </p:nvSpPr>
        <p:spPr bwMode="auto">
          <a:xfrm>
            <a:off x="4221163" y="2514600"/>
            <a:ext cx="274637" cy="609600"/>
          </a:xfrm>
          <a:prstGeom prst="rightBrace">
            <a:avLst>
              <a:gd name="adj1" fmla="val 18497"/>
              <a:gd name="adj2" fmla="val 50000"/>
            </a:avLst>
          </a:prstGeom>
          <a:noFill/>
          <a:ln w="25400">
            <a:solidFill>
              <a:srgbClr val="808000"/>
            </a:solidFill>
            <a:round/>
            <a:headEnd/>
            <a:tailEnd/>
          </a:ln>
          <a:effectLst/>
        </p:spPr>
        <p:txBody>
          <a:bodyPr wrap="none" anchor="ctr"/>
          <a:lstStyle/>
          <a:p>
            <a:endParaRPr lang="en-US" dirty="0"/>
          </a:p>
        </p:txBody>
      </p:sp>
      <p:sp>
        <p:nvSpPr>
          <p:cNvPr id="409607" name="AutoShape 7"/>
          <p:cNvSpPr>
            <a:spLocks/>
          </p:cNvSpPr>
          <p:nvPr/>
        </p:nvSpPr>
        <p:spPr bwMode="auto">
          <a:xfrm>
            <a:off x="8153400" y="2514600"/>
            <a:ext cx="274638" cy="609600"/>
          </a:xfrm>
          <a:prstGeom prst="rightBrace">
            <a:avLst>
              <a:gd name="adj1" fmla="val 18497"/>
              <a:gd name="adj2" fmla="val 50000"/>
            </a:avLst>
          </a:prstGeom>
          <a:noFill/>
          <a:ln w="25400">
            <a:solidFill>
              <a:srgbClr val="993366"/>
            </a:solidFill>
            <a:round/>
            <a:headEnd/>
            <a:tailEnd/>
          </a:ln>
          <a:effectLst/>
        </p:spPr>
        <p:txBody>
          <a:bodyPr wrap="none" anchor="ctr"/>
          <a:lstStyle/>
          <a:p>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34E6F41F-E118-4EF7-A53C-4E63406DBE27}" type="slidenum">
              <a:rPr lang="en-US" altLang="en-US"/>
              <a:pPr/>
              <a:t>78</a:t>
            </a:fld>
            <a:endParaRPr lang="en-US" altLang="en-US" dirty="0"/>
          </a:p>
        </p:txBody>
      </p:sp>
      <p:sp>
        <p:nvSpPr>
          <p:cNvPr id="244738" name="Rectangle 2"/>
          <p:cNvSpPr>
            <a:spLocks noGrp="1" noChangeArrowheads="1"/>
          </p:cNvSpPr>
          <p:nvPr>
            <p:ph type="title"/>
          </p:nvPr>
        </p:nvSpPr>
        <p:spPr/>
        <p:txBody>
          <a:bodyPr/>
          <a:lstStyle/>
          <a:p>
            <a:r>
              <a:rPr lang="en-US" dirty="0"/>
              <a:t>Modeling Effect Modification</a:t>
            </a:r>
          </a:p>
        </p:txBody>
      </p:sp>
      <p:sp>
        <p:nvSpPr>
          <p:cNvPr id="244739" name="Rectangle 3"/>
          <p:cNvSpPr>
            <a:spLocks noGrp="1" noChangeArrowheads="1"/>
          </p:cNvSpPr>
          <p:nvPr>
            <p:ph type="body" idx="1"/>
          </p:nvPr>
        </p:nvSpPr>
        <p:spPr/>
        <p:txBody>
          <a:bodyPr/>
          <a:lstStyle/>
          <a:p>
            <a:r>
              <a:rPr lang="en-US" dirty="0"/>
              <a:t>Effect modification / interaction is typically assessed under the multiplicative model, by entering the product of the values on two variables into the model as a new variable.</a:t>
            </a:r>
          </a:p>
          <a:p>
            <a:endParaRPr lang="en-US" dirty="0"/>
          </a:p>
          <a:p>
            <a:r>
              <a:rPr lang="en-US" dirty="0">
                <a:solidFill>
                  <a:srgbClr val="3C02CC"/>
                </a:solidFill>
              </a:rPr>
              <a:t>proc logistic order=formatted;</a:t>
            </a:r>
          </a:p>
          <a:p>
            <a:r>
              <a:rPr lang="en-US" dirty="0">
                <a:solidFill>
                  <a:srgbClr val="3C02CC"/>
                </a:solidFill>
              </a:rPr>
              <a:t>   model outcome = v1 v2 v1*v2;</a:t>
            </a:r>
          </a:p>
          <a:p>
            <a:r>
              <a:rPr lang="en-US" dirty="0">
                <a:solidFill>
                  <a:srgbClr val="3C02CC"/>
                </a:solidFill>
              </a:rPr>
              <a:t>run;</a:t>
            </a:r>
            <a:endParaRPr lang="en-US" dirty="0"/>
          </a:p>
        </p:txBody>
      </p:sp>
      <p:sp>
        <p:nvSpPr>
          <p:cNvPr id="244740" name="Oval 4"/>
          <p:cNvSpPr>
            <a:spLocks noChangeArrowheads="1"/>
          </p:cNvSpPr>
          <p:nvPr/>
        </p:nvSpPr>
        <p:spPr bwMode="auto">
          <a:xfrm>
            <a:off x="4191000" y="4343400"/>
            <a:ext cx="1219200" cy="685800"/>
          </a:xfrm>
          <a:prstGeom prst="ellipse">
            <a:avLst/>
          </a:prstGeom>
          <a:noFill/>
          <a:ln w="25400">
            <a:solidFill>
              <a:schemeClr val="tx1"/>
            </a:solidFill>
            <a:round/>
            <a:headEnd/>
            <a:tailEnd/>
          </a:ln>
          <a:effectLst/>
        </p:spPr>
        <p:txBody>
          <a:bodyPr wrap="none" anchor="ctr"/>
          <a:lstStyle/>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13B0FED-1C7C-465C-A462-92C7A3A982C1}" type="slidenum">
              <a:rPr lang="en-US" altLang="en-US"/>
              <a:pPr/>
              <a:t>7</a:t>
            </a:fld>
            <a:endParaRPr lang="en-US" altLang="en-US" dirty="0"/>
          </a:p>
        </p:txBody>
      </p:sp>
      <p:sp>
        <p:nvSpPr>
          <p:cNvPr id="369666" name="Rectangle 2"/>
          <p:cNvSpPr>
            <a:spLocks noGrp="1" noChangeArrowheads="1"/>
          </p:cNvSpPr>
          <p:nvPr>
            <p:ph type="title"/>
          </p:nvPr>
        </p:nvSpPr>
        <p:spPr/>
        <p:txBody>
          <a:bodyPr/>
          <a:lstStyle/>
          <a:p>
            <a:r>
              <a:rPr lang="en-US" dirty="0" smtClean="0"/>
              <a:t>The Epidemiologic Framework</a:t>
            </a:r>
            <a:endParaRPr lang="en-US" dirty="0"/>
          </a:p>
        </p:txBody>
      </p:sp>
      <p:sp>
        <p:nvSpPr>
          <p:cNvPr id="369667" name="Rectangle 3"/>
          <p:cNvSpPr>
            <a:spLocks noGrp="1" noChangeArrowheads="1"/>
          </p:cNvSpPr>
          <p:nvPr>
            <p:ph type="body" idx="1"/>
          </p:nvPr>
        </p:nvSpPr>
        <p:spPr/>
        <p:txBody>
          <a:bodyPr/>
          <a:lstStyle/>
          <a:p>
            <a:pPr marL="339725" lvl="2" indent="-339725" algn="ctr"/>
            <a:r>
              <a:rPr lang="en-US" sz="2800" b="1" dirty="0" smtClean="0">
                <a:solidFill>
                  <a:srgbClr val="660066"/>
                </a:solidFill>
              </a:rPr>
              <a:t>What is the study design </a:t>
            </a:r>
            <a:r>
              <a:rPr lang="en-US" sz="2800" b="1" smtClean="0">
                <a:solidFill>
                  <a:srgbClr val="660066"/>
                </a:solidFill>
              </a:rPr>
              <a:t>when  </a:t>
            </a:r>
            <a:endParaRPr lang="en-US" sz="2800" b="1" dirty="0" smtClean="0">
              <a:solidFill>
                <a:srgbClr val="660066"/>
              </a:solidFill>
            </a:endParaRPr>
          </a:p>
          <a:p>
            <a:pPr marL="339725" lvl="2" indent="-339725" algn="ctr"/>
            <a:r>
              <a:rPr lang="en-US" sz="2800" b="1" smtClean="0">
                <a:solidFill>
                  <a:srgbClr val="660066"/>
                </a:solidFill>
              </a:rPr>
              <a:t>the aim is to examine the association between risk factors and elevated blood lead levels? </a:t>
            </a:r>
            <a:endParaRPr lang="en-US" sz="2800" b="1" dirty="0" smtClean="0">
              <a:solidFill>
                <a:srgbClr val="660066"/>
              </a:solidFill>
            </a:endParaRPr>
          </a:p>
          <a:p>
            <a:pPr marL="282575" indent="-282575"/>
            <a:r>
              <a:rPr lang="en-US" sz="1400" dirty="0"/>
              <a:t>	</a:t>
            </a:r>
          </a:p>
          <a:p>
            <a:pPr marL="282575" indent="-282575">
              <a:spcBef>
                <a:spcPct val="0"/>
              </a:spcBef>
              <a:buFont typeface="Wingdings" pitchFamily="2" charset="2"/>
              <a:buChar char="n"/>
            </a:pPr>
            <a:r>
              <a:rPr lang="en-US" smtClean="0"/>
              <a:t>All children with high blood lead levels are included in the study; a sample of those with low blood lead levels is included</a:t>
            </a:r>
          </a:p>
          <a:p>
            <a:pPr marL="282575" indent="-282575">
              <a:spcBef>
                <a:spcPct val="0"/>
              </a:spcBef>
              <a:buFont typeface="Wingdings" pitchFamily="2" charset="2"/>
              <a:buChar char="n"/>
            </a:pPr>
            <a:r>
              <a:rPr lang="en-US" smtClean="0"/>
              <a:t>Data </a:t>
            </a:r>
            <a:r>
              <a:rPr lang="en-US"/>
              <a:t>on </a:t>
            </a:r>
            <a:r>
              <a:rPr lang="en-US" smtClean="0"/>
              <a:t>all risk </a:t>
            </a:r>
            <a:r>
              <a:rPr lang="en-US" dirty="0"/>
              <a:t>factors are collected subsequent to the occurrence </a:t>
            </a:r>
            <a:r>
              <a:rPr lang="en-US"/>
              <a:t>of </a:t>
            </a:r>
            <a:r>
              <a:rPr lang="en-US" smtClean="0"/>
              <a:t>the </a:t>
            </a:r>
            <a:r>
              <a:rPr lang="en-US"/>
              <a:t>outcome </a:t>
            </a:r>
            <a:r>
              <a:rPr lang="en-US" smtClean="0"/>
              <a:t>(blood test);</a:t>
            </a:r>
            <a:endParaRPr lang="en-US" dirty="0"/>
          </a:p>
          <a:p>
            <a:pPr marL="282575" indent="-282575">
              <a:spcBef>
                <a:spcPct val="0"/>
              </a:spcBef>
            </a:pPr>
            <a:endParaRPr lang="en-US" sz="1400" b="1" dirty="0">
              <a:solidFill>
                <a:srgbClr val="660066"/>
              </a:solidFill>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C22DEECC-B73E-4878-9A09-E14625DCB4D9}" type="slidenum">
              <a:rPr lang="en-US" altLang="en-US"/>
              <a:pPr/>
              <a:t>79</a:t>
            </a:fld>
            <a:endParaRPr lang="en-US" altLang="en-US" dirty="0"/>
          </a:p>
        </p:txBody>
      </p:sp>
      <p:sp>
        <p:nvSpPr>
          <p:cNvPr id="245762" name="Rectangle 2"/>
          <p:cNvSpPr>
            <a:spLocks noGrp="1" noChangeArrowheads="1"/>
          </p:cNvSpPr>
          <p:nvPr>
            <p:ph type="title"/>
          </p:nvPr>
        </p:nvSpPr>
        <p:spPr/>
        <p:txBody>
          <a:bodyPr/>
          <a:lstStyle/>
          <a:p>
            <a:r>
              <a:rPr lang="en-US" dirty="0"/>
              <a:t>Modeling Effect Modification</a:t>
            </a:r>
          </a:p>
        </p:txBody>
      </p:sp>
      <p:sp>
        <p:nvSpPr>
          <p:cNvPr id="245763" name="Rectangle 3"/>
          <p:cNvSpPr>
            <a:spLocks noGrp="1" noChangeArrowheads="1"/>
          </p:cNvSpPr>
          <p:nvPr>
            <p:ph type="body" idx="1"/>
          </p:nvPr>
        </p:nvSpPr>
        <p:spPr/>
        <p:txBody>
          <a:bodyPr/>
          <a:lstStyle/>
          <a:p>
            <a:r>
              <a:rPr lang="en-US" dirty="0"/>
              <a:t>Assuming two dichotomous variables, values of the modeled variables are:</a:t>
            </a:r>
          </a:p>
          <a:p>
            <a:endParaRPr lang="en-US" dirty="0"/>
          </a:p>
          <a:p>
            <a:endParaRPr lang="en-US" dirty="0"/>
          </a:p>
          <a:p>
            <a:endParaRPr lang="en-US" dirty="0"/>
          </a:p>
          <a:p>
            <a:endParaRPr lang="en-US" dirty="0"/>
          </a:p>
        </p:txBody>
      </p:sp>
      <p:pic>
        <p:nvPicPr>
          <p:cNvPr id="245764" name="Picture 4"/>
          <p:cNvPicPr>
            <a:picLocks noChangeAspect="1" noChangeArrowheads="1"/>
          </p:cNvPicPr>
          <p:nvPr/>
        </p:nvPicPr>
        <p:blipFill>
          <a:blip r:embed="rId2"/>
          <a:srcRect l="13728" r="13728" b="7944"/>
          <a:stretch>
            <a:fillRect/>
          </a:stretch>
        </p:blipFill>
        <p:spPr bwMode="auto">
          <a:xfrm>
            <a:off x="1081088" y="3071813"/>
            <a:ext cx="6691312" cy="1979612"/>
          </a:xfrm>
          <a:prstGeom prst="rect">
            <a:avLst/>
          </a:prstGeom>
          <a:solidFill>
            <a:srgbClr val="FF9900">
              <a:alpha val="8000"/>
            </a:srgbClr>
          </a:solidFill>
          <a:ln w="25400" algn="ctr">
            <a:solidFill>
              <a:srgbClr val="FF9900"/>
            </a:solidFill>
            <a:miter lim="800000"/>
            <a:headEnd/>
            <a:tailEnd/>
          </a:ln>
          <a:effectLst/>
        </p:spPr>
      </p:pic>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BD1513CA-EF91-4C2F-8C6F-BBC568102A98}" type="slidenum">
              <a:rPr lang="en-US" altLang="en-US"/>
              <a:pPr/>
              <a:t>80</a:t>
            </a:fld>
            <a:endParaRPr lang="en-US" altLang="en-US" dirty="0"/>
          </a:p>
        </p:txBody>
      </p:sp>
      <p:sp>
        <p:nvSpPr>
          <p:cNvPr id="246786" name="Rectangle 2"/>
          <p:cNvSpPr>
            <a:spLocks noGrp="1" noChangeArrowheads="1"/>
          </p:cNvSpPr>
          <p:nvPr>
            <p:ph type="title"/>
          </p:nvPr>
        </p:nvSpPr>
        <p:spPr/>
        <p:txBody>
          <a:bodyPr/>
          <a:lstStyle/>
          <a:p>
            <a:r>
              <a:rPr lang="en-US" dirty="0"/>
              <a:t>Modeling Effect Modification</a:t>
            </a:r>
          </a:p>
        </p:txBody>
      </p:sp>
      <p:sp>
        <p:nvSpPr>
          <p:cNvPr id="246787" name="Rectangle 3"/>
          <p:cNvSpPr>
            <a:spLocks noGrp="1" noChangeArrowheads="1"/>
          </p:cNvSpPr>
          <p:nvPr>
            <p:ph type="body" idx="1"/>
          </p:nvPr>
        </p:nvSpPr>
        <p:spPr/>
        <p:txBody>
          <a:bodyPr/>
          <a:lstStyle/>
          <a:p>
            <a:r>
              <a:rPr lang="en-US" dirty="0"/>
              <a:t>Assuming one dichotomous and one continuous variable, values of the modeled variables might be:</a:t>
            </a:r>
          </a:p>
          <a:p>
            <a:endParaRPr lang="en-US" dirty="0"/>
          </a:p>
          <a:p>
            <a:endParaRPr lang="en-US" dirty="0"/>
          </a:p>
        </p:txBody>
      </p:sp>
      <p:pic>
        <p:nvPicPr>
          <p:cNvPr id="246788" name="Picture 4"/>
          <p:cNvPicPr>
            <a:picLocks noChangeAspect="1" noChangeArrowheads="1"/>
          </p:cNvPicPr>
          <p:nvPr/>
        </p:nvPicPr>
        <p:blipFill>
          <a:blip r:embed="rId2"/>
          <a:srcRect l="13681" r="13618" b="8017"/>
          <a:stretch>
            <a:fillRect/>
          </a:stretch>
        </p:blipFill>
        <p:spPr bwMode="auto">
          <a:xfrm>
            <a:off x="1295400" y="3048000"/>
            <a:ext cx="6715125" cy="1981200"/>
          </a:xfrm>
          <a:prstGeom prst="rect">
            <a:avLst/>
          </a:prstGeom>
          <a:solidFill>
            <a:srgbClr val="FF9900">
              <a:alpha val="8000"/>
            </a:srgbClr>
          </a:solidFill>
          <a:ln w="25400" algn="ctr">
            <a:solidFill>
              <a:srgbClr val="FF9900"/>
            </a:solidFill>
            <a:miter lim="800000"/>
            <a:headEnd/>
            <a:tailEnd/>
          </a:ln>
          <a:effectLst/>
        </p:spPr>
      </p:pic>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3CF3CE57-6F46-49DD-8E51-F20F6B2E10B6}" type="slidenum">
              <a:rPr lang="en-US" altLang="en-US"/>
              <a:pPr/>
              <a:t>81</a:t>
            </a:fld>
            <a:endParaRPr lang="en-US" altLang="en-US" dirty="0"/>
          </a:p>
        </p:txBody>
      </p:sp>
      <p:sp>
        <p:nvSpPr>
          <p:cNvPr id="247810" name="Rectangle 2"/>
          <p:cNvSpPr>
            <a:spLocks noGrp="1" noChangeArrowheads="1"/>
          </p:cNvSpPr>
          <p:nvPr>
            <p:ph type="title"/>
          </p:nvPr>
        </p:nvSpPr>
        <p:spPr/>
        <p:txBody>
          <a:bodyPr/>
          <a:lstStyle/>
          <a:p>
            <a:r>
              <a:rPr lang="en-US" dirty="0"/>
              <a:t>Modeling Effect Modification</a:t>
            </a:r>
          </a:p>
        </p:txBody>
      </p:sp>
      <p:sp>
        <p:nvSpPr>
          <p:cNvPr id="247811" name="Rectangle 3"/>
          <p:cNvSpPr>
            <a:spLocks noGrp="1" noChangeArrowheads="1"/>
          </p:cNvSpPr>
          <p:nvPr>
            <p:ph type="body" idx="1"/>
          </p:nvPr>
        </p:nvSpPr>
        <p:spPr/>
        <p:txBody>
          <a:bodyPr/>
          <a:lstStyle/>
          <a:p>
            <a:r>
              <a:rPr lang="en-US" dirty="0" smtClean="0"/>
              <a:t>Suppose we are assessing interaction between two dichotomous variables.  </a:t>
            </a:r>
            <a:r>
              <a:rPr lang="en-US" dirty="0"/>
              <a:t>The hypothesis of no multiplicative interaction is:</a:t>
            </a:r>
          </a:p>
          <a:p>
            <a:endParaRPr lang="en-US" dirty="0"/>
          </a:p>
        </p:txBody>
      </p:sp>
      <p:pic>
        <p:nvPicPr>
          <p:cNvPr id="247813" name="Picture 5"/>
          <p:cNvPicPr>
            <a:picLocks noChangeAspect="1" noChangeArrowheads="1"/>
          </p:cNvPicPr>
          <p:nvPr/>
        </p:nvPicPr>
        <p:blipFill>
          <a:blip r:embed="rId2"/>
          <a:srcRect l="33344" t="-22758" r="33344" b="-19913"/>
          <a:stretch>
            <a:fillRect/>
          </a:stretch>
        </p:blipFill>
        <p:spPr bwMode="auto">
          <a:xfrm>
            <a:off x="2133600" y="4038600"/>
            <a:ext cx="4386578" cy="1135221"/>
          </a:xfrm>
          <a:prstGeom prst="rect">
            <a:avLst/>
          </a:prstGeom>
          <a:solidFill>
            <a:srgbClr val="FFFDF7"/>
          </a:solidFill>
          <a:ln w="19050" algn="ctr">
            <a:solidFill>
              <a:schemeClr val="accent1">
                <a:lumMod val="50000"/>
              </a:schemeClr>
            </a:solidFill>
            <a:miter lim="800000"/>
            <a:headEnd/>
            <a:tailEnd/>
          </a:ln>
          <a:effectLst/>
        </p:spPr>
      </p:pic>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5A63BCFB-C2F8-4382-9595-26090922A095}" type="slidenum">
              <a:rPr lang="en-US" altLang="en-US"/>
              <a:pPr/>
              <a:t>82</a:t>
            </a:fld>
            <a:endParaRPr lang="en-US" altLang="en-US" dirty="0"/>
          </a:p>
        </p:txBody>
      </p:sp>
      <p:sp>
        <p:nvSpPr>
          <p:cNvPr id="250882" name="Rectangle 2"/>
          <p:cNvSpPr>
            <a:spLocks noGrp="1" noChangeArrowheads="1"/>
          </p:cNvSpPr>
          <p:nvPr>
            <p:ph type="title"/>
          </p:nvPr>
        </p:nvSpPr>
        <p:spPr/>
        <p:txBody>
          <a:bodyPr/>
          <a:lstStyle/>
          <a:p>
            <a:r>
              <a:rPr lang="en-US" dirty="0"/>
              <a:t>Modeling Effect Modification</a:t>
            </a:r>
          </a:p>
        </p:txBody>
      </p:sp>
      <p:sp>
        <p:nvSpPr>
          <p:cNvPr id="250883" name="Rectangle 3"/>
          <p:cNvSpPr>
            <a:spLocks noGrp="1" noChangeArrowheads="1"/>
          </p:cNvSpPr>
          <p:nvPr>
            <p:ph type="body" idx="1"/>
          </p:nvPr>
        </p:nvSpPr>
        <p:spPr>
          <a:xfrm>
            <a:off x="457200" y="1371600"/>
            <a:ext cx="8305800" cy="4800600"/>
          </a:xfrm>
        </p:spPr>
        <p:txBody>
          <a:bodyPr/>
          <a:lstStyle/>
          <a:p>
            <a:pPr>
              <a:spcBef>
                <a:spcPct val="0"/>
              </a:spcBef>
            </a:pPr>
            <a:r>
              <a:rPr lang="en-US" sz="2000" b="1" dirty="0">
                <a:solidFill>
                  <a:srgbClr val="578357"/>
                </a:solidFill>
                <a:latin typeface="Courier New" pitchFamily="49" charset="0"/>
              </a:rPr>
              <a:t>/*product term in model */</a:t>
            </a:r>
          </a:p>
          <a:p>
            <a:pPr>
              <a:spcBef>
                <a:spcPct val="0"/>
              </a:spcBef>
            </a:pPr>
            <a:r>
              <a:rPr lang="en-US" sz="2000" b="1" dirty="0">
                <a:solidFill>
                  <a:srgbClr val="000080"/>
                </a:solidFill>
                <a:latin typeface="Courier New" pitchFamily="49" charset="0"/>
              </a:rPr>
              <a:t>proc</a:t>
            </a:r>
            <a:r>
              <a:rPr lang="en-US" sz="2000" b="1" dirty="0">
                <a:solidFill>
                  <a:srgbClr val="000000"/>
                </a:solidFill>
                <a:latin typeface="Courier New" pitchFamily="49" charset="0"/>
              </a:rPr>
              <a:t> </a:t>
            </a:r>
            <a:r>
              <a:rPr lang="en-US" sz="2000" b="1" dirty="0">
                <a:solidFill>
                  <a:srgbClr val="000080"/>
                </a:solidFill>
                <a:latin typeface="Courier New" pitchFamily="49" charset="0"/>
              </a:rPr>
              <a:t>logistic</a:t>
            </a:r>
            <a:r>
              <a:rPr lang="en-US" sz="2000" b="1" dirty="0">
                <a:solidFill>
                  <a:srgbClr val="000000"/>
                </a:solidFill>
                <a:latin typeface="Courier New" pitchFamily="49" charset="0"/>
              </a:rPr>
              <a:t> </a:t>
            </a:r>
            <a:r>
              <a:rPr lang="en-US" sz="2000" b="1" dirty="0">
                <a:solidFill>
                  <a:srgbClr val="0000FF"/>
                </a:solidFill>
                <a:latin typeface="Courier New" pitchFamily="49" charset="0"/>
              </a:rPr>
              <a:t>order</a:t>
            </a:r>
            <a:r>
              <a:rPr lang="en-US" sz="2000" b="1" dirty="0">
                <a:solidFill>
                  <a:srgbClr val="000000"/>
                </a:solidFill>
                <a:latin typeface="Courier New" pitchFamily="49" charset="0"/>
              </a:rPr>
              <a:t>=formatted;</a:t>
            </a:r>
          </a:p>
          <a:p>
            <a:pPr>
              <a:spcBef>
                <a:spcPct val="0"/>
              </a:spcBef>
            </a:pPr>
            <a:r>
              <a:rPr lang="en-US" sz="2000" b="1" dirty="0">
                <a:solidFill>
                  <a:srgbClr val="0000FF"/>
                </a:solidFill>
                <a:latin typeface="Courier New" pitchFamily="49" charset="0"/>
              </a:rPr>
              <a:t>   model</a:t>
            </a:r>
            <a:r>
              <a:rPr lang="en-US" sz="2000" b="1" dirty="0">
                <a:solidFill>
                  <a:srgbClr val="000000"/>
                </a:solidFill>
                <a:latin typeface="Courier New" pitchFamily="49" charset="0"/>
              </a:rPr>
              <a:t> lbw = smoking late_no_pnc</a:t>
            </a:r>
          </a:p>
          <a:p>
            <a:pPr>
              <a:spcBef>
                <a:spcPct val="0"/>
              </a:spcBef>
            </a:pPr>
            <a:r>
              <a:rPr lang="en-US" sz="2000" b="1" dirty="0">
                <a:solidFill>
                  <a:srgbClr val="000000"/>
                </a:solidFill>
                <a:latin typeface="Courier New" pitchFamily="49" charset="0"/>
              </a:rPr>
              <a:t>               </a:t>
            </a:r>
            <a:r>
              <a:rPr lang="en-US" sz="2000" b="1" dirty="0" smtClean="0">
                <a:solidFill>
                  <a:srgbClr val="000000"/>
                </a:solidFill>
                <a:latin typeface="Courier New" pitchFamily="49" charset="0"/>
              </a:rPr>
              <a:t>smoking*late_no_pnc;</a:t>
            </a:r>
            <a:endParaRPr lang="en-US" sz="2000" b="1" dirty="0">
              <a:solidFill>
                <a:srgbClr val="000000"/>
              </a:solidFill>
              <a:latin typeface="Courier New" pitchFamily="49" charset="0"/>
            </a:endParaRPr>
          </a:p>
          <a:p>
            <a:pPr>
              <a:spcBef>
                <a:spcPct val="0"/>
              </a:spcBef>
            </a:pPr>
            <a:r>
              <a:rPr lang="en-US" sz="2000" b="1" dirty="0">
                <a:solidFill>
                  <a:srgbClr val="000080"/>
                </a:solidFill>
                <a:latin typeface="Courier New" pitchFamily="49" charset="0"/>
              </a:rPr>
              <a:t>run</a:t>
            </a:r>
            <a:r>
              <a:rPr lang="en-US" sz="2000" b="1" dirty="0">
                <a:solidFill>
                  <a:srgbClr val="000000"/>
                </a:solidFill>
                <a:latin typeface="Courier New" pitchFamily="49" charset="0"/>
              </a:rPr>
              <a:t>;</a:t>
            </a:r>
          </a:p>
          <a:p>
            <a:pPr>
              <a:spcBef>
                <a:spcPct val="0"/>
              </a:spcBef>
            </a:pPr>
            <a:endParaRPr lang="en-US" sz="2000" b="1" dirty="0">
              <a:solidFill>
                <a:srgbClr val="000000"/>
              </a:solidFill>
              <a:latin typeface="Courier New" pitchFamily="49" charset="0"/>
            </a:endParaRPr>
          </a:p>
          <a:p>
            <a:pPr>
              <a:spcBef>
                <a:spcPct val="0"/>
              </a:spcBef>
            </a:pPr>
            <a:endParaRPr lang="en-US" sz="2000" b="1" dirty="0">
              <a:solidFill>
                <a:srgbClr val="000000"/>
              </a:solidFill>
              <a:latin typeface="Courier New" pitchFamily="49" charset="0"/>
            </a:endParaRPr>
          </a:p>
          <a:p>
            <a:endParaRPr lang="en-US" sz="2400" b="1" dirty="0">
              <a:solidFill>
                <a:srgbClr val="CC6600"/>
              </a:solidFill>
            </a:endParaRPr>
          </a:p>
          <a:p>
            <a:endParaRPr lang="en-US" b="1" dirty="0">
              <a:solidFill>
                <a:srgbClr val="CC6600"/>
              </a:solidFill>
            </a:endParaRPr>
          </a:p>
          <a:p>
            <a:pPr marL="950913" lvl="1" indent="-436563"/>
            <a:endParaRPr lang="en-US" sz="1200" dirty="0"/>
          </a:p>
          <a:p>
            <a:pPr marL="950913" lvl="1" indent="-436563"/>
            <a:r>
              <a:rPr lang="en-US" dirty="0"/>
              <a:t>What are the adjusted estimates?</a:t>
            </a:r>
          </a:p>
          <a:p>
            <a:pPr marL="950913" lvl="1" indent="-436563"/>
            <a:r>
              <a:rPr lang="en-US" dirty="0"/>
              <a:t>What are the stratum-specific estimates</a:t>
            </a:r>
            <a:r>
              <a:rPr lang="en-US" dirty="0" smtClean="0"/>
              <a:t>?</a:t>
            </a:r>
            <a:endParaRPr lang="en-US" dirty="0"/>
          </a:p>
        </p:txBody>
      </p:sp>
      <p:pic>
        <p:nvPicPr>
          <p:cNvPr id="250884" name="Picture 4"/>
          <p:cNvPicPr>
            <a:picLocks noChangeAspect="1" noChangeArrowheads="1"/>
          </p:cNvPicPr>
          <p:nvPr/>
        </p:nvPicPr>
        <p:blipFill>
          <a:blip r:embed="rId2"/>
          <a:srcRect l="5951" r="23749"/>
          <a:stretch>
            <a:fillRect/>
          </a:stretch>
        </p:blipFill>
        <p:spPr bwMode="auto">
          <a:xfrm>
            <a:off x="577850" y="2819400"/>
            <a:ext cx="7651750" cy="1973263"/>
          </a:xfrm>
          <a:prstGeom prst="rect">
            <a:avLst/>
          </a:prstGeom>
          <a:noFill/>
          <a:ln w="0" algn="ctr">
            <a:noFill/>
            <a:miter lim="800000"/>
            <a:headEnd/>
            <a:tailEnd/>
          </a:ln>
          <a:effectLst/>
        </p:spPr>
      </p:pic>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45AF0B41-A26A-43F7-AF35-BAAAE065F054}" type="slidenum">
              <a:rPr lang="en-US" altLang="en-US"/>
              <a:pPr/>
              <a:t>83</a:t>
            </a:fld>
            <a:endParaRPr lang="en-US" altLang="en-US" dirty="0"/>
          </a:p>
        </p:txBody>
      </p:sp>
      <p:sp>
        <p:nvSpPr>
          <p:cNvPr id="251906" name="Rectangle 2"/>
          <p:cNvSpPr>
            <a:spLocks noGrp="1" noChangeArrowheads="1"/>
          </p:cNvSpPr>
          <p:nvPr>
            <p:ph type="title"/>
          </p:nvPr>
        </p:nvSpPr>
        <p:spPr/>
        <p:txBody>
          <a:bodyPr/>
          <a:lstStyle/>
          <a:p>
            <a:r>
              <a:rPr lang="en-US" dirty="0"/>
              <a:t>Modeling Effect Modification</a:t>
            </a:r>
          </a:p>
        </p:txBody>
      </p:sp>
      <p:sp>
        <p:nvSpPr>
          <p:cNvPr id="251907" name="Rectangle 3"/>
          <p:cNvSpPr>
            <a:spLocks noGrp="1" noChangeArrowheads="1"/>
          </p:cNvSpPr>
          <p:nvPr>
            <p:ph type="body" idx="1"/>
          </p:nvPr>
        </p:nvSpPr>
        <p:spPr>
          <a:xfrm>
            <a:off x="457200" y="1295400"/>
            <a:ext cx="8534400" cy="4876800"/>
          </a:xfrm>
        </p:spPr>
        <p:txBody>
          <a:bodyPr/>
          <a:lstStyle/>
          <a:p>
            <a:pPr algn="ctr">
              <a:spcBef>
                <a:spcPct val="0"/>
              </a:spcBef>
            </a:pPr>
            <a:r>
              <a:rPr lang="en-US" sz="2400" dirty="0"/>
              <a:t>Only a Model Considering Effect Modification</a:t>
            </a:r>
          </a:p>
          <a:p>
            <a:pPr algn="ctr">
              <a:spcBef>
                <a:spcPct val="0"/>
              </a:spcBef>
            </a:pPr>
            <a:r>
              <a:rPr lang="en-US" sz="2400" dirty="0"/>
              <a:t>Yields Stratum-Specific</a:t>
            </a:r>
            <a:r>
              <a:rPr lang="en-US" sz="2400" i="1" dirty="0"/>
              <a:t> </a:t>
            </a:r>
            <a:r>
              <a:rPr lang="en-US" sz="2400" dirty="0"/>
              <a:t>Measures of Association</a:t>
            </a:r>
          </a:p>
          <a:p>
            <a:pPr marL="4002088" lvl="4" indent="1588"/>
            <a:endParaRPr lang="en-US" sz="800" dirty="0">
              <a:solidFill>
                <a:srgbClr val="CC0000"/>
              </a:solidFill>
            </a:endParaRPr>
          </a:p>
          <a:p>
            <a:pPr marL="4002088" lvl="4" indent="1588"/>
            <a:r>
              <a:rPr lang="en-US" sz="2400" dirty="0">
                <a:solidFill>
                  <a:srgbClr val="CC0000"/>
                </a:solidFill>
              </a:rPr>
              <a:t>--Computation for 1</a:t>
            </a:r>
            <a:r>
              <a:rPr lang="en-US" sz="2400" baseline="30000" dirty="0">
                <a:solidFill>
                  <a:srgbClr val="CC0000"/>
                </a:solidFill>
              </a:rPr>
              <a:t>st</a:t>
            </a:r>
            <a:r>
              <a:rPr lang="en-US" sz="2400" dirty="0">
                <a:solidFill>
                  <a:srgbClr val="CC0000"/>
                </a:solidFill>
              </a:rPr>
              <a:t> stratum</a:t>
            </a:r>
          </a:p>
          <a:p>
            <a:pPr marL="4002088" lvl="4" indent="1588"/>
            <a:r>
              <a:rPr lang="en-US" dirty="0"/>
              <a:t>The association between smoking and LBW among women with late or no PNC.</a:t>
            </a:r>
          </a:p>
          <a:p>
            <a:pPr marL="4002088" lvl="4" indent="1588"/>
            <a:endParaRPr lang="en-US" dirty="0"/>
          </a:p>
          <a:p>
            <a:pPr marL="4002088" lvl="4" indent="1588"/>
            <a:endParaRPr lang="en-US" dirty="0"/>
          </a:p>
          <a:p>
            <a:pPr marL="4002088" lvl="4" indent="1588"/>
            <a:endParaRPr lang="en-US" dirty="0"/>
          </a:p>
          <a:p>
            <a:pPr marL="4002088" lvl="4" indent="1588"/>
            <a:endParaRPr lang="en-US" dirty="0"/>
          </a:p>
          <a:p>
            <a:r>
              <a:rPr lang="en-US" sz="2600" dirty="0">
                <a:solidFill>
                  <a:srgbClr val="CC0000"/>
                </a:solidFill>
              </a:rPr>
              <a:t>  Computation for 2</a:t>
            </a:r>
            <a:r>
              <a:rPr lang="en-US" sz="2600" baseline="30000" dirty="0">
                <a:solidFill>
                  <a:srgbClr val="CC0000"/>
                </a:solidFill>
              </a:rPr>
              <a:t>nd</a:t>
            </a:r>
            <a:r>
              <a:rPr lang="en-US" sz="2600" dirty="0">
                <a:solidFill>
                  <a:srgbClr val="CC0000"/>
                </a:solidFill>
              </a:rPr>
              <a:t> stratum—</a:t>
            </a:r>
          </a:p>
          <a:p>
            <a:r>
              <a:rPr lang="en-US" sz="2000" dirty="0"/>
              <a:t>The association between smoking</a:t>
            </a:r>
          </a:p>
          <a:p>
            <a:r>
              <a:rPr lang="en-US" sz="2000" dirty="0"/>
              <a:t>and LBW among women with early PNC.</a:t>
            </a:r>
          </a:p>
        </p:txBody>
      </p:sp>
      <p:pic>
        <p:nvPicPr>
          <p:cNvPr id="251908" name="Picture 4"/>
          <p:cNvPicPr>
            <a:picLocks noChangeAspect="1" noChangeArrowheads="1"/>
          </p:cNvPicPr>
          <p:nvPr/>
        </p:nvPicPr>
        <p:blipFill>
          <a:blip r:embed="rId2"/>
          <a:srcRect r="66707" b="10616"/>
          <a:stretch>
            <a:fillRect/>
          </a:stretch>
        </p:blipFill>
        <p:spPr bwMode="auto">
          <a:xfrm>
            <a:off x="457200" y="2286000"/>
            <a:ext cx="3949700" cy="2305050"/>
          </a:xfrm>
          <a:prstGeom prst="rect">
            <a:avLst/>
          </a:prstGeom>
          <a:solidFill>
            <a:srgbClr val="FFEEBF">
              <a:alpha val="10001"/>
            </a:srgbClr>
          </a:solidFill>
          <a:ln w="25400" algn="ctr">
            <a:solidFill>
              <a:srgbClr val="000080"/>
            </a:solidFill>
            <a:miter lim="800000"/>
            <a:headEnd/>
            <a:tailEnd/>
          </a:ln>
          <a:effectLst/>
        </p:spPr>
      </p:pic>
      <p:pic>
        <p:nvPicPr>
          <p:cNvPr id="251909" name="Picture 5"/>
          <p:cNvPicPr>
            <a:picLocks noChangeAspect="1" noChangeArrowheads="1"/>
          </p:cNvPicPr>
          <p:nvPr/>
        </p:nvPicPr>
        <p:blipFill>
          <a:blip r:embed="rId3"/>
          <a:srcRect r="66861" b="12032"/>
          <a:stretch>
            <a:fillRect/>
          </a:stretch>
        </p:blipFill>
        <p:spPr bwMode="auto">
          <a:xfrm>
            <a:off x="4889500" y="3962400"/>
            <a:ext cx="3949700" cy="2278063"/>
          </a:xfrm>
          <a:prstGeom prst="rect">
            <a:avLst/>
          </a:prstGeom>
          <a:solidFill>
            <a:srgbClr val="E2E2E2">
              <a:alpha val="10001"/>
            </a:srgbClr>
          </a:solidFill>
          <a:ln w="25400" algn="ctr">
            <a:solidFill>
              <a:schemeClr val="bg2"/>
            </a:solidFill>
            <a:miter lim="800000"/>
            <a:headEnd/>
            <a:tailEnd/>
          </a:ln>
          <a:effectLst/>
        </p:spPr>
      </p:pic>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C8BFA77A-B609-4E96-B366-46F315E41E3A}" type="slidenum">
              <a:rPr lang="en-US" altLang="en-US"/>
              <a:pPr/>
              <a:t>84</a:t>
            </a:fld>
            <a:endParaRPr lang="en-US" altLang="en-US" dirty="0"/>
          </a:p>
        </p:txBody>
      </p:sp>
      <p:sp>
        <p:nvSpPr>
          <p:cNvPr id="349186" name="Rectangle 2"/>
          <p:cNvSpPr>
            <a:spLocks noGrp="1" noChangeArrowheads="1"/>
          </p:cNvSpPr>
          <p:nvPr>
            <p:ph type="title"/>
          </p:nvPr>
        </p:nvSpPr>
        <p:spPr>
          <a:xfrm>
            <a:off x="3200400" y="381000"/>
            <a:ext cx="3810000" cy="838200"/>
          </a:xfrm>
        </p:spPr>
        <p:txBody>
          <a:bodyPr/>
          <a:lstStyle/>
          <a:p>
            <a:r>
              <a:rPr lang="en-US" dirty="0" smtClean="0"/>
              <a:t>Modeling Effect Modification</a:t>
            </a:r>
            <a:endParaRPr lang="en-US" dirty="0"/>
          </a:p>
        </p:txBody>
      </p:sp>
      <p:sp>
        <p:nvSpPr>
          <p:cNvPr id="349187" name="Rectangle 3"/>
          <p:cNvSpPr>
            <a:spLocks noGrp="1" noChangeArrowheads="1"/>
          </p:cNvSpPr>
          <p:nvPr>
            <p:ph type="body" idx="1"/>
          </p:nvPr>
        </p:nvSpPr>
        <p:spPr/>
        <p:txBody>
          <a:bodyPr/>
          <a:lstStyle/>
          <a:p>
            <a:endParaRPr lang="en-US" dirty="0">
              <a:solidFill>
                <a:srgbClr val="3C02CC"/>
              </a:solidFill>
            </a:endParaRPr>
          </a:p>
          <a:p>
            <a:endParaRPr lang="en-US" dirty="0">
              <a:solidFill>
                <a:srgbClr val="3C02CC"/>
              </a:solidFill>
            </a:endParaRPr>
          </a:p>
          <a:p>
            <a:endParaRPr lang="en-US" dirty="0">
              <a:solidFill>
                <a:srgbClr val="3C02CC"/>
              </a:solidFill>
            </a:endParaRPr>
          </a:p>
          <a:p>
            <a:endParaRPr lang="en-US" dirty="0">
              <a:solidFill>
                <a:srgbClr val="3C02CC"/>
              </a:solidFill>
            </a:endParaRPr>
          </a:p>
          <a:p>
            <a:endParaRPr lang="en-US" dirty="0">
              <a:solidFill>
                <a:srgbClr val="3C02CC"/>
              </a:solidFill>
            </a:endParaRPr>
          </a:p>
          <a:p>
            <a:endParaRPr lang="en-US" dirty="0">
              <a:solidFill>
                <a:srgbClr val="3C02CC"/>
              </a:solidFill>
            </a:endParaRPr>
          </a:p>
          <a:p>
            <a:endParaRPr lang="en-US" sz="1000" dirty="0">
              <a:solidFill>
                <a:srgbClr val="3C02CC"/>
              </a:solidFill>
            </a:endParaRPr>
          </a:p>
          <a:p>
            <a:r>
              <a:rPr lang="en-US" sz="2400" dirty="0">
                <a:solidFill>
                  <a:srgbClr val="3C02CC"/>
                </a:solidFill>
              </a:rPr>
              <a:t>	RR=2.08	     </a:t>
            </a:r>
            <a:r>
              <a:rPr lang="en-US" sz="2400" b="1" dirty="0">
                <a:solidFill>
                  <a:srgbClr val="990033"/>
                </a:solidFill>
              </a:rPr>
              <a:t>Adj. RR=1.51</a:t>
            </a:r>
            <a:r>
              <a:rPr lang="en-US" sz="2400" dirty="0">
                <a:solidFill>
                  <a:srgbClr val="3C02CC"/>
                </a:solidFill>
              </a:rPr>
              <a:t> 	RR=1.03</a:t>
            </a:r>
          </a:p>
          <a:p>
            <a:r>
              <a:rPr lang="en-US" sz="2400" dirty="0">
                <a:solidFill>
                  <a:srgbClr val="3C02CC"/>
                </a:solidFill>
              </a:rPr>
              <a:t>	Exp. Prev.=0.50			Exp. Prev.=0.20</a:t>
            </a:r>
          </a:p>
          <a:p>
            <a:r>
              <a:rPr lang="en-US" sz="2400" dirty="0">
                <a:solidFill>
                  <a:srgbClr val="3C02CC"/>
                </a:solidFill>
              </a:rPr>
              <a:t>	Dis. Prev.=0.108			Dis. Prev.=0.066</a:t>
            </a:r>
            <a:endParaRPr lang="en-US" sz="2400" dirty="0"/>
          </a:p>
        </p:txBody>
      </p:sp>
      <p:pic>
        <p:nvPicPr>
          <p:cNvPr id="349188" name="Picture 4"/>
          <p:cNvPicPr>
            <a:picLocks noChangeAspect="1" noChangeArrowheads="1"/>
          </p:cNvPicPr>
          <p:nvPr/>
        </p:nvPicPr>
        <p:blipFill>
          <a:blip r:embed="rId2"/>
          <a:srcRect l="27806" r="37842"/>
          <a:stretch>
            <a:fillRect/>
          </a:stretch>
        </p:blipFill>
        <p:spPr bwMode="auto">
          <a:xfrm>
            <a:off x="609600" y="1295400"/>
            <a:ext cx="3124200" cy="3684588"/>
          </a:xfrm>
          <a:prstGeom prst="rect">
            <a:avLst/>
          </a:prstGeom>
          <a:noFill/>
          <a:ln w="0" algn="ctr">
            <a:noFill/>
            <a:miter lim="800000"/>
            <a:headEnd/>
            <a:tailEnd/>
          </a:ln>
          <a:effectLst/>
        </p:spPr>
      </p:pic>
      <p:pic>
        <p:nvPicPr>
          <p:cNvPr id="349189" name="Picture 5"/>
          <p:cNvPicPr>
            <a:picLocks noChangeAspect="1" noChangeArrowheads="1"/>
          </p:cNvPicPr>
          <p:nvPr/>
        </p:nvPicPr>
        <p:blipFill>
          <a:blip r:embed="rId3"/>
          <a:srcRect l="27945" r="38541"/>
          <a:stretch>
            <a:fillRect/>
          </a:stretch>
        </p:blipFill>
        <p:spPr bwMode="auto">
          <a:xfrm>
            <a:off x="5181600" y="1308100"/>
            <a:ext cx="3048000" cy="3492500"/>
          </a:xfrm>
          <a:prstGeom prst="rect">
            <a:avLst/>
          </a:prstGeom>
          <a:noFill/>
          <a:ln w="0" algn="ctr">
            <a:noFill/>
            <a:miter lim="800000"/>
            <a:headEnd/>
            <a:tailEnd/>
          </a:ln>
          <a:effectLst/>
        </p:spPr>
      </p:pic>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Modeling Effect Modification</a:t>
            </a:r>
            <a:endParaRPr lang="en-US" dirty="0"/>
          </a:p>
        </p:txBody>
      </p:sp>
      <p:sp>
        <p:nvSpPr>
          <p:cNvPr id="3" name="Content Placeholder 2"/>
          <p:cNvSpPr>
            <a:spLocks noGrp="1"/>
          </p:cNvSpPr>
          <p:nvPr>
            <p:ph idx="1"/>
          </p:nvPr>
        </p:nvSpPr>
        <p:spPr/>
        <p:txBody>
          <a:bodyPr/>
          <a:lstStyle/>
          <a:p>
            <a:pPr lvl="0">
              <a:spcBef>
                <a:spcPct val="0"/>
              </a:spcBef>
              <a:buClr>
                <a:srgbClr val="453729"/>
              </a:buClr>
              <a:buSzTx/>
            </a:pPr>
            <a:r>
              <a:rPr lang="en-US" sz="2000" b="1" dirty="0" smtClean="0">
                <a:solidFill>
                  <a:srgbClr val="000080"/>
                </a:solidFill>
                <a:latin typeface="Courier New" pitchFamily="49" charset="0"/>
              </a:rPr>
              <a:t>proc</a:t>
            </a:r>
            <a:r>
              <a:rPr lang="en-US" sz="2000" dirty="0" smtClean="0">
                <a:solidFill>
                  <a:srgbClr val="000000"/>
                </a:solidFill>
                <a:latin typeface="Courier New" pitchFamily="49" charset="0"/>
              </a:rPr>
              <a:t> </a:t>
            </a:r>
            <a:r>
              <a:rPr lang="en-US" sz="2000" b="1" dirty="0" smtClean="0">
                <a:solidFill>
                  <a:srgbClr val="000080"/>
                </a:solidFill>
                <a:latin typeface="Courier New" pitchFamily="49" charset="0"/>
              </a:rPr>
              <a:t>logistic</a:t>
            </a:r>
            <a:r>
              <a:rPr lang="en-US" sz="2000" dirty="0" smtClean="0">
                <a:solidFill>
                  <a:srgbClr val="000000"/>
                </a:solidFill>
                <a:latin typeface="Courier New" pitchFamily="49" charset="0"/>
              </a:rPr>
              <a:t> </a:t>
            </a:r>
            <a:r>
              <a:rPr lang="en-US" sz="2000" dirty="0" smtClean="0">
                <a:solidFill>
                  <a:srgbClr val="0000FF"/>
                </a:solidFill>
                <a:latin typeface="Courier New" pitchFamily="49" charset="0"/>
              </a:rPr>
              <a:t>data</a:t>
            </a:r>
            <a:r>
              <a:rPr lang="en-US" sz="2000" dirty="0" smtClean="0">
                <a:solidFill>
                  <a:srgbClr val="000000"/>
                </a:solidFill>
                <a:latin typeface="Courier New" pitchFamily="49" charset="0"/>
              </a:rPr>
              <a:t> = interaction </a:t>
            </a:r>
            <a:r>
              <a:rPr lang="en-US" sz="2000" dirty="0" smtClean="0">
                <a:solidFill>
                  <a:srgbClr val="0000FF"/>
                </a:solidFill>
                <a:latin typeface="Courier New" pitchFamily="49" charset="0"/>
              </a:rPr>
              <a:t>order</a:t>
            </a:r>
            <a:r>
              <a:rPr lang="en-US" sz="2000" dirty="0" smtClean="0">
                <a:solidFill>
                  <a:srgbClr val="000000"/>
                </a:solidFill>
                <a:latin typeface="Courier New" pitchFamily="49" charset="0"/>
              </a:rPr>
              <a:t>=formatted;</a:t>
            </a:r>
          </a:p>
          <a:p>
            <a:pPr lvl="0">
              <a:spcBef>
                <a:spcPct val="0"/>
              </a:spcBef>
              <a:buClr>
                <a:srgbClr val="453729"/>
              </a:buClr>
              <a:buSzTx/>
            </a:pPr>
            <a:r>
              <a:rPr lang="en-US" sz="2000" dirty="0" smtClean="0">
                <a:solidFill>
                  <a:srgbClr val="000000"/>
                </a:solidFill>
                <a:latin typeface="Courier New" pitchFamily="49" charset="0"/>
              </a:rPr>
              <a:t>  </a:t>
            </a:r>
            <a:r>
              <a:rPr lang="en-US" sz="2000" dirty="0" smtClean="0">
                <a:solidFill>
                  <a:srgbClr val="0000FF"/>
                </a:solidFill>
                <a:latin typeface="Courier New" pitchFamily="49" charset="0"/>
              </a:rPr>
              <a:t>model</a:t>
            </a:r>
            <a:r>
              <a:rPr lang="en-US" sz="2000" dirty="0" smtClean="0">
                <a:solidFill>
                  <a:srgbClr val="000000"/>
                </a:solidFill>
                <a:latin typeface="Courier New" pitchFamily="49" charset="0"/>
              </a:rPr>
              <a:t> outcome = exposure covariate;</a:t>
            </a:r>
          </a:p>
          <a:p>
            <a:pPr lvl="0">
              <a:spcBef>
                <a:spcPct val="0"/>
              </a:spcBef>
              <a:buClr>
                <a:srgbClr val="453729"/>
              </a:buClr>
              <a:buSzTx/>
            </a:pPr>
            <a:r>
              <a:rPr lang="en-US" sz="2000" b="1" dirty="0" smtClean="0">
                <a:solidFill>
                  <a:srgbClr val="000080"/>
                </a:solidFill>
                <a:latin typeface="Courier New" pitchFamily="49" charset="0"/>
              </a:rPr>
              <a:t>run</a:t>
            </a:r>
            <a:r>
              <a:rPr lang="en-US" sz="2000" dirty="0" smtClean="0">
                <a:solidFill>
                  <a:srgbClr val="000000"/>
                </a:solidFill>
                <a:latin typeface="Courier New" pitchFamily="49" charset="0"/>
              </a:rPr>
              <a:t>;</a:t>
            </a:r>
          </a:p>
          <a:p>
            <a:pPr lvl="0">
              <a:spcBef>
                <a:spcPct val="0"/>
              </a:spcBef>
              <a:buClr>
                <a:srgbClr val="453729"/>
              </a:buClr>
              <a:buSzTx/>
            </a:pPr>
            <a:endParaRPr lang="en-US" sz="1200" dirty="0" smtClean="0">
              <a:solidFill>
                <a:srgbClr val="000000"/>
              </a:solidFill>
              <a:latin typeface="Courier New" pitchFamily="49" charset="0"/>
            </a:endParaRPr>
          </a:p>
          <a:p>
            <a:pPr algn="ctr">
              <a:spcBef>
                <a:spcPts val="0"/>
              </a:spcBef>
            </a:pPr>
            <a:r>
              <a:rPr lang="en-US" sz="1400" dirty="0" smtClean="0">
                <a:latin typeface="Courier New" pitchFamily="49" charset="0"/>
                <a:cs typeface="Courier New" pitchFamily="49" charset="0"/>
              </a:rPr>
              <a:t>Analysis of Maximum Likelihood Estimates</a:t>
            </a:r>
          </a:p>
          <a:p>
            <a:pPr>
              <a:spcBef>
                <a:spcPts val="0"/>
              </a:spcBef>
            </a:pPr>
            <a:endParaRPr lang="en-US" sz="1400" dirty="0" smtClean="0">
              <a:latin typeface="Courier New" pitchFamily="49" charset="0"/>
              <a:cs typeface="Courier New" pitchFamily="49" charset="0"/>
            </a:endParaRPr>
          </a:p>
          <a:p>
            <a:pPr>
              <a:spcBef>
                <a:spcPts val="0"/>
              </a:spcBef>
            </a:pPr>
            <a:r>
              <a:rPr lang="en-US" sz="1400" dirty="0" smtClean="0">
                <a:latin typeface="Courier New" pitchFamily="49" charset="0"/>
                <a:cs typeface="Courier New" pitchFamily="49" charset="0"/>
              </a:rPr>
              <a:t>                               Standard          Wald</a:t>
            </a:r>
          </a:p>
          <a:p>
            <a:pPr>
              <a:spcBef>
                <a:spcPts val="0"/>
              </a:spcBef>
            </a:pPr>
            <a:r>
              <a:rPr lang="it-IT" sz="1400" smtClean="0">
                <a:latin typeface="Courier New" pitchFamily="49" charset="0"/>
                <a:cs typeface="Courier New" pitchFamily="49" charset="0"/>
              </a:rPr>
              <a:t>Parameter    DF    Estimate       Error    Chi-Square    Pr &gt; ChiSq</a:t>
            </a:r>
          </a:p>
          <a:p>
            <a:pPr>
              <a:spcBef>
                <a:spcPts val="0"/>
              </a:spcBef>
            </a:pPr>
            <a:endParaRPr lang="en-US" sz="1400" dirty="0" smtClean="0">
              <a:latin typeface="Courier New" pitchFamily="49" charset="0"/>
              <a:cs typeface="Courier New" pitchFamily="49" charset="0"/>
            </a:endParaRPr>
          </a:p>
          <a:p>
            <a:pPr>
              <a:spcBef>
                <a:spcPts val="0"/>
              </a:spcBef>
            </a:pPr>
            <a:r>
              <a:rPr lang="en-US" sz="1400" dirty="0" smtClean="0">
                <a:latin typeface="Courier New" pitchFamily="49" charset="0"/>
                <a:cs typeface="Courier New" pitchFamily="49" charset="0"/>
              </a:rPr>
              <a:t>Intercept     1     -2.7491      0.0438     3930.7625        &lt;.0001</a:t>
            </a:r>
          </a:p>
          <a:p>
            <a:pPr>
              <a:spcBef>
                <a:spcPts val="0"/>
              </a:spcBef>
            </a:pPr>
            <a:r>
              <a:rPr lang="fr-FR" sz="1400" dirty="0" smtClean="0">
                <a:latin typeface="Courier New" pitchFamily="49" charset="0"/>
                <a:cs typeface="Courier New" pitchFamily="49" charset="0"/>
              </a:rPr>
              <a:t>exposure      1      0.4289      0.0651       43.4616        &lt;.0001</a:t>
            </a:r>
          </a:p>
          <a:p>
            <a:pPr>
              <a:spcBef>
                <a:spcPts val="0"/>
              </a:spcBef>
            </a:pPr>
            <a:r>
              <a:rPr lang="it-IT" sz="1400" smtClean="0">
                <a:latin typeface="Courier New" pitchFamily="49" charset="0"/>
                <a:cs typeface="Courier New" pitchFamily="49" charset="0"/>
              </a:rPr>
              <a:t>covariate     1      0.4054      0.0643       39.6934        &lt;.0001</a:t>
            </a:r>
          </a:p>
          <a:p>
            <a:pPr>
              <a:spcBef>
                <a:spcPts val="0"/>
              </a:spcBef>
            </a:pPr>
            <a:endParaRPr lang="en-US" sz="1400" dirty="0" smtClean="0">
              <a:latin typeface="Courier New" pitchFamily="49" charset="0"/>
              <a:cs typeface="Courier New" pitchFamily="49" charset="0"/>
            </a:endParaRPr>
          </a:p>
          <a:p>
            <a:pPr>
              <a:spcBef>
                <a:spcPts val="0"/>
              </a:spcBef>
            </a:pPr>
            <a:r>
              <a:rPr lang="en-US" sz="1400" dirty="0" smtClean="0">
                <a:latin typeface="Courier New" pitchFamily="49" charset="0"/>
                <a:cs typeface="Courier New" pitchFamily="49" charset="0"/>
              </a:rPr>
              <a:t>            Odds Ratio Estimates</a:t>
            </a:r>
          </a:p>
          <a:p>
            <a:pPr>
              <a:spcBef>
                <a:spcPts val="0"/>
              </a:spcBef>
            </a:pPr>
            <a:endParaRPr lang="en-US" sz="1400" dirty="0" smtClean="0">
              <a:latin typeface="Courier New" pitchFamily="49" charset="0"/>
              <a:cs typeface="Courier New" pitchFamily="49" charset="0"/>
            </a:endParaRPr>
          </a:p>
          <a:p>
            <a:pPr>
              <a:spcBef>
                <a:spcPts val="0"/>
              </a:spcBef>
            </a:pPr>
            <a:r>
              <a:rPr lang="en-US" sz="1400" dirty="0" smtClean="0">
                <a:latin typeface="Courier New" pitchFamily="49" charset="0"/>
                <a:cs typeface="Courier New" pitchFamily="49" charset="0"/>
              </a:rPr>
              <a:t>                Point          95% Wald</a:t>
            </a:r>
          </a:p>
          <a:p>
            <a:pPr>
              <a:spcBef>
                <a:spcPts val="0"/>
              </a:spcBef>
            </a:pPr>
            <a:r>
              <a:rPr lang="en-US" sz="1400" dirty="0" smtClean="0">
                <a:latin typeface="Courier New" pitchFamily="49" charset="0"/>
                <a:cs typeface="Courier New" pitchFamily="49" charset="0"/>
              </a:rPr>
              <a:t>Effect       Estimate      Confidence Limits</a:t>
            </a:r>
          </a:p>
          <a:p>
            <a:pPr>
              <a:spcBef>
                <a:spcPts val="0"/>
              </a:spcBef>
            </a:pPr>
            <a:endParaRPr lang="en-US" sz="1400" dirty="0" smtClean="0">
              <a:latin typeface="Courier New" pitchFamily="49" charset="0"/>
              <a:cs typeface="Courier New" pitchFamily="49" charset="0"/>
            </a:endParaRPr>
          </a:p>
          <a:p>
            <a:pPr>
              <a:spcBef>
                <a:spcPts val="0"/>
              </a:spcBef>
            </a:pPr>
            <a:r>
              <a:rPr lang="en-US" sz="1400" dirty="0" smtClean="0">
                <a:latin typeface="Courier New" pitchFamily="49" charset="0"/>
                <a:cs typeface="Courier New" pitchFamily="49" charset="0"/>
              </a:rPr>
              <a:t>exposure        1.535       1.352       1.744</a:t>
            </a:r>
          </a:p>
          <a:p>
            <a:pPr>
              <a:spcBef>
                <a:spcPts val="0"/>
              </a:spcBef>
            </a:pPr>
            <a:r>
              <a:rPr lang="en-US" sz="1400" dirty="0" smtClean="0">
                <a:latin typeface="Courier New" pitchFamily="49" charset="0"/>
                <a:cs typeface="Courier New" pitchFamily="49" charset="0"/>
              </a:rPr>
              <a:t>covariate       1.500       1.322       1.702</a:t>
            </a:r>
            <a:endParaRPr lang="en-US" sz="1400"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44F4F89F-0C24-4456-B091-EA5A2F406DCD}" type="slidenum">
              <a:rPr lang="en-US" altLang="en-US" smtClean="0"/>
              <a:pPr/>
              <a:t>85</a:t>
            </a:fld>
            <a:endParaRPr lang="en-US" altLang="en-US" dirty="0"/>
          </a:p>
        </p:txBody>
      </p:sp>
      <p:sp>
        <p:nvSpPr>
          <p:cNvPr id="5" name="TextBox 4"/>
          <p:cNvSpPr txBox="1"/>
          <p:nvPr/>
        </p:nvSpPr>
        <p:spPr>
          <a:xfrm>
            <a:off x="5562600" y="4667071"/>
            <a:ext cx="3276600" cy="1200329"/>
          </a:xfrm>
          <a:prstGeom prst="rect">
            <a:avLst/>
          </a:prstGeom>
          <a:solidFill>
            <a:srgbClr val="E7F3FF"/>
          </a:solidFill>
          <a:ln w="19050">
            <a:solidFill>
              <a:srgbClr val="3399FF"/>
            </a:solidFill>
          </a:ln>
        </p:spPr>
        <p:txBody>
          <a:bodyPr wrap="square" rtlCol="0">
            <a:spAutoFit/>
          </a:bodyPr>
          <a:lstStyle/>
          <a:p>
            <a:r>
              <a:rPr lang="en-US" dirty="0" smtClean="0">
                <a:solidFill>
                  <a:srgbClr val="000000"/>
                </a:solidFill>
                <a:latin typeface="Times New Roman"/>
              </a:rPr>
              <a:t>We know there is interaction, so </a:t>
            </a:r>
            <a:r>
              <a:rPr lang="en-US" dirty="0" smtClean="0">
                <a:solidFill>
                  <a:srgbClr val="000000"/>
                </a:solidFill>
                <a:latin typeface="+mn-lt"/>
              </a:rPr>
              <a:t>t</a:t>
            </a:r>
            <a:r>
              <a:rPr lang="en-US" dirty="0" smtClean="0">
                <a:latin typeface="+mn-lt"/>
              </a:rPr>
              <a:t>hese are inappropriate estimates even though they are statistically significant</a:t>
            </a:r>
            <a:endParaRPr lang="en-US" dirty="0">
              <a:latin typeface="+mn-lt"/>
            </a:endParaRPr>
          </a:p>
        </p:txBody>
      </p:sp>
      <p:sp>
        <p:nvSpPr>
          <p:cNvPr id="6" name="Oval 5"/>
          <p:cNvSpPr/>
          <p:nvPr/>
        </p:nvSpPr>
        <p:spPr>
          <a:xfrm>
            <a:off x="6781800" y="4005072"/>
            <a:ext cx="1143000" cy="53340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p:cNvSpPr/>
          <p:nvPr/>
        </p:nvSpPr>
        <p:spPr>
          <a:xfrm>
            <a:off x="1905000" y="5669280"/>
            <a:ext cx="1143000" cy="53340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Slide Number Placeholder 3"/>
          <p:cNvSpPr>
            <a:spLocks noGrp="1"/>
          </p:cNvSpPr>
          <p:nvPr>
            <p:ph type="sldNum" sz="quarter" idx="10"/>
          </p:nvPr>
        </p:nvSpPr>
        <p:spPr>
          <a:xfrm>
            <a:off x="6553200" y="6400800"/>
            <a:ext cx="2133600" cy="300038"/>
          </a:xfrm>
          <a:noFill/>
        </p:spPr>
        <p:txBody>
          <a:bodyPr/>
          <a:lstStyle/>
          <a:p>
            <a:pPr algn="r"/>
            <a:fld id="{1C7950B1-C652-4212-9CC1-3EE685F42100}" type="slidenum">
              <a:rPr lang="en-US" smtClean="0">
                <a:latin typeface="Arial" pitchFamily="34" charset="0"/>
              </a:rPr>
              <a:pPr algn="r"/>
              <a:t>86</a:t>
            </a:fld>
            <a:endParaRPr lang="en-US" dirty="0" smtClean="0">
              <a:latin typeface="Arial" pitchFamily="34" charset="0"/>
            </a:endParaRPr>
          </a:p>
        </p:txBody>
      </p:sp>
      <p:sp>
        <p:nvSpPr>
          <p:cNvPr id="1031" name="Rectangle 3"/>
          <p:cNvSpPr>
            <a:spLocks noGrp="1" noChangeArrowheads="1"/>
          </p:cNvSpPr>
          <p:nvPr>
            <p:ph type="body" idx="1"/>
          </p:nvPr>
        </p:nvSpPr>
        <p:spPr>
          <a:xfrm>
            <a:off x="381000" y="1600200"/>
            <a:ext cx="8382000" cy="4572000"/>
          </a:xfrm>
        </p:spPr>
        <p:txBody>
          <a:bodyPr/>
          <a:lstStyle/>
          <a:p>
            <a:pPr marL="0" indent="0" eaLnBrk="1" hangingPunct="1">
              <a:spcBef>
                <a:spcPct val="0"/>
              </a:spcBef>
              <a:buFontTx/>
              <a:buNone/>
            </a:pPr>
            <a:r>
              <a:rPr lang="en-US" sz="1800" b="1" dirty="0" smtClean="0">
                <a:solidFill>
                  <a:srgbClr val="000080"/>
                </a:solidFill>
                <a:latin typeface="Courier New" pitchFamily="49" charset="0"/>
              </a:rPr>
              <a:t>proc</a:t>
            </a:r>
            <a:r>
              <a:rPr lang="en-US" sz="1800" dirty="0" smtClean="0">
                <a:solidFill>
                  <a:srgbClr val="000000"/>
                </a:solidFill>
                <a:latin typeface="Courier New" pitchFamily="49" charset="0"/>
              </a:rPr>
              <a:t> </a:t>
            </a:r>
            <a:r>
              <a:rPr lang="en-US" sz="1800" b="1" dirty="0" smtClean="0">
                <a:solidFill>
                  <a:srgbClr val="000080"/>
                </a:solidFill>
                <a:latin typeface="Courier New" pitchFamily="49" charset="0"/>
              </a:rPr>
              <a:t>logistic</a:t>
            </a:r>
            <a:r>
              <a:rPr lang="en-US" sz="1800" dirty="0" smtClean="0">
                <a:solidFill>
                  <a:srgbClr val="000000"/>
                </a:solidFill>
                <a:latin typeface="Courier New" pitchFamily="49" charset="0"/>
              </a:rPr>
              <a:t> </a:t>
            </a:r>
            <a:r>
              <a:rPr lang="en-US" sz="1800" dirty="0" smtClean="0">
                <a:solidFill>
                  <a:srgbClr val="0000FF"/>
                </a:solidFill>
                <a:latin typeface="Courier New" pitchFamily="49" charset="0"/>
              </a:rPr>
              <a:t>data</a:t>
            </a:r>
            <a:r>
              <a:rPr lang="en-US" sz="1800" dirty="0" smtClean="0">
                <a:solidFill>
                  <a:srgbClr val="000000"/>
                </a:solidFill>
                <a:latin typeface="Courier New" pitchFamily="49" charset="0"/>
              </a:rPr>
              <a:t> = interaction </a:t>
            </a:r>
            <a:r>
              <a:rPr lang="en-US" sz="1800" dirty="0" smtClean="0">
                <a:solidFill>
                  <a:srgbClr val="0000FF"/>
                </a:solidFill>
                <a:latin typeface="Courier New" pitchFamily="49" charset="0"/>
              </a:rPr>
              <a:t>order</a:t>
            </a:r>
            <a:r>
              <a:rPr lang="en-US" sz="1800" dirty="0" smtClean="0">
                <a:solidFill>
                  <a:srgbClr val="000000"/>
                </a:solidFill>
                <a:latin typeface="Courier New" pitchFamily="49" charset="0"/>
              </a:rPr>
              <a:t>=formatted;</a:t>
            </a:r>
          </a:p>
          <a:p>
            <a:pPr marL="0" indent="0" eaLnBrk="1" hangingPunct="1">
              <a:spcBef>
                <a:spcPct val="0"/>
              </a:spcBef>
              <a:buFontTx/>
              <a:buNone/>
            </a:pPr>
            <a:r>
              <a:rPr lang="en-US" sz="1800" dirty="0" smtClean="0">
                <a:solidFill>
                  <a:srgbClr val="000000"/>
                </a:solidFill>
                <a:latin typeface="Courier New" pitchFamily="49" charset="0"/>
              </a:rPr>
              <a:t>  </a:t>
            </a:r>
            <a:r>
              <a:rPr lang="en-US" sz="1800" dirty="0" smtClean="0">
                <a:solidFill>
                  <a:srgbClr val="0000FF"/>
                </a:solidFill>
                <a:latin typeface="Courier New" pitchFamily="49" charset="0"/>
              </a:rPr>
              <a:t>model</a:t>
            </a:r>
            <a:r>
              <a:rPr lang="en-US" sz="1800" dirty="0" smtClean="0">
                <a:solidFill>
                  <a:srgbClr val="000000"/>
                </a:solidFill>
                <a:latin typeface="Courier New" pitchFamily="49" charset="0"/>
              </a:rPr>
              <a:t> outcome = exposure covariate exposure*covariate;</a:t>
            </a:r>
          </a:p>
          <a:p>
            <a:pPr marL="0" indent="0" eaLnBrk="1" hangingPunct="1">
              <a:spcBef>
                <a:spcPct val="0"/>
              </a:spcBef>
              <a:buFontTx/>
              <a:buNone/>
            </a:pPr>
            <a:r>
              <a:rPr lang="en-US" sz="1800" b="1" dirty="0" smtClean="0">
                <a:solidFill>
                  <a:srgbClr val="000080"/>
                </a:solidFill>
                <a:latin typeface="Courier New" pitchFamily="49" charset="0"/>
              </a:rPr>
              <a:t>run</a:t>
            </a:r>
            <a:r>
              <a:rPr lang="en-US" sz="1800" dirty="0" smtClean="0">
                <a:solidFill>
                  <a:srgbClr val="000000"/>
                </a:solidFill>
                <a:latin typeface="Courier New" pitchFamily="49" charset="0"/>
              </a:rPr>
              <a:t>;</a:t>
            </a:r>
          </a:p>
          <a:p>
            <a:pPr marL="0" indent="0" eaLnBrk="1" hangingPunct="1">
              <a:spcBef>
                <a:spcPct val="0"/>
              </a:spcBef>
              <a:buFontTx/>
              <a:buNone/>
            </a:pPr>
            <a:r>
              <a:rPr lang="en-US" sz="1400" dirty="0" smtClean="0">
                <a:solidFill>
                  <a:srgbClr val="000000"/>
                </a:solidFill>
                <a:latin typeface="Courier New" pitchFamily="49" charset="0"/>
              </a:rPr>
              <a:t>              Analysis of Maximum Likelihood Estimates</a:t>
            </a:r>
          </a:p>
          <a:p>
            <a:pPr marL="0" indent="0" eaLnBrk="1" hangingPunct="1">
              <a:spcBef>
                <a:spcPct val="0"/>
              </a:spcBef>
              <a:buFontTx/>
              <a:buNone/>
            </a:pPr>
            <a:endParaRPr lang="en-US" sz="1400" dirty="0" smtClean="0">
              <a:solidFill>
                <a:srgbClr val="000000"/>
              </a:solidFill>
              <a:latin typeface="Courier New" pitchFamily="49" charset="0"/>
            </a:endParaRPr>
          </a:p>
          <a:p>
            <a:pPr marL="0" indent="0" eaLnBrk="1" hangingPunct="1">
              <a:spcBef>
                <a:spcPct val="0"/>
              </a:spcBef>
              <a:buFontTx/>
              <a:buNone/>
            </a:pPr>
            <a:r>
              <a:rPr lang="en-US" sz="1400" dirty="0" smtClean="0">
                <a:solidFill>
                  <a:srgbClr val="000000"/>
                </a:solidFill>
                <a:latin typeface="Courier New" pitchFamily="49" charset="0"/>
              </a:rPr>
              <a:t>                                     Standard        Wald</a:t>
            </a:r>
          </a:p>
          <a:p>
            <a:pPr marL="0" indent="0" eaLnBrk="1" hangingPunct="1">
              <a:spcBef>
                <a:spcPct val="0"/>
              </a:spcBef>
              <a:buFontTx/>
              <a:buNone/>
            </a:pPr>
            <a:r>
              <a:rPr lang="en-US" sz="1400" dirty="0" smtClean="0">
                <a:solidFill>
                  <a:srgbClr val="000000"/>
                </a:solidFill>
                <a:latin typeface="Courier New" pitchFamily="49" charset="0"/>
              </a:rPr>
              <a:t>Parameter          DF    Estimate       Error  Chi-Square  Pr &gt; ChiSq</a:t>
            </a:r>
          </a:p>
          <a:p>
            <a:pPr marL="0" indent="0" eaLnBrk="1" hangingPunct="1">
              <a:spcBef>
                <a:spcPct val="0"/>
              </a:spcBef>
              <a:buFontTx/>
              <a:buNone/>
            </a:pPr>
            <a:endParaRPr lang="en-US" sz="1400" dirty="0" smtClean="0">
              <a:solidFill>
                <a:srgbClr val="000000"/>
              </a:solidFill>
              <a:latin typeface="Courier New" pitchFamily="49" charset="0"/>
            </a:endParaRPr>
          </a:p>
          <a:p>
            <a:pPr marL="0" indent="0" eaLnBrk="1" hangingPunct="1">
              <a:spcBef>
                <a:spcPct val="0"/>
              </a:spcBef>
              <a:buFontTx/>
              <a:buNone/>
            </a:pPr>
            <a:r>
              <a:rPr lang="en-US" sz="1400" dirty="0" smtClean="0">
                <a:solidFill>
                  <a:srgbClr val="000000"/>
                </a:solidFill>
                <a:latin typeface="Courier New" pitchFamily="49" charset="0"/>
              </a:rPr>
              <a:t>Intercept           1     -2.6559      0.0452   3460.2770      &lt;.0001</a:t>
            </a:r>
          </a:p>
          <a:p>
            <a:pPr marL="0" indent="0" eaLnBrk="1" hangingPunct="1">
              <a:spcBef>
                <a:spcPct val="0"/>
              </a:spcBef>
              <a:buFontTx/>
              <a:buNone/>
            </a:pPr>
            <a:r>
              <a:rPr lang="en-US" sz="1400" dirty="0" smtClean="0">
                <a:solidFill>
                  <a:srgbClr val="000000"/>
                </a:solidFill>
                <a:latin typeface="Courier New" pitchFamily="49" charset="0"/>
              </a:rPr>
              <a:t>exposure            1      0.0302      0.0999      0.0912      0.7626</a:t>
            </a:r>
          </a:p>
          <a:p>
            <a:pPr marL="0" indent="0" eaLnBrk="1" hangingPunct="1">
              <a:spcBef>
                <a:spcPct val="0"/>
              </a:spcBef>
              <a:buFontTx/>
              <a:buNone/>
            </a:pPr>
            <a:r>
              <a:rPr lang="en-US" sz="1400" dirty="0" smtClean="0">
                <a:solidFill>
                  <a:srgbClr val="000000"/>
                </a:solidFill>
                <a:latin typeface="Courier New" pitchFamily="49" charset="0"/>
              </a:rPr>
              <a:t>covariate           1      0.0692      0.0905      0.5857      0.4441</a:t>
            </a:r>
          </a:p>
          <a:p>
            <a:pPr marL="0" indent="0" eaLnBrk="1" hangingPunct="1">
              <a:spcBef>
                <a:spcPct val="0"/>
              </a:spcBef>
              <a:buFontTx/>
              <a:buNone/>
            </a:pPr>
            <a:r>
              <a:rPr lang="en-US" sz="1400" dirty="0" smtClean="0">
                <a:solidFill>
                  <a:srgbClr val="000000"/>
                </a:solidFill>
                <a:latin typeface="Courier New" pitchFamily="49" charset="0"/>
              </a:rPr>
              <a:t>exposure*covariate  1      0.7903      0.1390     32.3012      &lt;.0001</a:t>
            </a:r>
          </a:p>
          <a:p>
            <a:pPr marL="0" indent="0" eaLnBrk="1" hangingPunct="1">
              <a:spcBef>
                <a:spcPct val="0"/>
              </a:spcBef>
              <a:buFontTx/>
              <a:buNone/>
            </a:pPr>
            <a:endParaRPr lang="en-US" sz="1400" dirty="0" smtClean="0">
              <a:solidFill>
                <a:srgbClr val="000000"/>
              </a:solidFill>
              <a:latin typeface="Courier New" pitchFamily="49" charset="0"/>
            </a:endParaRPr>
          </a:p>
          <a:p>
            <a:pPr marL="0" indent="0" eaLnBrk="1" hangingPunct="1">
              <a:spcBef>
                <a:spcPct val="0"/>
              </a:spcBef>
              <a:buFontTx/>
              <a:buNone/>
            </a:pPr>
            <a:r>
              <a:rPr lang="en-US" sz="1600" b="1" dirty="0" smtClean="0">
                <a:solidFill>
                  <a:srgbClr val="FF6600"/>
                </a:solidFill>
                <a:latin typeface="Courier New" pitchFamily="49" charset="0"/>
              </a:rPr>
              <a:t>		Covariate=Yes			Covariate=No</a:t>
            </a:r>
          </a:p>
          <a:p>
            <a:pPr marL="0" indent="0" eaLnBrk="1" hangingPunct="1">
              <a:spcBef>
                <a:spcPct val="0"/>
              </a:spcBef>
              <a:buFontTx/>
              <a:buNone/>
            </a:pPr>
            <a:endParaRPr lang="en-US" sz="1200" b="1" dirty="0" smtClean="0">
              <a:solidFill>
                <a:srgbClr val="FF6600"/>
              </a:solidFill>
              <a:latin typeface="Courier New" pitchFamily="49" charset="0"/>
            </a:endParaRPr>
          </a:p>
          <a:p>
            <a:pPr marL="0" indent="0" eaLnBrk="1" hangingPunct="1">
              <a:spcBef>
                <a:spcPct val="0"/>
              </a:spcBef>
              <a:buFontTx/>
              <a:buNone/>
            </a:pPr>
            <a:endParaRPr lang="en-US" sz="1200" dirty="0" smtClean="0">
              <a:solidFill>
                <a:srgbClr val="000000"/>
              </a:solidFill>
              <a:latin typeface="Courier New" pitchFamily="49" charset="0"/>
            </a:endParaRPr>
          </a:p>
          <a:p>
            <a:pPr marL="0" indent="0" eaLnBrk="1" hangingPunct="1">
              <a:buFontTx/>
              <a:buNone/>
            </a:pPr>
            <a:endParaRPr lang="en-US" sz="2000" dirty="0" smtClean="0"/>
          </a:p>
        </p:txBody>
      </p:sp>
      <p:graphicFrame>
        <p:nvGraphicFramePr>
          <p:cNvPr id="1026" name="Object 4"/>
          <p:cNvGraphicFramePr>
            <a:graphicFrameLocks noChangeAspect="1"/>
          </p:cNvGraphicFramePr>
          <p:nvPr/>
        </p:nvGraphicFramePr>
        <p:xfrm>
          <a:off x="1765300" y="4876800"/>
          <a:ext cx="2578100" cy="1289050"/>
        </p:xfrm>
        <a:graphic>
          <a:graphicData uri="http://schemas.openxmlformats.org/presentationml/2006/ole">
            <mc:AlternateContent xmlns:mc="http://schemas.openxmlformats.org/markup-compatibility/2006">
              <mc:Choice xmlns:v="urn:schemas-microsoft-com:vml" Requires="v">
                <p:oleObj spid="_x0000_s717836" name="Equation" r:id="rId3" imgW="1726920" imgH="863280" progId="Equation.3">
                  <p:embed/>
                </p:oleObj>
              </mc:Choice>
              <mc:Fallback>
                <p:oleObj name="Equation" r:id="rId3" imgW="1726920" imgH="86328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5300" y="4876800"/>
                        <a:ext cx="2578100" cy="1289050"/>
                      </a:xfrm>
                      <a:prstGeom prst="rect">
                        <a:avLst/>
                      </a:prstGeom>
                      <a:noFill/>
                      <a:ln w="25400">
                        <a:solidFill>
                          <a:srgbClr val="FF66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5"/>
          <p:cNvGraphicFramePr>
            <a:graphicFrameLocks noChangeAspect="1"/>
          </p:cNvGraphicFramePr>
          <p:nvPr/>
        </p:nvGraphicFramePr>
        <p:xfrm>
          <a:off x="4502150" y="3213100"/>
          <a:ext cx="139700" cy="431800"/>
        </p:xfrm>
        <a:graphic>
          <a:graphicData uri="http://schemas.openxmlformats.org/presentationml/2006/ole">
            <mc:AlternateContent xmlns:mc="http://schemas.openxmlformats.org/markup-compatibility/2006">
              <mc:Choice xmlns:v="urn:schemas-microsoft-com:vml" Requires="v">
                <p:oleObj spid="_x0000_s717837" name="Equation" r:id="rId5" imgW="139680" imgH="431640" progId="Equation.3">
                  <p:embed/>
                </p:oleObj>
              </mc:Choice>
              <mc:Fallback>
                <p:oleObj name="Equation" r:id="rId5" imgW="139680" imgH="431640"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02150" y="3213100"/>
                        <a:ext cx="1397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8" name="Object 6"/>
          <p:cNvGraphicFramePr>
            <a:graphicFrameLocks noChangeAspect="1"/>
          </p:cNvGraphicFramePr>
          <p:nvPr/>
        </p:nvGraphicFramePr>
        <p:xfrm>
          <a:off x="5386388" y="4876800"/>
          <a:ext cx="2614612" cy="1289050"/>
        </p:xfrm>
        <a:graphic>
          <a:graphicData uri="http://schemas.openxmlformats.org/presentationml/2006/ole">
            <mc:AlternateContent xmlns:mc="http://schemas.openxmlformats.org/markup-compatibility/2006">
              <mc:Choice xmlns:v="urn:schemas-microsoft-com:vml" Requires="v">
                <p:oleObj spid="_x0000_s717838" name="Equation" r:id="rId7" imgW="1752480" imgH="863280" progId="Equation.3">
                  <p:embed/>
                </p:oleObj>
              </mc:Choice>
              <mc:Fallback>
                <p:oleObj name="Equation" r:id="rId7" imgW="1752480" imgH="863280" progId="Equation.3">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86388" y="4876800"/>
                        <a:ext cx="2614612" cy="1289050"/>
                      </a:xfrm>
                      <a:prstGeom prst="rect">
                        <a:avLst/>
                      </a:prstGeom>
                      <a:noFill/>
                      <a:ln w="25400">
                        <a:solidFill>
                          <a:srgbClr val="FF66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Title 7"/>
          <p:cNvSpPr>
            <a:spLocks noGrp="1"/>
          </p:cNvSpPr>
          <p:nvPr>
            <p:ph type="title"/>
          </p:nvPr>
        </p:nvSpPr>
        <p:spPr/>
        <p:txBody>
          <a:bodyPr/>
          <a:lstStyle/>
          <a:p>
            <a:r>
              <a:rPr lang="en-US" dirty="0" smtClean="0"/>
              <a:t>Modeling Effect Modification</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34829702-405C-444F-BF86-30EC06B56DAD}" type="slidenum">
              <a:rPr lang="en-US" altLang="en-US"/>
              <a:pPr/>
              <a:t>87</a:t>
            </a:fld>
            <a:endParaRPr lang="en-US" altLang="en-US" dirty="0"/>
          </a:p>
        </p:txBody>
      </p:sp>
      <p:sp>
        <p:nvSpPr>
          <p:cNvPr id="117762" name="Rectangle 2"/>
          <p:cNvSpPr>
            <a:spLocks noGrp="1" noChangeArrowheads="1"/>
          </p:cNvSpPr>
          <p:nvPr>
            <p:ph type="body" idx="1"/>
          </p:nvPr>
        </p:nvSpPr>
        <p:spPr>
          <a:xfrm>
            <a:off x="457200" y="1524000"/>
            <a:ext cx="8305800" cy="4441825"/>
          </a:xfrm>
        </p:spPr>
        <p:txBody>
          <a:bodyPr/>
          <a:lstStyle/>
          <a:p>
            <a:r>
              <a:rPr lang="en-US" dirty="0"/>
              <a:t>What if you want to model a nominal independent variable?</a:t>
            </a:r>
          </a:p>
          <a:p>
            <a:endParaRPr lang="en-US" sz="1200" dirty="0"/>
          </a:p>
          <a:p>
            <a:r>
              <a:rPr lang="en-US" dirty="0"/>
              <a:t>For example, what if you want to model three categories of race/ethnicity—African American, Hispanic, and White?</a:t>
            </a:r>
          </a:p>
          <a:p>
            <a:endParaRPr lang="en-US" sz="1200" dirty="0"/>
          </a:p>
          <a:p>
            <a:r>
              <a:rPr lang="en-US" dirty="0"/>
              <a:t>If the outcome variable were continuous, this situation would be ANOVA, testing the hypothesis:</a:t>
            </a:r>
          </a:p>
          <a:p>
            <a:pPr algn="ctr"/>
            <a:endParaRPr lang="en-US" sz="1400" dirty="0">
              <a:sym typeface="Symbol" pitchFamily="18" charset="2"/>
            </a:endParaRPr>
          </a:p>
          <a:p>
            <a:pPr algn="ctr"/>
            <a:r>
              <a:rPr lang="en-US" b="1" dirty="0">
                <a:solidFill>
                  <a:srgbClr val="CC0000"/>
                </a:solidFill>
                <a:sym typeface="Symbol" pitchFamily="18" charset="2"/>
              </a:rPr>
              <a:t>H</a:t>
            </a:r>
            <a:r>
              <a:rPr lang="en-US" b="1" baseline="-25000" dirty="0">
                <a:solidFill>
                  <a:srgbClr val="CC0000"/>
                </a:solidFill>
                <a:sym typeface="Symbol" pitchFamily="18" charset="2"/>
              </a:rPr>
              <a:t>o</a:t>
            </a:r>
            <a:r>
              <a:rPr lang="en-US" b="1" dirty="0">
                <a:solidFill>
                  <a:srgbClr val="CC0000"/>
                </a:solidFill>
                <a:sym typeface="Symbol" pitchFamily="18" charset="2"/>
              </a:rPr>
              <a:t>: </a:t>
            </a:r>
            <a:r>
              <a:rPr lang="en-US" b="1" baseline="-25000" dirty="0">
                <a:solidFill>
                  <a:srgbClr val="CC0000"/>
                </a:solidFill>
                <a:sym typeface="Symbol" pitchFamily="18" charset="2"/>
              </a:rPr>
              <a:t>1</a:t>
            </a:r>
            <a:r>
              <a:rPr lang="en-US" b="1" dirty="0">
                <a:solidFill>
                  <a:srgbClr val="CC0000"/>
                </a:solidFill>
                <a:sym typeface="Symbol" pitchFamily="18" charset="2"/>
              </a:rPr>
              <a:t> = </a:t>
            </a:r>
            <a:r>
              <a:rPr lang="en-US" b="1" baseline="-25000" dirty="0">
                <a:solidFill>
                  <a:srgbClr val="CC0000"/>
                </a:solidFill>
                <a:sym typeface="Symbol" pitchFamily="18" charset="2"/>
              </a:rPr>
              <a:t>2</a:t>
            </a:r>
            <a:r>
              <a:rPr lang="en-US" b="1" dirty="0">
                <a:solidFill>
                  <a:srgbClr val="CC0000"/>
                </a:solidFill>
                <a:sym typeface="Symbol" pitchFamily="18" charset="2"/>
              </a:rPr>
              <a:t> = </a:t>
            </a:r>
            <a:r>
              <a:rPr lang="en-US" b="1" baseline="-25000" dirty="0">
                <a:solidFill>
                  <a:srgbClr val="CC0000"/>
                </a:solidFill>
                <a:sym typeface="Symbol" pitchFamily="18" charset="2"/>
              </a:rPr>
              <a:t>3</a:t>
            </a:r>
          </a:p>
        </p:txBody>
      </p:sp>
      <p:sp>
        <p:nvSpPr>
          <p:cNvPr id="117763" name="Rectangle 3"/>
          <p:cNvSpPr>
            <a:spLocks noGrp="1" noChangeArrowheads="1"/>
          </p:cNvSpPr>
          <p:nvPr>
            <p:ph type="title"/>
          </p:nvPr>
        </p:nvSpPr>
        <p:spPr/>
        <p:txBody>
          <a:bodyPr/>
          <a:lstStyle/>
          <a:p>
            <a:r>
              <a:rPr lang="en-US" dirty="0"/>
              <a:t>Modeling with Dummy Variables</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03C206B2-689C-4C78-AD86-3582EE712967}" type="slidenum">
              <a:rPr lang="en-US" altLang="en-US"/>
              <a:pPr/>
              <a:t>88</a:t>
            </a:fld>
            <a:endParaRPr lang="en-US" altLang="en-US" dirty="0"/>
          </a:p>
        </p:txBody>
      </p:sp>
      <p:sp>
        <p:nvSpPr>
          <p:cNvPr id="118786" name="Rectangle 2"/>
          <p:cNvSpPr>
            <a:spLocks noGrp="1" noChangeArrowheads="1"/>
          </p:cNvSpPr>
          <p:nvPr>
            <p:ph type="title"/>
          </p:nvPr>
        </p:nvSpPr>
        <p:spPr/>
        <p:txBody>
          <a:bodyPr/>
          <a:lstStyle/>
          <a:p>
            <a:r>
              <a:rPr lang="en-US" dirty="0"/>
              <a:t>Modeling with Dummy Variables</a:t>
            </a:r>
          </a:p>
        </p:txBody>
      </p:sp>
      <p:sp>
        <p:nvSpPr>
          <p:cNvPr id="118787" name="Rectangle 3"/>
          <p:cNvSpPr>
            <a:spLocks noGrp="1" noChangeArrowheads="1"/>
          </p:cNvSpPr>
          <p:nvPr>
            <p:ph type="body" idx="1"/>
          </p:nvPr>
        </p:nvSpPr>
        <p:spPr/>
        <p:txBody>
          <a:bodyPr/>
          <a:lstStyle/>
          <a:p>
            <a:endParaRPr lang="en-US" dirty="0"/>
          </a:p>
          <a:p>
            <a:r>
              <a:rPr lang="en-US" dirty="0"/>
              <a:t>In logistic regression, the hypothesis could be written:</a:t>
            </a:r>
          </a:p>
          <a:p>
            <a:endParaRPr lang="en-US" dirty="0"/>
          </a:p>
          <a:p>
            <a:pPr algn="ctr"/>
            <a:r>
              <a:rPr lang="en-US" b="1" dirty="0">
                <a:solidFill>
                  <a:srgbClr val="CC0000"/>
                </a:solidFill>
              </a:rPr>
              <a:t>H</a:t>
            </a:r>
            <a:r>
              <a:rPr lang="en-US" b="1" baseline="-25000" dirty="0">
                <a:solidFill>
                  <a:srgbClr val="CC0000"/>
                </a:solidFill>
              </a:rPr>
              <a:t>o</a:t>
            </a:r>
            <a:r>
              <a:rPr lang="en-US" b="1" dirty="0">
                <a:solidFill>
                  <a:srgbClr val="CC0000"/>
                </a:solidFill>
              </a:rPr>
              <a:t>: ln(Odds</a:t>
            </a:r>
            <a:r>
              <a:rPr lang="en-US" b="1" baseline="-25000" dirty="0">
                <a:solidFill>
                  <a:srgbClr val="CC0000"/>
                </a:solidFill>
              </a:rPr>
              <a:t>1</a:t>
            </a:r>
            <a:r>
              <a:rPr lang="en-US" b="1" dirty="0">
                <a:solidFill>
                  <a:srgbClr val="CC0000"/>
                </a:solidFill>
              </a:rPr>
              <a:t>) = ln(Odds</a:t>
            </a:r>
            <a:r>
              <a:rPr lang="en-US" b="1" baseline="-25000" dirty="0">
                <a:solidFill>
                  <a:srgbClr val="CC0000"/>
                </a:solidFill>
              </a:rPr>
              <a:t>2</a:t>
            </a:r>
            <a:r>
              <a:rPr lang="en-US" b="1" dirty="0">
                <a:solidFill>
                  <a:srgbClr val="CC0000"/>
                </a:solidFill>
              </a:rPr>
              <a:t>) = ln(Odds</a:t>
            </a:r>
            <a:r>
              <a:rPr lang="en-US" b="1" baseline="-25000" dirty="0">
                <a:solidFill>
                  <a:srgbClr val="CC0000"/>
                </a:solidFill>
              </a:rPr>
              <a:t>3</a:t>
            </a:r>
            <a:r>
              <a:rPr lang="en-US" b="1" dirty="0">
                <a:solidFill>
                  <a:srgbClr val="CC0000"/>
                </a:solidFill>
              </a:rPr>
              <a:t>)</a:t>
            </a:r>
          </a:p>
          <a:p>
            <a:pPr algn="ctr"/>
            <a:endParaRPr lang="en-US" b="1" dirty="0">
              <a:solidFill>
                <a:srgbClr val="CC0000"/>
              </a:solidFill>
            </a:endParaRPr>
          </a:p>
          <a:p>
            <a:r>
              <a:rPr lang="en-US" dirty="0"/>
              <a:t>In either case, we need to “trick” the modeling procedure into handling the nominal variable appropriately.</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4C5A4C4-593E-4125-8818-D35673F8B087}" type="slidenum">
              <a:rPr lang="en-US" altLang="en-US"/>
              <a:pPr/>
              <a:t>8</a:t>
            </a:fld>
            <a:endParaRPr lang="en-US" altLang="en-US" dirty="0"/>
          </a:p>
        </p:txBody>
      </p:sp>
      <p:sp>
        <p:nvSpPr>
          <p:cNvPr id="371714" name="Rectangle 2"/>
          <p:cNvSpPr>
            <a:spLocks noGrp="1" noChangeArrowheads="1"/>
          </p:cNvSpPr>
          <p:nvPr>
            <p:ph type="title"/>
          </p:nvPr>
        </p:nvSpPr>
        <p:spPr/>
        <p:txBody>
          <a:bodyPr/>
          <a:lstStyle/>
          <a:p>
            <a:r>
              <a:rPr lang="en-US" dirty="0" smtClean="0"/>
              <a:t>The Epidemiologic Framework</a:t>
            </a:r>
            <a:endParaRPr lang="en-US" dirty="0"/>
          </a:p>
        </p:txBody>
      </p:sp>
      <p:sp>
        <p:nvSpPr>
          <p:cNvPr id="371715" name="Rectangle 3"/>
          <p:cNvSpPr>
            <a:spLocks noGrp="1" noChangeArrowheads="1"/>
          </p:cNvSpPr>
          <p:nvPr>
            <p:ph type="body" idx="1"/>
          </p:nvPr>
        </p:nvSpPr>
        <p:spPr>
          <a:xfrm>
            <a:off x="457200" y="1447800"/>
            <a:ext cx="8305800" cy="4724400"/>
          </a:xfrm>
        </p:spPr>
        <p:txBody>
          <a:bodyPr/>
          <a:lstStyle/>
          <a:p>
            <a:pPr marL="396875" lvl="0" indent="-396875">
              <a:spcBef>
                <a:spcPct val="0"/>
              </a:spcBef>
              <a:buClr>
                <a:srgbClr val="AFBF39"/>
              </a:buClr>
              <a:buSzTx/>
              <a:buFont typeface="Times New Roman" pitchFamily="18" charset="0"/>
              <a:buChar char="●"/>
            </a:pPr>
            <a:r>
              <a:rPr lang="en-US" dirty="0" smtClean="0">
                <a:solidFill>
                  <a:srgbClr val="000000"/>
                </a:solidFill>
              </a:rPr>
              <a:t>What are potential study biases?</a:t>
            </a:r>
          </a:p>
          <a:p>
            <a:pPr marL="465138" indent="-465138"/>
            <a:r>
              <a:rPr lang="en-US" b="1" u="sng" dirty="0" smtClean="0"/>
              <a:t>Selection </a:t>
            </a:r>
            <a:r>
              <a:rPr lang="en-US" b="1" u="sng" dirty="0"/>
              <a:t>Bias:</a:t>
            </a:r>
            <a:r>
              <a:rPr lang="en-US" dirty="0"/>
              <a:t> </a:t>
            </a:r>
            <a:r>
              <a:rPr lang="en-US" sz="2600" dirty="0"/>
              <a:t>Either prior to the beginning of the study or during the process of </a:t>
            </a:r>
            <a:r>
              <a:rPr lang="en-US" sz="2600"/>
              <a:t>accumulating </a:t>
            </a:r>
            <a:r>
              <a:rPr lang="en-US" sz="2600" smtClean="0"/>
              <a:t>and retaining study </a:t>
            </a:r>
            <a:r>
              <a:rPr lang="en-US" sz="2600" dirty="0"/>
              <a:t>participants—</a:t>
            </a:r>
            <a:r>
              <a:rPr lang="en-US" sz="2600" b="1" i="1" dirty="0">
                <a:solidFill>
                  <a:srgbClr val="3333CC"/>
                </a:solidFill>
              </a:rPr>
              <a:t>who</a:t>
            </a:r>
            <a:r>
              <a:rPr lang="en-US" sz="2600" dirty="0"/>
              <a:t> is studied</a:t>
            </a:r>
          </a:p>
          <a:p>
            <a:pPr marL="465138" indent="-465138"/>
            <a:r>
              <a:rPr lang="en-US" b="1" u="sng" dirty="0"/>
              <a:t>Information Bias:</a:t>
            </a:r>
            <a:r>
              <a:rPr lang="en-US" dirty="0"/>
              <a:t> </a:t>
            </a:r>
            <a:r>
              <a:rPr lang="en-US" sz="2600" dirty="0"/>
              <a:t>After study participants are already selected—</a:t>
            </a:r>
            <a:r>
              <a:rPr lang="en-US" sz="2600" b="1" i="1" dirty="0">
                <a:solidFill>
                  <a:srgbClr val="3333CC"/>
                </a:solidFill>
              </a:rPr>
              <a:t>how</a:t>
            </a:r>
            <a:r>
              <a:rPr lang="en-US" sz="2600" dirty="0"/>
              <a:t> information is gathered</a:t>
            </a:r>
          </a:p>
          <a:p>
            <a:pPr marL="465138" indent="-465138"/>
            <a:r>
              <a:rPr lang="en-US" b="1" u="sng" dirty="0"/>
              <a:t>Confounding:</a:t>
            </a:r>
            <a:r>
              <a:rPr lang="en-US" dirty="0"/>
              <a:t> </a:t>
            </a:r>
            <a:r>
              <a:rPr lang="en-US" sz="2600" dirty="0"/>
              <a:t>Not really a “bias”—another factor is related to both the outcome and risk factor of interest. The relationship is not </a:t>
            </a:r>
            <a:r>
              <a:rPr lang="en-US" sz="2600" dirty="0" smtClean="0"/>
              <a:t>due to faulty </a:t>
            </a:r>
            <a:r>
              <a:rPr lang="en-US" sz="2600" dirty="0"/>
              <a:t>study design or faulty data collection procedures, but </a:t>
            </a:r>
            <a:r>
              <a:rPr lang="en-US" sz="2600" dirty="0" smtClean="0"/>
              <a:t>rather to existing relationships in the population.</a:t>
            </a:r>
            <a:endParaRPr lang="en-US" sz="2600"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FA96DF72-E4C5-41CA-9B98-0A36D62926A5}" type="slidenum">
              <a:rPr lang="en-US" altLang="en-US"/>
              <a:pPr/>
              <a:t>89</a:t>
            </a:fld>
            <a:endParaRPr lang="en-US" altLang="en-US" dirty="0"/>
          </a:p>
        </p:txBody>
      </p:sp>
      <p:sp>
        <p:nvSpPr>
          <p:cNvPr id="119810" name="Rectangle 2"/>
          <p:cNvSpPr>
            <a:spLocks noGrp="1" noChangeArrowheads="1"/>
          </p:cNvSpPr>
          <p:nvPr>
            <p:ph type="title"/>
          </p:nvPr>
        </p:nvSpPr>
        <p:spPr/>
        <p:txBody>
          <a:bodyPr/>
          <a:lstStyle/>
          <a:p>
            <a:r>
              <a:rPr lang="en-US" dirty="0"/>
              <a:t>Modeling with Dummy Variables</a:t>
            </a:r>
          </a:p>
        </p:txBody>
      </p:sp>
      <p:sp>
        <p:nvSpPr>
          <p:cNvPr id="119811" name="Rectangle 3"/>
          <p:cNvSpPr>
            <a:spLocks noGrp="1" noChangeArrowheads="1"/>
          </p:cNvSpPr>
          <p:nvPr>
            <p:ph type="body" idx="1"/>
          </p:nvPr>
        </p:nvSpPr>
        <p:spPr>
          <a:xfrm>
            <a:off x="455613" y="1371600"/>
            <a:ext cx="8308975" cy="4800600"/>
          </a:xfrm>
          <a:noFill/>
          <a:ln/>
        </p:spPr>
        <p:txBody>
          <a:bodyPr/>
          <a:lstStyle/>
          <a:p>
            <a:r>
              <a:rPr lang="en-US" dirty="0"/>
              <a:t>Race/ethnicity as a single variable coded, for example 1=African American, 2=Hispanic, and 3=White, will be  treated as ordinal in a regression model.</a:t>
            </a:r>
          </a:p>
          <a:p>
            <a:endParaRPr lang="en-US" sz="1200" dirty="0"/>
          </a:p>
          <a:p>
            <a:pPr>
              <a:spcBef>
                <a:spcPct val="0"/>
              </a:spcBef>
            </a:pPr>
            <a:r>
              <a:rPr lang="en-US" dirty="0">
                <a:solidFill>
                  <a:srgbClr val="3C02CC"/>
                </a:solidFill>
              </a:rPr>
              <a:t>proc logistic order=formatted;</a:t>
            </a:r>
          </a:p>
          <a:p>
            <a:pPr>
              <a:spcBef>
                <a:spcPct val="0"/>
              </a:spcBef>
            </a:pPr>
            <a:r>
              <a:rPr lang="en-US" dirty="0">
                <a:solidFill>
                  <a:srgbClr val="3C02CC"/>
                </a:solidFill>
              </a:rPr>
              <a:t>   model outcome = ethnicity;</a:t>
            </a:r>
          </a:p>
          <a:p>
            <a:pPr>
              <a:spcBef>
                <a:spcPct val="0"/>
              </a:spcBef>
            </a:pPr>
            <a:r>
              <a:rPr lang="en-US" dirty="0">
                <a:solidFill>
                  <a:srgbClr val="3C02CC"/>
                </a:solidFill>
              </a:rPr>
              <a:t>run;</a:t>
            </a:r>
          </a:p>
          <a:p>
            <a:endParaRPr lang="en-US" sz="1200" dirty="0">
              <a:solidFill>
                <a:srgbClr val="3C02CC"/>
              </a:solidFill>
            </a:endParaRPr>
          </a:p>
          <a:p>
            <a:r>
              <a:rPr lang="en-US" dirty="0"/>
              <a:t>The </a:t>
            </a:r>
            <a:r>
              <a:rPr lang="en-US" b="1" u="sng" dirty="0"/>
              <a:t>incorrect</a:t>
            </a:r>
            <a:r>
              <a:rPr lang="en-US" dirty="0"/>
              <a:t> interpretation of the resulting beta coefficient for ‘ethnicity’ would be, “for every unit change in ‘ethnicity’, there is a ____ change in the log odds of the outcome”.</a:t>
            </a:r>
          </a:p>
        </p:txBody>
      </p:sp>
      <p:sp>
        <p:nvSpPr>
          <p:cNvPr id="119812" name="Line 4"/>
          <p:cNvSpPr>
            <a:spLocks noChangeShapeType="1"/>
          </p:cNvSpPr>
          <p:nvPr/>
        </p:nvSpPr>
        <p:spPr bwMode="auto">
          <a:xfrm>
            <a:off x="609600" y="2895600"/>
            <a:ext cx="4191000" cy="1524000"/>
          </a:xfrm>
          <a:prstGeom prst="line">
            <a:avLst/>
          </a:prstGeom>
          <a:noFill/>
          <a:ln w="19050">
            <a:solidFill>
              <a:srgbClr val="FF0000"/>
            </a:solidFill>
            <a:round/>
            <a:headEnd/>
            <a:tailEnd/>
          </a:ln>
          <a:effectLst/>
        </p:spPr>
        <p:txBody>
          <a:bodyPr/>
          <a:lstStyle/>
          <a:p>
            <a:endParaRPr lang="en-US" dirty="0"/>
          </a:p>
        </p:txBody>
      </p:sp>
      <p:sp>
        <p:nvSpPr>
          <p:cNvPr id="119813" name="Line 5"/>
          <p:cNvSpPr>
            <a:spLocks noChangeShapeType="1"/>
          </p:cNvSpPr>
          <p:nvPr/>
        </p:nvSpPr>
        <p:spPr bwMode="auto">
          <a:xfrm flipV="1">
            <a:off x="609600" y="2819400"/>
            <a:ext cx="4114800" cy="1600200"/>
          </a:xfrm>
          <a:prstGeom prst="line">
            <a:avLst/>
          </a:prstGeom>
          <a:noFill/>
          <a:ln w="19050">
            <a:solidFill>
              <a:srgbClr val="FF0000"/>
            </a:solidFill>
            <a:round/>
            <a:headEnd/>
            <a:tailEnd/>
          </a:ln>
          <a:effectLst/>
        </p:spPr>
        <p:txBody>
          <a:bodyPr/>
          <a:lstStyle/>
          <a:p>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0439B24-638A-4176-89DA-518765829B09}" type="slidenum">
              <a:rPr lang="en-US" altLang="en-US"/>
              <a:pPr/>
              <a:t>90</a:t>
            </a:fld>
            <a:endParaRPr lang="en-US" altLang="en-US" dirty="0"/>
          </a:p>
        </p:txBody>
      </p:sp>
      <p:sp>
        <p:nvSpPr>
          <p:cNvPr id="120834" name="Rectangle 2"/>
          <p:cNvSpPr>
            <a:spLocks noGrp="1" noChangeArrowheads="1"/>
          </p:cNvSpPr>
          <p:nvPr>
            <p:ph type="title"/>
          </p:nvPr>
        </p:nvSpPr>
        <p:spPr/>
        <p:txBody>
          <a:bodyPr/>
          <a:lstStyle/>
          <a:p>
            <a:r>
              <a:rPr lang="en-US" dirty="0"/>
              <a:t>Modeling with Dummy Variables</a:t>
            </a:r>
          </a:p>
        </p:txBody>
      </p:sp>
      <p:sp>
        <p:nvSpPr>
          <p:cNvPr id="120835" name="Rectangle 3"/>
          <p:cNvSpPr>
            <a:spLocks noGrp="1" noChangeArrowheads="1"/>
          </p:cNvSpPr>
          <p:nvPr>
            <p:ph type="body" idx="1"/>
          </p:nvPr>
        </p:nvSpPr>
        <p:spPr/>
        <p:txBody>
          <a:bodyPr/>
          <a:lstStyle/>
          <a:p>
            <a:pPr algn="ctr"/>
            <a:r>
              <a:rPr lang="en-US" dirty="0"/>
              <a:t>So, what’s the trick?</a:t>
            </a:r>
          </a:p>
          <a:p>
            <a:pPr algn="ctr"/>
            <a:endParaRPr lang="en-US" sz="1200" dirty="0"/>
          </a:p>
          <a:p>
            <a:r>
              <a:rPr lang="en-US" dirty="0"/>
              <a:t>Dummy variables, or indicator variables, are a set of dichotomous variables which together capture the nominal construct of interest. </a:t>
            </a:r>
          </a:p>
          <a:p>
            <a:endParaRPr lang="en-US" sz="1200" dirty="0"/>
          </a:p>
          <a:p>
            <a:r>
              <a:rPr lang="en-US" dirty="0"/>
              <a:t>For a nominal variable with k categories, a set of k-1 dummy variables will capture the entire construct.</a:t>
            </a:r>
          </a:p>
          <a:p>
            <a:endParaRPr lang="en-US" sz="1200" dirty="0"/>
          </a:p>
          <a:p>
            <a:r>
              <a:rPr lang="en-US" dirty="0"/>
              <a:t>If variables for all k categories are created, there will be redundancy in the model.</a:t>
            </a:r>
          </a:p>
          <a:p>
            <a:endParaRPr lang="en-US" sz="1200"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B117C1C1-1706-43B1-9204-FABB6716FB0E}" type="slidenum">
              <a:rPr lang="en-US" altLang="en-US"/>
              <a:pPr/>
              <a:t>91</a:t>
            </a:fld>
            <a:endParaRPr lang="en-US" altLang="en-US" dirty="0"/>
          </a:p>
        </p:txBody>
      </p:sp>
      <p:sp>
        <p:nvSpPr>
          <p:cNvPr id="121858" name="Rectangle 2"/>
          <p:cNvSpPr>
            <a:spLocks noGrp="1" noChangeArrowheads="1"/>
          </p:cNvSpPr>
          <p:nvPr>
            <p:ph type="title"/>
          </p:nvPr>
        </p:nvSpPr>
        <p:spPr/>
        <p:txBody>
          <a:bodyPr/>
          <a:lstStyle/>
          <a:p>
            <a:r>
              <a:rPr lang="en-US" dirty="0"/>
              <a:t>Modeling with Dummy Variables</a:t>
            </a:r>
          </a:p>
        </p:txBody>
      </p:sp>
      <p:sp>
        <p:nvSpPr>
          <p:cNvPr id="121859" name="Rectangle 3"/>
          <p:cNvSpPr>
            <a:spLocks noGrp="1" noChangeArrowheads="1"/>
          </p:cNvSpPr>
          <p:nvPr>
            <p:ph type="body" idx="1"/>
          </p:nvPr>
        </p:nvSpPr>
        <p:spPr/>
        <p:txBody>
          <a:bodyPr/>
          <a:lstStyle/>
          <a:p>
            <a:r>
              <a:rPr lang="en-US" dirty="0"/>
              <a:t>Each dichotomous variable is indeed assumed to be ‘ordinal’ by the modeling procedure, but this will work when there are only two categories</a:t>
            </a:r>
          </a:p>
          <a:p>
            <a:endParaRPr lang="en-US" sz="1200" dirty="0"/>
          </a:p>
          <a:p>
            <a:r>
              <a:rPr lang="en-US" dirty="0"/>
              <a:t>For example, we know that ‘sex’ can be appropriately modeled even though it is a nominal variable.</a:t>
            </a:r>
          </a:p>
          <a:p>
            <a:endParaRPr lang="en-US" dirty="0"/>
          </a:p>
          <a:p>
            <a:r>
              <a:rPr lang="en-US" dirty="0"/>
              <a:t>The beta coefficient for sex is interpreted as the difference between means (OLS) or the difference between log odds (logistic) for males and females.</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48B0D87A-64EF-4602-AE21-5EE0876E4F09}" type="slidenum">
              <a:rPr lang="en-US" altLang="en-US"/>
              <a:pPr/>
              <a:t>92</a:t>
            </a:fld>
            <a:endParaRPr lang="en-US" altLang="en-US" dirty="0"/>
          </a:p>
        </p:txBody>
      </p:sp>
      <p:sp>
        <p:nvSpPr>
          <p:cNvPr id="122882" name="Rectangle 2"/>
          <p:cNvSpPr>
            <a:spLocks noGrp="1" noChangeArrowheads="1"/>
          </p:cNvSpPr>
          <p:nvPr>
            <p:ph type="title"/>
          </p:nvPr>
        </p:nvSpPr>
        <p:spPr/>
        <p:txBody>
          <a:bodyPr/>
          <a:lstStyle/>
          <a:p>
            <a:r>
              <a:rPr lang="en-US" dirty="0"/>
              <a:t>Modeling with Dummy Variables</a:t>
            </a:r>
          </a:p>
        </p:txBody>
      </p:sp>
      <p:sp>
        <p:nvSpPr>
          <p:cNvPr id="122883" name="Rectangle 3"/>
          <p:cNvSpPr>
            <a:spLocks noGrp="1" noChangeArrowheads="1"/>
          </p:cNvSpPr>
          <p:nvPr>
            <p:ph type="body" idx="1"/>
          </p:nvPr>
        </p:nvSpPr>
        <p:spPr/>
        <p:txBody>
          <a:bodyPr/>
          <a:lstStyle/>
          <a:p>
            <a:pPr algn="ctr"/>
            <a:r>
              <a:rPr lang="en-US" dirty="0"/>
              <a:t>Example: Dummy variables for race/ethnicity:</a:t>
            </a:r>
          </a:p>
          <a:p>
            <a:endParaRPr lang="en-US" sz="1200" dirty="0"/>
          </a:p>
          <a:p>
            <a:pPr>
              <a:spcBef>
                <a:spcPct val="10000"/>
              </a:spcBef>
            </a:pPr>
            <a:r>
              <a:rPr lang="en-US" dirty="0"/>
              <a:t>So, we only create 2 variables for our 3 category race/ethnicity variable. </a:t>
            </a:r>
          </a:p>
          <a:p>
            <a:pPr>
              <a:spcBef>
                <a:spcPct val="10000"/>
              </a:spcBef>
            </a:pPr>
            <a:endParaRPr lang="en-US" sz="1600" dirty="0"/>
          </a:p>
          <a:p>
            <a:r>
              <a:rPr lang="en-US" dirty="0"/>
              <a:t>				af_am		hisp</a:t>
            </a:r>
          </a:p>
          <a:p>
            <a:r>
              <a:rPr lang="en-US" dirty="0"/>
              <a:t>African American		1		0  </a:t>
            </a:r>
          </a:p>
          <a:p>
            <a:r>
              <a:rPr lang="en-US" dirty="0"/>
              <a:t>Hispanic			0		1</a:t>
            </a:r>
          </a:p>
          <a:p>
            <a:r>
              <a:rPr lang="en-US" dirty="0"/>
              <a:t>White				0		0</a:t>
            </a:r>
          </a:p>
          <a:p>
            <a:endParaRPr lang="en-US" sz="1200" dirty="0"/>
          </a:p>
          <a:p>
            <a:r>
              <a:rPr lang="en-US" dirty="0"/>
              <a:t>Here, whites are being considered the reference group.</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5F59AED1-F49F-4343-8644-4AE40FA62415}" type="slidenum">
              <a:rPr lang="en-US" altLang="en-US"/>
              <a:pPr/>
              <a:t>93</a:t>
            </a:fld>
            <a:endParaRPr lang="en-US" altLang="en-US" dirty="0"/>
          </a:p>
        </p:txBody>
      </p:sp>
      <p:sp>
        <p:nvSpPr>
          <p:cNvPr id="123906" name="Rectangle 2"/>
          <p:cNvSpPr>
            <a:spLocks noGrp="1" noChangeArrowheads="1"/>
          </p:cNvSpPr>
          <p:nvPr>
            <p:ph type="title"/>
          </p:nvPr>
        </p:nvSpPr>
        <p:spPr/>
        <p:txBody>
          <a:bodyPr/>
          <a:lstStyle/>
          <a:p>
            <a:r>
              <a:rPr lang="en-US" dirty="0"/>
              <a:t>Modeling with Dummy Variables</a:t>
            </a:r>
          </a:p>
        </p:txBody>
      </p:sp>
      <p:sp>
        <p:nvSpPr>
          <p:cNvPr id="123907" name="Rectangle 3"/>
          <p:cNvSpPr>
            <a:spLocks noGrp="1" noChangeArrowheads="1"/>
          </p:cNvSpPr>
          <p:nvPr>
            <p:ph type="body" idx="1"/>
          </p:nvPr>
        </p:nvSpPr>
        <p:spPr>
          <a:xfrm>
            <a:off x="457200" y="1447800"/>
            <a:ext cx="8305800" cy="4724400"/>
          </a:xfrm>
        </p:spPr>
        <p:txBody>
          <a:bodyPr/>
          <a:lstStyle/>
          <a:p>
            <a:pPr>
              <a:spcBef>
                <a:spcPct val="0"/>
              </a:spcBef>
            </a:pPr>
            <a:r>
              <a:rPr lang="en-US" dirty="0"/>
              <a:t>Explicit coding in SAS: If we’re not sure which level we want as the reference group, we can code ‘k’ dummies and then decide which k-1 we will model:</a:t>
            </a:r>
          </a:p>
          <a:p>
            <a:pPr>
              <a:spcBef>
                <a:spcPct val="10000"/>
              </a:spcBef>
            </a:pPr>
            <a:endParaRPr lang="en-US" dirty="0"/>
          </a:p>
          <a:p>
            <a:pPr>
              <a:spcBef>
                <a:spcPct val="0"/>
              </a:spcBef>
            </a:pPr>
            <a:r>
              <a:rPr lang="en-US" dirty="0"/>
              <a:t>if race = 1 then af_am = 1;</a:t>
            </a:r>
          </a:p>
          <a:p>
            <a:pPr>
              <a:spcBef>
                <a:spcPct val="0"/>
              </a:spcBef>
            </a:pPr>
            <a:r>
              <a:rPr lang="en-US" dirty="0"/>
              <a:t>   else if race ^= . then af_am = 0; </a:t>
            </a:r>
          </a:p>
          <a:p>
            <a:pPr>
              <a:spcBef>
                <a:spcPct val="0"/>
              </a:spcBef>
            </a:pPr>
            <a:r>
              <a:rPr lang="en-US" dirty="0"/>
              <a:t>if race = 2 then hisp = 1;</a:t>
            </a:r>
          </a:p>
          <a:p>
            <a:pPr>
              <a:spcBef>
                <a:spcPct val="0"/>
              </a:spcBef>
            </a:pPr>
            <a:r>
              <a:rPr lang="en-US" dirty="0"/>
              <a:t>   else if race ^= . then hisp = 0; </a:t>
            </a:r>
          </a:p>
          <a:p>
            <a:pPr>
              <a:spcBef>
                <a:spcPct val="0"/>
              </a:spcBef>
            </a:pPr>
            <a:r>
              <a:rPr lang="en-US" dirty="0"/>
              <a:t>if race = 3 then white = 1;</a:t>
            </a:r>
          </a:p>
          <a:p>
            <a:pPr>
              <a:spcBef>
                <a:spcPct val="0"/>
              </a:spcBef>
            </a:pPr>
            <a:r>
              <a:rPr lang="en-US" dirty="0"/>
              <a:t>   else if race^= . then white = 0;</a:t>
            </a: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F431E6B9-D9D8-42C6-9AB4-EEE8539CA1B6}" type="slidenum">
              <a:rPr lang="en-US" altLang="en-US"/>
              <a:pPr/>
              <a:t>94</a:t>
            </a:fld>
            <a:endParaRPr lang="en-US" altLang="en-US" dirty="0"/>
          </a:p>
        </p:txBody>
      </p:sp>
      <p:sp>
        <p:nvSpPr>
          <p:cNvPr id="124930" name="Rectangle 2"/>
          <p:cNvSpPr>
            <a:spLocks noGrp="1" noChangeArrowheads="1"/>
          </p:cNvSpPr>
          <p:nvPr>
            <p:ph type="title"/>
          </p:nvPr>
        </p:nvSpPr>
        <p:spPr/>
        <p:txBody>
          <a:bodyPr/>
          <a:lstStyle/>
          <a:p>
            <a:r>
              <a:rPr lang="en-US" dirty="0"/>
              <a:t>Modeling with Dummy Variables</a:t>
            </a:r>
          </a:p>
        </p:txBody>
      </p:sp>
      <p:sp>
        <p:nvSpPr>
          <p:cNvPr id="124931" name="Rectangle 3"/>
          <p:cNvSpPr>
            <a:spLocks noGrp="1" noChangeArrowheads="1"/>
          </p:cNvSpPr>
          <p:nvPr>
            <p:ph type="body" idx="1"/>
          </p:nvPr>
        </p:nvSpPr>
        <p:spPr>
          <a:xfrm>
            <a:off x="457200" y="1371600"/>
            <a:ext cx="8305800" cy="4800600"/>
          </a:xfrm>
        </p:spPr>
        <p:txBody>
          <a:bodyPr/>
          <a:lstStyle/>
          <a:p>
            <a:pPr>
              <a:spcBef>
                <a:spcPct val="10000"/>
              </a:spcBef>
            </a:pPr>
            <a:r>
              <a:rPr lang="en-US" dirty="0"/>
              <a:t>Now, race/ethnicity can be modeled as follows:</a:t>
            </a:r>
          </a:p>
          <a:p>
            <a:pPr>
              <a:spcBef>
                <a:spcPct val="10000"/>
              </a:spcBef>
            </a:pPr>
            <a:endParaRPr lang="en-US" sz="1200" dirty="0"/>
          </a:p>
          <a:p>
            <a:pPr>
              <a:spcBef>
                <a:spcPct val="10000"/>
              </a:spcBef>
            </a:pPr>
            <a:r>
              <a:rPr lang="en-US" sz="2400" dirty="0">
                <a:solidFill>
                  <a:srgbClr val="3C02CC"/>
                </a:solidFill>
              </a:rPr>
              <a:t>proc logistic order=formatted;</a:t>
            </a:r>
          </a:p>
          <a:p>
            <a:pPr>
              <a:spcBef>
                <a:spcPct val="10000"/>
              </a:spcBef>
            </a:pPr>
            <a:r>
              <a:rPr lang="en-US" sz="2400" dirty="0">
                <a:solidFill>
                  <a:srgbClr val="3C02CC"/>
                </a:solidFill>
              </a:rPr>
              <a:t>   model outcome = af_am hisp;</a:t>
            </a:r>
          </a:p>
          <a:p>
            <a:pPr>
              <a:spcBef>
                <a:spcPct val="10000"/>
              </a:spcBef>
            </a:pPr>
            <a:r>
              <a:rPr lang="en-US" sz="2400" dirty="0">
                <a:solidFill>
                  <a:srgbClr val="3C02CC"/>
                </a:solidFill>
              </a:rPr>
              <a:t>run;</a:t>
            </a:r>
          </a:p>
          <a:p>
            <a:pPr>
              <a:spcBef>
                <a:spcPct val="10000"/>
              </a:spcBef>
            </a:pPr>
            <a:endParaRPr lang="en-US" sz="1600" dirty="0"/>
          </a:p>
          <a:p>
            <a:pPr>
              <a:spcBef>
                <a:spcPct val="10000"/>
              </a:spcBef>
            </a:pPr>
            <a:r>
              <a:rPr lang="en-US" dirty="0"/>
              <a:t>The beta coefficient for af_am is the difference in log odds between African Americans and </a:t>
            </a:r>
            <a:r>
              <a:rPr lang="en-US" b="1" u="sng" dirty="0"/>
              <a:t>whites</a:t>
            </a:r>
            <a:r>
              <a:rPr lang="en-US" dirty="0"/>
              <a:t>; the beta coefficient for hisp is the difference in log odds between Hispanics and </a:t>
            </a:r>
            <a:r>
              <a:rPr lang="en-US" b="1" u="sng" dirty="0"/>
              <a:t>whites</a:t>
            </a:r>
            <a:r>
              <a:rPr lang="en-US" dirty="0"/>
              <a:t>.  </a:t>
            </a:r>
            <a:r>
              <a:rPr lang="en-US"/>
              <a:t>Exponentiating</a:t>
            </a:r>
            <a:r>
              <a:rPr lang="en-US" dirty="0"/>
              <a:t> the betas, we get the odds ratios for African Americans v. whites &amp; for Hispanics v. whites.</a:t>
            </a:r>
            <a:endParaRPr lang="en-US" sz="1400"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BD57E807-B35D-44BB-8C37-B7D6D9AE86C4}" type="slidenum">
              <a:rPr lang="en-US" altLang="en-US"/>
              <a:pPr/>
              <a:t>95</a:t>
            </a:fld>
            <a:endParaRPr lang="en-US" altLang="en-US" dirty="0"/>
          </a:p>
        </p:txBody>
      </p:sp>
      <p:sp>
        <p:nvSpPr>
          <p:cNvPr id="125954" name="Rectangle 2"/>
          <p:cNvSpPr>
            <a:spLocks noGrp="1" noChangeArrowheads="1"/>
          </p:cNvSpPr>
          <p:nvPr>
            <p:ph type="title"/>
          </p:nvPr>
        </p:nvSpPr>
        <p:spPr/>
        <p:txBody>
          <a:bodyPr/>
          <a:lstStyle/>
          <a:p>
            <a:r>
              <a:rPr lang="en-US" dirty="0"/>
              <a:t>Modeling with Dummy Variables</a:t>
            </a:r>
          </a:p>
        </p:txBody>
      </p:sp>
      <p:sp>
        <p:nvSpPr>
          <p:cNvPr id="125955" name="Rectangle 3"/>
          <p:cNvSpPr>
            <a:spLocks noGrp="1" noChangeArrowheads="1"/>
          </p:cNvSpPr>
          <p:nvPr>
            <p:ph type="body" idx="1"/>
          </p:nvPr>
        </p:nvSpPr>
        <p:spPr>
          <a:xfrm>
            <a:off x="457200" y="1447800"/>
            <a:ext cx="8305800" cy="4724400"/>
          </a:xfrm>
        </p:spPr>
        <p:txBody>
          <a:bodyPr/>
          <a:lstStyle/>
          <a:p>
            <a:pPr>
              <a:spcBef>
                <a:spcPct val="5000"/>
              </a:spcBef>
            </a:pPr>
            <a:r>
              <a:rPr lang="en-US" dirty="0"/>
              <a:t>With this model, there is no direct way to compare African Americans and Hispanics, but we could rerun the model with African American as the reference group:</a:t>
            </a:r>
            <a:endParaRPr lang="en-US" sz="1200" dirty="0"/>
          </a:p>
          <a:p>
            <a:endParaRPr lang="en-US" sz="1200" dirty="0"/>
          </a:p>
          <a:p>
            <a:pPr>
              <a:spcBef>
                <a:spcPct val="5000"/>
              </a:spcBef>
            </a:pPr>
            <a:r>
              <a:rPr lang="en-US" sz="2400" dirty="0">
                <a:solidFill>
                  <a:srgbClr val="3C02CC"/>
                </a:solidFill>
              </a:rPr>
              <a:t>proc logistic order=formatted;</a:t>
            </a:r>
          </a:p>
          <a:p>
            <a:pPr>
              <a:spcBef>
                <a:spcPct val="5000"/>
              </a:spcBef>
            </a:pPr>
            <a:r>
              <a:rPr lang="en-US" sz="2400" dirty="0">
                <a:solidFill>
                  <a:srgbClr val="3C02CC"/>
                </a:solidFill>
              </a:rPr>
              <a:t>   model outcome = hisp white;</a:t>
            </a:r>
          </a:p>
          <a:p>
            <a:pPr>
              <a:spcBef>
                <a:spcPct val="5000"/>
              </a:spcBef>
            </a:pPr>
            <a:r>
              <a:rPr lang="en-US" sz="2400" dirty="0">
                <a:solidFill>
                  <a:srgbClr val="3C02CC"/>
                </a:solidFill>
              </a:rPr>
              <a:t>run;</a:t>
            </a:r>
          </a:p>
          <a:p>
            <a:pPr>
              <a:spcBef>
                <a:spcPct val="5000"/>
              </a:spcBef>
            </a:pPr>
            <a:endParaRPr lang="en-US" sz="1400" dirty="0">
              <a:solidFill>
                <a:srgbClr val="3C02CC"/>
              </a:solidFill>
            </a:endParaRPr>
          </a:p>
          <a:p>
            <a:pPr>
              <a:spcBef>
                <a:spcPct val="10000"/>
              </a:spcBef>
            </a:pPr>
            <a:r>
              <a:rPr lang="en-US" dirty="0"/>
              <a:t>Now, exponentiating the betas, we get the odds ratios for Hispanics v. African Americans &amp; for whites v. African Americans.</a:t>
            </a:r>
            <a:r>
              <a:rPr lang="en-US" dirty="0">
                <a:solidFill>
                  <a:srgbClr val="3C02CC"/>
                </a:solidFill>
              </a:rPr>
              <a:t>						</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0A89EFB4-8306-4777-98CB-6DBBED4073B2}" type="slidenum">
              <a:rPr lang="en-US" altLang="en-US"/>
              <a:pPr/>
              <a:t>96</a:t>
            </a:fld>
            <a:endParaRPr lang="en-US" altLang="en-US" dirty="0"/>
          </a:p>
        </p:txBody>
      </p:sp>
      <p:sp>
        <p:nvSpPr>
          <p:cNvPr id="126978" name="Rectangle 2"/>
          <p:cNvSpPr>
            <a:spLocks noGrp="1" noChangeArrowheads="1"/>
          </p:cNvSpPr>
          <p:nvPr>
            <p:ph type="title"/>
          </p:nvPr>
        </p:nvSpPr>
        <p:spPr/>
        <p:txBody>
          <a:bodyPr/>
          <a:lstStyle/>
          <a:p>
            <a:r>
              <a:rPr lang="en-US" dirty="0"/>
              <a:t>Modeling with Dummy Variables</a:t>
            </a:r>
          </a:p>
        </p:txBody>
      </p:sp>
      <p:sp>
        <p:nvSpPr>
          <p:cNvPr id="126979" name="Rectangle 3"/>
          <p:cNvSpPr>
            <a:spLocks noGrp="1" noChangeArrowheads="1"/>
          </p:cNvSpPr>
          <p:nvPr>
            <p:ph type="body" idx="1"/>
          </p:nvPr>
        </p:nvSpPr>
        <p:spPr/>
        <p:txBody>
          <a:bodyPr/>
          <a:lstStyle/>
          <a:p>
            <a:r>
              <a:rPr lang="en-US" dirty="0"/>
              <a:t>Suppose you have an apparently ordinal variable such as income:</a:t>
            </a:r>
          </a:p>
          <a:p>
            <a:endParaRPr lang="en-US" sz="1400" dirty="0"/>
          </a:p>
          <a:p>
            <a:pPr marL="950913" lvl="1" indent="-436563">
              <a:buFont typeface="Wingdings" pitchFamily="2" charset="2"/>
              <a:buChar char="n"/>
            </a:pPr>
            <a:r>
              <a:rPr lang="en-US" dirty="0"/>
              <a:t>Should you include it in a model in this ordinal form?</a:t>
            </a:r>
          </a:p>
          <a:p>
            <a:pPr marL="950913" lvl="1" indent="-436563">
              <a:buFont typeface="Wingdings" pitchFamily="2" charset="2"/>
              <a:buChar char="n"/>
            </a:pPr>
            <a:r>
              <a:rPr lang="en-US" dirty="0"/>
              <a:t>Should you create dummy variables?</a:t>
            </a:r>
          </a:p>
          <a:p>
            <a:pPr marL="950913" lvl="1" indent="-436563">
              <a:buFont typeface="Wingdings" pitchFamily="2" charset="2"/>
              <a:buChar char="n"/>
            </a:pPr>
            <a:endParaRPr lang="en-US" dirty="0"/>
          </a:p>
          <a:p>
            <a:pPr marL="950913" lvl="1" indent="-436563"/>
            <a:r>
              <a:rPr lang="en-US" dirty="0"/>
              <a:t>And, if you decide to create dummy variables:</a:t>
            </a:r>
          </a:p>
          <a:p>
            <a:pPr marL="950913" lvl="1" indent="-436563"/>
            <a:endParaRPr lang="en-US" sz="900" dirty="0"/>
          </a:p>
          <a:p>
            <a:pPr marL="950913" lvl="1" indent="-436563">
              <a:buFont typeface="Wingdings" pitchFamily="2" charset="2"/>
              <a:buChar char="n"/>
            </a:pPr>
            <a:r>
              <a:rPr lang="en-US" dirty="0"/>
              <a:t>How many dummy variables will you create?</a:t>
            </a:r>
          </a:p>
          <a:p>
            <a:pPr marL="950913" lvl="1" indent="-436563">
              <a:buFont typeface="Wingdings" pitchFamily="2" charset="2"/>
              <a:buChar char="n"/>
            </a:pPr>
            <a:r>
              <a:rPr lang="en-US" dirty="0"/>
              <a:t>What is the reference group?  Why?</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B9A37F79-6A66-4F2D-8500-8A031BAD65E6}" type="slidenum">
              <a:rPr lang="en-US" altLang="en-US"/>
              <a:pPr/>
              <a:t>97</a:t>
            </a:fld>
            <a:endParaRPr lang="en-US" altLang="en-US" dirty="0"/>
          </a:p>
        </p:txBody>
      </p:sp>
      <p:sp>
        <p:nvSpPr>
          <p:cNvPr id="128002" name="Rectangle 2"/>
          <p:cNvSpPr>
            <a:spLocks noGrp="1" noChangeArrowheads="1"/>
          </p:cNvSpPr>
          <p:nvPr>
            <p:ph type="title"/>
          </p:nvPr>
        </p:nvSpPr>
        <p:spPr/>
        <p:txBody>
          <a:bodyPr/>
          <a:lstStyle/>
          <a:p>
            <a:r>
              <a:rPr lang="en-US" dirty="0"/>
              <a:t>Modeling with Dummy Variables</a:t>
            </a:r>
          </a:p>
        </p:txBody>
      </p:sp>
      <p:sp>
        <p:nvSpPr>
          <p:cNvPr id="128003" name="Rectangle 3"/>
          <p:cNvSpPr>
            <a:spLocks noGrp="1" noChangeArrowheads="1"/>
          </p:cNvSpPr>
          <p:nvPr>
            <p:ph type="body" idx="1"/>
          </p:nvPr>
        </p:nvSpPr>
        <p:spPr>
          <a:xfrm>
            <a:off x="457200" y="1371600"/>
            <a:ext cx="8305800" cy="4800600"/>
          </a:xfrm>
        </p:spPr>
        <p:txBody>
          <a:bodyPr/>
          <a:lstStyle/>
          <a:p>
            <a:pPr>
              <a:spcBef>
                <a:spcPct val="0"/>
              </a:spcBef>
            </a:pPr>
            <a:r>
              <a:rPr lang="en-US" dirty="0"/>
              <a:t>Suppose income is coded:</a:t>
            </a:r>
          </a:p>
          <a:p>
            <a:pPr marL="2668588" lvl="4" indent="-468313">
              <a:spcBef>
                <a:spcPct val="0"/>
              </a:spcBef>
            </a:pPr>
            <a:endParaRPr lang="en-US" dirty="0"/>
          </a:p>
          <a:p>
            <a:pPr marL="2668588" lvl="4" indent="-468313">
              <a:spcBef>
                <a:spcPct val="0"/>
              </a:spcBef>
            </a:pPr>
            <a:r>
              <a:rPr lang="en-US" dirty="0"/>
              <a:t>1 = &lt; $25,000</a:t>
            </a:r>
          </a:p>
          <a:p>
            <a:pPr marL="2668588" lvl="4" indent="-468313">
              <a:spcBef>
                <a:spcPct val="0"/>
              </a:spcBef>
            </a:pPr>
            <a:r>
              <a:rPr lang="en-US" dirty="0"/>
              <a:t>2 = $25,000 - $49,999</a:t>
            </a:r>
          </a:p>
          <a:p>
            <a:pPr marL="2668588" lvl="4" indent="-468313">
              <a:spcBef>
                <a:spcPct val="0"/>
              </a:spcBef>
            </a:pPr>
            <a:r>
              <a:rPr lang="en-US" dirty="0"/>
              <a:t>3 = $50,000 - $74,999</a:t>
            </a:r>
          </a:p>
          <a:p>
            <a:pPr marL="2668588" lvl="4" indent="-468313">
              <a:spcBef>
                <a:spcPct val="0"/>
              </a:spcBef>
            </a:pPr>
            <a:r>
              <a:rPr lang="en-US" dirty="0"/>
              <a:t>4 = &gt;= $75,000</a:t>
            </a:r>
          </a:p>
          <a:p>
            <a:pPr marL="2668588" lvl="4" indent="-468313">
              <a:spcBef>
                <a:spcPct val="0"/>
              </a:spcBef>
            </a:pPr>
            <a:endParaRPr lang="en-US" dirty="0"/>
          </a:p>
          <a:p>
            <a:pPr>
              <a:spcBef>
                <a:spcPct val="0"/>
              </a:spcBef>
            </a:pPr>
            <a:r>
              <a:rPr lang="en-US" sz="2000" dirty="0"/>
              <a:t>If income = 1 then under25k = 1;</a:t>
            </a:r>
          </a:p>
          <a:p>
            <a:pPr>
              <a:spcBef>
                <a:spcPct val="0"/>
              </a:spcBef>
            </a:pPr>
            <a:r>
              <a:rPr lang="en-US" sz="2000" dirty="0"/>
              <a:t>   else if income ^= . then under25k = 0;</a:t>
            </a:r>
          </a:p>
          <a:p>
            <a:pPr>
              <a:spcBef>
                <a:spcPct val="0"/>
              </a:spcBef>
            </a:pPr>
            <a:r>
              <a:rPr lang="en-US" sz="2000" dirty="0"/>
              <a:t>If income = 2 then twentyfiveto50k = 1;</a:t>
            </a:r>
          </a:p>
          <a:p>
            <a:pPr>
              <a:spcBef>
                <a:spcPct val="0"/>
              </a:spcBef>
            </a:pPr>
            <a:r>
              <a:rPr lang="en-US" sz="2000" dirty="0"/>
              <a:t>   else if income ^= . then twentyfiveto50k = 0;</a:t>
            </a:r>
          </a:p>
          <a:p>
            <a:pPr>
              <a:spcBef>
                <a:spcPct val="0"/>
              </a:spcBef>
            </a:pPr>
            <a:r>
              <a:rPr lang="en-US" sz="2000" dirty="0"/>
              <a:t>If income = 3 then fiftyto75k = 1;</a:t>
            </a:r>
          </a:p>
          <a:p>
            <a:pPr>
              <a:spcBef>
                <a:spcPct val="0"/>
              </a:spcBef>
            </a:pPr>
            <a:r>
              <a:rPr lang="en-US" sz="2000" dirty="0"/>
              <a:t>   else if income ^= . then fiftyto75k = 0;</a:t>
            </a:r>
          </a:p>
          <a:p>
            <a:pPr>
              <a:spcBef>
                <a:spcPct val="0"/>
              </a:spcBef>
            </a:pPr>
            <a:r>
              <a:rPr lang="en-US" sz="2000" dirty="0"/>
              <a:t>If income = 4 then morethan75k = 1;</a:t>
            </a:r>
          </a:p>
          <a:p>
            <a:pPr>
              <a:spcBef>
                <a:spcPct val="0"/>
              </a:spcBef>
            </a:pPr>
            <a:r>
              <a:rPr lang="en-US" sz="2000" dirty="0"/>
              <a:t>   else if income ^= . then morethan75k = 0;</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179F28CD-90B0-4765-9E32-6D85A1B59E39}" type="slidenum">
              <a:rPr lang="en-US" altLang="en-US"/>
              <a:pPr/>
              <a:t>98</a:t>
            </a:fld>
            <a:endParaRPr lang="en-US" altLang="en-US" dirty="0"/>
          </a:p>
        </p:txBody>
      </p:sp>
      <p:sp>
        <p:nvSpPr>
          <p:cNvPr id="129026" name="Rectangle 2"/>
          <p:cNvSpPr>
            <a:spLocks noGrp="1" noChangeArrowheads="1"/>
          </p:cNvSpPr>
          <p:nvPr>
            <p:ph type="body" idx="1"/>
          </p:nvPr>
        </p:nvSpPr>
        <p:spPr>
          <a:xfrm>
            <a:off x="381000" y="1371600"/>
            <a:ext cx="8534400" cy="4800600"/>
          </a:xfrm>
        </p:spPr>
        <p:txBody>
          <a:bodyPr/>
          <a:lstStyle/>
          <a:p>
            <a:pPr algn="ctr"/>
            <a:r>
              <a:rPr lang="en-US" dirty="0"/>
              <a:t>Possible Models for Income: </a:t>
            </a:r>
          </a:p>
          <a:p>
            <a:endParaRPr lang="en-US" sz="1000" dirty="0">
              <a:solidFill>
                <a:srgbClr val="3C02CC"/>
              </a:solidFill>
            </a:endParaRPr>
          </a:p>
          <a:p>
            <a:pPr>
              <a:spcBef>
                <a:spcPts val="0"/>
              </a:spcBef>
            </a:pPr>
            <a:r>
              <a:rPr lang="en-US" dirty="0"/>
              <a:t>proc logistic order=formatted;</a:t>
            </a:r>
          </a:p>
          <a:p>
            <a:pPr>
              <a:spcBef>
                <a:spcPts val="0"/>
              </a:spcBef>
            </a:pPr>
            <a:r>
              <a:rPr lang="en-US" dirty="0"/>
              <a:t>   model outcome = </a:t>
            </a:r>
            <a:r>
              <a:rPr lang="en-US" dirty="0" smtClean="0"/>
              <a:t>under25k  </a:t>
            </a:r>
            <a:r>
              <a:rPr lang="en-US" dirty="0"/>
              <a:t>fiftyto75k </a:t>
            </a:r>
            <a:r>
              <a:rPr lang="en-US" dirty="0" smtClean="0"/>
              <a:t> over75k</a:t>
            </a:r>
            <a:r>
              <a:rPr lang="en-US" dirty="0"/>
              <a:t>;</a:t>
            </a:r>
          </a:p>
          <a:p>
            <a:pPr>
              <a:spcBef>
                <a:spcPts val="0"/>
              </a:spcBef>
            </a:pPr>
            <a:r>
              <a:rPr lang="en-US" dirty="0"/>
              <a:t>run;				</a:t>
            </a:r>
          </a:p>
          <a:p>
            <a:r>
              <a:rPr lang="en-US" sz="2400" dirty="0" smtClean="0">
                <a:solidFill>
                  <a:srgbClr val="3C02CC"/>
                </a:solidFill>
              </a:rPr>
              <a:t>				</a:t>
            </a:r>
            <a:r>
              <a:rPr lang="en-US" sz="2400" dirty="0" smtClean="0">
                <a:solidFill>
                  <a:srgbClr val="FF0000"/>
                </a:solidFill>
              </a:rPr>
              <a:t> </a:t>
            </a:r>
            <a:r>
              <a:rPr lang="en-US" sz="2400" dirty="0" smtClean="0">
                <a:solidFill>
                  <a:srgbClr val="0070C0"/>
                </a:solidFill>
              </a:rPr>
              <a:t>What are the pros and cons</a:t>
            </a:r>
            <a:endParaRPr lang="en-US" sz="2400" dirty="0">
              <a:solidFill>
                <a:srgbClr val="0070C0"/>
              </a:solidFill>
            </a:endParaRPr>
          </a:p>
          <a:p>
            <a:r>
              <a:rPr lang="en-US" sz="2400" dirty="0" smtClean="0">
                <a:solidFill>
                  <a:srgbClr val="FF0000"/>
                </a:solidFill>
              </a:rPr>
              <a:t>OR				 </a:t>
            </a:r>
            <a:r>
              <a:rPr lang="en-US" sz="2400" dirty="0" smtClean="0">
                <a:solidFill>
                  <a:srgbClr val="0070C0"/>
                </a:solidFill>
              </a:rPr>
              <a:t>of each approach?</a:t>
            </a:r>
            <a:r>
              <a:rPr lang="en-US" sz="2400" dirty="0" smtClean="0">
                <a:solidFill>
                  <a:srgbClr val="002060"/>
                </a:solidFill>
              </a:rPr>
              <a:t>	</a:t>
            </a:r>
            <a:r>
              <a:rPr lang="en-US" sz="2400" dirty="0" smtClean="0">
                <a:solidFill>
                  <a:srgbClr val="FF0000"/>
                </a:solidFill>
              </a:rPr>
              <a:t>			</a:t>
            </a:r>
            <a:endParaRPr lang="en-US" sz="2400" dirty="0">
              <a:solidFill>
                <a:srgbClr val="FF0000"/>
              </a:solidFill>
            </a:endParaRPr>
          </a:p>
          <a:p>
            <a:pPr>
              <a:spcBef>
                <a:spcPts val="0"/>
              </a:spcBef>
            </a:pPr>
            <a:r>
              <a:rPr lang="en-US" dirty="0"/>
              <a:t>proc logistic order=formatted;</a:t>
            </a:r>
          </a:p>
          <a:p>
            <a:pPr>
              <a:spcBef>
                <a:spcPts val="0"/>
              </a:spcBef>
            </a:pPr>
            <a:r>
              <a:rPr lang="en-US" dirty="0"/>
              <a:t>  model outcome = </a:t>
            </a:r>
            <a:r>
              <a:rPr lang="en-US" dirty="0" smtClean="0"/>
              <a:t>twentyfiveto50k   fiftyto75k   over75k</a:t>
            </a:r>
            <a:r>
              <a:rPr lang="en-US" dirty="0"/>
              <a:t>;</a:t>
            </a:r>
          </a:p>
          <a:p>
            <a:pPr>
              <a:spcBef>
                <a:spcPts val="0"/>
              </a:spcBef>
            </a:pPr>
            <a:r>
              <a:rPr lang="en-US" dirty="0"/>
              <a:t>run;</a:t>
            </a:r>
          </a:p>
        </p:txBody>
      </p:sp>
      <p:sp>
        <p:nvSpPr>
          <p:cNvPr id="129027" name="Rectangle 3"/>
          <p:cNvSpPr>
            <a:spLocks noGrp="1" noChangeArrowheads="1"/>
          </p:cNvSpPr>
          <p:nvPr>
            <p:ph type="title"/>
          </p:nvPr>
        </p:nvSpPr>
        <p:spPr/>
        <p:txBody>
          <a:bodyPr/>
          <a:lstStyle/>
          <a:p>
            <a:r>
              <a:rPr lang="en-US" dirty="0"/>
              <a:t>Modeling with Dummy Variables</a:t>
            </a:r>
          </a:p>
        </p:txBody>
      </p:sp>
    </p:spTree>
  </p:cSld>
  <p:clrMapOvr>
    <a:masterClrMapping/>
  </p:clrMapOvr>
</p:sld>
</file>

<file path=ppt/theme/theme1.xml><?xml version="1.0" encoding="utf-8"?>
<a:theme xmlns:a="http://schemas.openxmlformats.org/drawingml/2006/main" name="statistics and epidemiology 2005">
  <a:themeElements>
    <a:clrScheme name="statistics and epidemiology 2005 6">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statistics and epidemiology 2005">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tistics and epidemiology 2005 1">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statistics and epidemiology 2005 2">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statistics and epidemiology 2005 3">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statistics and epidemiology 2005 4">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statistics and epidemiology 2005 5">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statistics and epidemiology 2005 6">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statistics and epidemiology 2005 7">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statistics and epidemiology 2005 8">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statistics and epidemiology 2005 9">
        <a:dk1>
          <a:srgbClr val="5F5F5F"/>
        </a:dk1>
        <a:lt1>
          <a:srgbClr val="CCFFCC"/>
        </a:lt1>
        <a:dk2>
          <a:srgbClr val="660066"/>
        </a:dk2>
        <a:lt2>
          <a:srgbClr val="006633"/>
        </a:lt2>
        <a:accent1>
          <a:srgbClr val="CC9900"/>
        </a:accent1>
        <a:accent2>
          <a:srgbClr val="3B812F"/>
        </a:accent2>
        <a:accent3>
          <a:srgbClr val="B8AAB8"/>
        </a:accent3>
        <a:accent4>
          <a:srgbClr val="AEDAAE"/>
        </a:accent4>
        <a:accent5>
          <a:srgbClr val="E2CAAA"/>
        </a:accent5>
        <a:accent6>
          <a:srgbClr val="35742A"/>
        </a:accent6>
        <a:hlink>
          <a:srgbClr val="996600"/>
        </a:hlink>
        <a:folHlink>
          <a:srgbClr val="AFBF39"/>
        </a:folHlink>
      </a:clrScheme>
      <a:clrMap bg1="dk2" tx1="lt1" bg2="dk1" tx2="lt2" accent1="accent1" accent2="accent2" accent3="accent3" accent4="accent4" accent5="accent5" accent6="accent6" hlink="hlink" folHlink="folHlink"/>
    </a:extraClrScheme>
    <a:extraClrScheme>
      <a:clrScheme name="statistics and epidemiology 2005 10">
        <a:dk1>
          <a:srgbClr val="5F5F5F"/>
        </a:dk1>
        <a:lt1>
          <a:srgbClr val="CCFFCC"/>
        </a:lt1>
        <a:dk2>
          <a:srgbClr val="666633"/>
        </a:dk2>
        <a:lt2>
          <a:srgbClr val="CFFFE7"/>
        </a:lt2>
        <a:accent1>
          <a:srgbClr val="CC9900"/>
        </a:accent1>
        <a:accent2>
          <a:srgbClr val="3B812F"/>
        </a:accent2>
        <a:accent3>
          <a:srgbClr val="B8B8AD"/>
        </a:accent3>
        <a:accent4>
          <a:srgbClr val="AEDAAE"/>
        </a:accent4>
        <a:accent5>
          <a:srgbClr val="E2CAAA"/>
        </a:accent5>
        <a:accent6>
          <a:srgbClr val="35742A"/>
        </a:accent6>
        <a:hlink>
          <a:srgbClr val="996600"/>
        </a:hlink>
        <a:folHlink>
          <a:srgbClr val="AFBF39"/>
        </a:folHlink>
      </a:clrScheme>
      <a:clrMap bg1="dk2" tx1="lt1" bg2="dk1" tx2="lt2" accent1="accent1" accent2="accent2" accent3="accent3" accent4="accent4" accent5="accent5" accent6="accent6" hlink="hlink" folHlink="folHlink"/>
    </a:extraClrScheme>
    <a:extraClrScheme>
      <a:clrScheme name="statistics and epidemiology 2005 11">
        <a:dk1>
          <a:srgbClr val="5F5F5F"/>
        </a:dk1>
        <a:lt1>
          <a:srgbClr val="FFFFCC"/>
        </a:lt1>
        <a:dk2>
          <a:srgbClr val="777777"/>
        </a:dk2>
        <a:lt2>
          <a:srgbClr val="00B058"/>
        </a:lt2>
        <a:accent1>
          <a:srgbClr val="FF9900"/>
        </a:accent1>
        <a:accent2>
          <a:srgbClr val="3B812F"/>
        </a:accent2>
        <a:accent3>
          <a:srgbClr val="BDBDBD"/>
        </a:accent3>
        <a:accent4>
          <a:srgbClr val="DADAAE"/>
        </a:accent4>
        <a:accent5>
          <a:srgbClr val="FFCAAA"/>
        </a:accent5>
        <a:accent6>
          <a:srgbClr val="35742A"/>
        </a:accent6>
        <a:hlink>
          <a:srgbClr val="996600"/>
        </a:hlink>
        <a:folHlink>
          <a:srgbClr val="AFBF3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tatistics and epidemiology 2005">
  <a:themeElements>
    <a:clrScheme name="statistics and epidemiology 2005 6">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statistics and epidemiology 2005">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tistics and epidemiology 2005 1">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statistics and epidemiology 2005 2">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statistics and epidemiology 2005 3">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statistics and epidemiology 2005 4">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statistics and epidemiology 2005 5">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statistics and epidemiology 2005 6">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statistics and epidemiology 2005 7">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statistics and epidemiology 2005 8">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statistics and epidemiology 2005 9">
        <a:dk1>
          <a:srgbClr val="5F5F5F"/>
        </a:dk1>
        <a:lt1>
          <a:srgbClr val="CCFFCC"/>
        </a:lt1>
        <a:dk2>
          <a:srgbClr val="660066"/>
        </a:dk2>
        <a:lt2>
          <a:srgbClr val="006633"/>
        </a:lt2>
        <a:accent1>
          <a:srgbClr val="CC9900"/>
        </a:accent1>
        <a:accent2>
          <a:srgbClr val="3B812F"/>
        </a:accent2>
        <a:accent3>
          <a:srgbClr val="B8AAB8"/>
        </a:accent3>
        <a:accent4>
          <a:srgbClr val="AEDAAE"/>
        </a:accent4>
        <a:accent5>
          <a:srgbClr val="E2CAAA"/>
        </a:accent5>
        <a:accent6>
          <a:srgbClr val="35742A"/>
        </a:accent6>
        <a:hlink>
          <a:srgbClr val="996600"/>
        </a:hlink>
        <a:folHlink>
          <a:srgbClr val="AFBF39"/>
        </a:folHlink>
      </a:clrScheme>
      <a:clrMap bg1="dk2" tx1="lt1" bg2="dk1" tx2="lt2" accent1="accent1" accent2="accent2" accent3="accent3" accent4="accent4" accent5="accent5" accent6="accent6" hlink="hlink" folHlink="folHlink"/>
    </a:extraClrScheme>
    <a:extraClrScheme>
      <a:clrScheme name="statistics and epidemiology 2005 10">
        <a:dk1>
          <a:srgbClr val="5F5F5F"/>
        </a:dk1>
        <a:lt1>
          <a:srgbClr val="CCFFCC"/>
        </a:lt1>
        <a:dk2>
          <a:srgbClr val="666633"/>
        </a:dk2>
        <a:lt2>
          <a:srgbClr val="CFFFE7"/>
        </a:lt2>
        <a:accent1>
          <a:srgbClr val="CC9900"/>
        </a:accent1>
        <a:accent2>
          <a:srgbClr val="3B812F"/>
        </a:accent2>
        <a:accent3>
          <a:srgbClr val="B8B8AD"/>
        </a:accent3>
        <a:accent4>
          <a:srgbClr val="AEDAAE"/>
        </a:accent4>
        <a:accent5>
          <a:srgbClr val="E2CAAA"/>
        </a:accent5>
        <a:accent6>
          <a:srgbClr val="35742A"/>
        </a:accent6>
        <a:hlink>
          <a:srgbClr val="996600"/>
        </a:hlink>
        <a:folHlink>
          <a:srgbClr val="AFBF39"/>
        </a:folHlink>
      </a:clrScheme>
      <a:clrMap bg1="dk2" tx1="lt1" bg2="dk1" tx2="lt2" accent1="accent1" accent2="accent2" accent3="accent3" accent4="accent4" accent5="accent5" accent6="accent6" hlink="hlink" folHlink="folHlink"/>
    </a:extraClrScheme>
    <a:extraClrScheme>
      <a:clrScheme name="statistics and epidemiology 2005 11">
        <a:dk1>
          <a:srgbClr val="5F5F5F"/>
        </a:dk1>
        <a:lt1>
          <a:srgbClr val="FFFFCC"/>
        </a:lt1>
        <a:dk2>
          <a:srgbClr val="777777"/>
        </a:dk2>
        <a:lt2>
          <a:srgbClr val="00B058"/>
        </a:lt2>
        <a:accent1>
          <a:srgbClr val="FF9900"/>
        </a:accent1>
        <a:accent2>
          <a:srgbClr val="3B812F"/>
        </a:accent2>
        <a:accent3>
          <a:srgbClr val="BDBDBD"/>
        </a:accent3>
        <a:accent4>
          <a:srgbClr val="DADAAE"/>
        </a:accent4>
        <a:accent5>
          <a:srgbClr val="FFCAAA"/>
        </a:accent5>
        <a:accent6>
          <a:srgbClr val="35742A"/>
        </a:accent6>
        <a:hlink>
          <a:srgbClr val="996600"/>
        </a:hlink>
        <a:folHlink>
          <a:srgbClr val="AFBF39"/>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3946</TotalTime>
  <Words>6112</Words>
  <Application>Microsoft Macintosh PowerPoint</Application>
  <PresentationFormat>On-screen Show (4:3)</PresentationFormat>
  <Paragraphs>1217</Paragraphs>
  <Slides>108</Slides>
  <Notes>5</Notes>
  <HiddenSlides>0</HiddenSlides>
  <MMClips>0</MMClips>
  <ScaleCrop>false</ScaleCrop>
  <HeadingPairs>
    <vt:vector size="6" baseType="variant">
      <vt:variant>
        <vt:lpstr>Theme</vt:lpstr>
      </vt:variant>
      <vt:variant>
        <vt:i4>2</vt:i4>
      </vt:variant>
      <vt:variant>
        <vt:lpstr>Embedded OLE Servers</vt:lpstr>
      </vt:variant>
      <vt:variant>
        <vt:i4>3</vt:i4>
      </vt:variant>
      <vt:variant>
        <vt:lpstr>Slide Titles</vt:lpstr>
      </vt:variant>
      <vt:variant>
        <vt:i4>108</vt:i4>
      </vt:variant>
    </vt:vector>
  </HeadingPairs>
  <TitlesOfParts>
    <vt:vector size="113" baseType="lpstr">
      <vt:lpstr>statistics and epidemiology 2005</vt:lpstr>
      <vt:lpstr>1_statistics and epidemiology 2005</vt:lpstr>
      <vt:lpstr>Document</vt:lpstr>
      <vt:lpstr>Equation</vt:lpstr>
      <vt:lpstr>Chart</vt:lpstr>
      <vt:lpstr> Statistics and Epidemiology II Wednesday PM, June 1, 2011</vt:lpstr>
      <vt:lpstr>The Epidemiologic Framework</vt:lpstr>
      <vt:lpstr>The Epidemiologic Framework</vt:lpstr>
      <vt:lpstr>The Epidemiologic Framework</vt:lpstr>
      <vt:lpstr>The Epidemiologic Framework</vt:lpstr>
      <vt:lpstr>The Epidemiologic Framework</vt:lpstr>
      <vt:lpstr>The Epidemiologic Framework</vt:lpstr>
      <vt:lpstr>The Epidemiologic Framework</vt:lpstr>
      <vt:lpstr>The Epidemiologic Framework</vt:lpstr>
      <vt:lpstr>Study Bias</vt:lpstr>
      <vt:lpstr>Study Bias</vt:lpstr>
      <vt:lpstr>Study Bias</vt:lpstr>
      <vt:lpstr>Confounding and Effect Modification</vt:lpstr>
      <vt:lpstr>Confounding and Effect Modification</vt:lpstr>
      <vt:lpstr>Confounding and Effect Modification</vt:lpstr>
      <vt:lpstr>Confounding and Effect Modification</vt:lpstr>
      <vt:lpstr>Confounding and Effect Modification</vt:lpstr>
      <vt:lpstr>Confounding and Effect Modification</vt:lpstr>
      <vt:lpstr>Confounding and Effect Modification</vt:lpstr>
      <vt:lpstr>Confounding and Effect Modification</vt:lpstr>
      <vt:lpstr>Confounding and Effect Modification</vt:lpstr>
      <vt:lpstr>Confounding and Effect Modification</vt:lpstr>
      <vt:lpstr>Confounding and Effect Modification</vt:lpstr>
      <vt:lpstr>Confounding and Effect Modification</vt:lpstr>
      <vt:lpstr>Example:  Smoking and LBW</vt:lpstr>
      <vt:lpstr>Example:  Smoking and LBW</vt:lpstr>
      <vt:lpstr>Example:  Smoking and LBW</vt:lpstr>
      <vt:lpstr>Confounding and Effect Modification</vt:lpstr>
      <vt:lpstr>Confounding and Effect Modification</vt:lpstr>
      <vt:lpstr>Confounding and Effect Modification</vt:lpstr>
      <vt:lpstr>Confounding and Effect Modification</vt:lpstr>
      <vt:lpstr>Confounding and Effect Modification</vt:lpstr>
      <vt:lpstr>Confounding and Effect Modification</vt:lpstr>
      <vt:lpstr>Confounding and Effect Modification</vt:lpstr>
      <vt:lpstr>Confounding and Effect Modification</vt:lpstr>
      <vt:lpstr>Confounding and Effect Modification</vt:lpstr>
      <vt:lpstr>Confounding and Effect Modification</vt:lpstr>
      <vt:lpstr>Confounding and Effect Modification</vt:lpstr>
      <vt:lpstr>Confounding and Effect Modification</vt:lpstr>
      <vt:lpstr>Confounding and Effect Modification</vt:lpstr>
      <vt:lpstr>Confounding and Effect Modification</vt:lpstr>
      <vt:lpstr>Confounding and Effect Modification</vt:lpstr>
      <vt:lpstr>Confounding and Effect Modification</vt:lpstr>
      <vt:lpstr>Stratified Analysis—Summary</vt:lpstr>
      <vt:lpstr>Regression Modeling Overview</vt:lpstr>
      <vt:lpstr>Linear Models: General Considerations</vt:lpstr>
      <vt:lpstr>Linear Models: General Considerations</vt:lpstr>
      <vt:lpstr>Linear Models: General Considerations</vt:lpstr>
      <vt:lpstr>Linear Models: General Considerations</vt:lpstr>
      <vt:lpstr>Linear Models: General Considerations</vt:lpstr>
      <vt:lpstr>Linear Models: General Considerations</vt:lpstr>
      <vt:lpstr>Linear Models: General Considerations</vt:lpstr>
      <vt:lpstr>Linear Models: General Considerations</vt:lpstr>
      <vt:lpstr>Linear Models: General Considerations</vt:lpstr>
      <vt:lpstr>Linear Models: General Considerations</vt:lpstr>
      <vt:lpstr>Linear Models: General Considerations</vt:lpstr>
      <vt:lpstr>Linear Models: General Considerations</vt:lpstr>
      <vt:lpstr>Linear Models: General Considerations</vt:lpstr>
      <vt:lpstr>Linear Models: General Considerations</vt:lpstr>
      <vt:lpstr>Linear Models: General Considerations</vt:lpstr>
      <vt:lpstr>Common Linear Regression Models</vt:lpstr>
      <vt:lpstr>‘Normal’ Regression</vt:lpstr>
      <vt:lpstr>Logistic Regression</vt:lpstr>
      <vt:lpstr>Logistic Regression</vt:lpstr>
      <vt:lpstr>'Normal' Regression with OLS in SAS</vt:lpstr>
      <vt:lpstr>'Normal' Regression with OLS in SAS</vt:lpstr>
      <vt:lpstr>Logistic Regression</vt:lpstr>
      <vt:lpstr>Logistic Regression</vt:lpstr>
      <vt:lpstr>'Normal' Regression with OLS in SAS</vt:lpstr>
      <vt:lpstr>Logistic Regression</vt:lpstr>
      <vt:lpstr>Logistic Regression</vt:lpstr>
      <vt:lpstr>'Normal' Regression with OLS in SAS</vt:lpstr>
      <vt:lpstr>Logistic Regression</vt:lpstr>
      <vt:lpstr>Logistic Regression</vt:lpstr>
      <vt:lpstr>'Normal' Regression with OLS in SAS</vt:lpstr>
      <vt:lpstr>Logistic Regression</vt:lpstr>
      <vt:lpstr>Logistic Regression</vt:lpstr>
      <vt:lpstr>Logistic Regression</vt:lpstr>
      <vt:lpstr>Modeling Effect Modification</vt:lpstr>
      <vt:lpstr>Modeling Effect Modification</vt:lpstr>
      <vt:lpstr>Modeling Effect Modification</vt:lpstr>
      <vt:lpstr>Modeling Effect Modification</vt:lpstr>
      <vt:lpstr>Modeling Effect Modification</vt:lpstr>
      <vt:lpstr>Modeling Effect Modification</vt:lpstr>
      <vt:lpstr>Modeling Effect Modification</vt:lpstr>
      <vt:lpstr>Modeling Effect Modification</vt:lpstr>
      <vt:lpstr>Modeling Effect Modification</vt:lpstr>
      <vt:lpstr>Modeling with Dummy Variables</vt:lpstr>
      <vt:lpstr>Modeling with Dummy Variables</vt:lpstr>
      <vt:lpstr>Modeling with Dummy Variables</vt:lpstr>
      <vt:lpstr>Modeling with Dummy Variables</vt:lpstr>
      <vt:lpstr>Modeling with Dummy Variables</vt:lpstr>
      <vt:lpstr>Modeling with Dummy Variables</vt:lpstr>
      <vt:lpstr>Modeling with Dummy Variables</vt:lpstr>
      <vt:lpstr>Modeling with Dummy Variables</vt:lpstr>
      <vt:lpstr>Modeling with Dummy Variables</vt:lpstr>
      <vt:lpstr>Modeling with Dummy Variables</vt:lpstr>
      <vt:lpstr>Modeling with Dummy Variables</vt:lpstr>
      <vt:lpstr>Modeling with Dummy Variables</vt:lpstr>
      <vt:lpstr>Modeling with Dummy Variables</vt:lpstr>
      <vt:lpstr>Model Building Strategies</vt:lpstr>
      <vt:lpstr>Model Building Strategies</vt:lpstr>
      <vt:lpstr>Model Building Strategies</vt:lpstr>
      <vt:lpstr>Model Building Strategies</vt:lpstr>
      <vt:lpstr>Model Building Strategies</vt:lpstr>
      <vt:lpstr>Model Building Strategies</vt:lpstr>
      <vt:lpstr>Model Building Strategies</vt:lpstr>
      <vt:lpstr>A Note on a Few Other Linear Models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Select Issues for Linear Models:</dc:title>
  <dc:creator>Deb Rosenberg</dc:creator>
  <cp:lastModifiedBy>Joe Hidalgo</cp:lastModifiedBy>
  <cp:revision>341</cp:revision>
  <cp:lastPrinted>2011-05-29T18:13:19Z</cp:lastPrinted>
  <dcterms:created xsi:type="dcterms:W3CDTF">2009-05-05T18:49:02Z</dcterms:created>
  <dcterms:modified xsi:type="dcterms:W3CDTF">2011-08-04T01:44:40Z</dcterms:modified>
</cp:coreProperties>
</file>